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465" r:id="rId5"/>
    <p:sldId id="466" r:id="rId6"/>
    <p:sldId id="467" r:id="rId7"/>
    <p:sldId id="293" r:id="rId8"/>
    <p:sldId id="407" r:id="rId9"/>
    <p:sldId id="408" r:id="rId10"/>
    <p:sldId id="307" r:id="rId11"/>
    <p:sldId id="410" r:id="rId12"/>
    <p:sldId id="464" r:id="rId13"/>
    <p:sldId id="298" r:id="rId14"/>
    <p:sldId id="468" r:id="rId15"/>
    <p:sldId id="414" r:id="rId16"/>
    <p:sldId id="458" r:id="rId17"/>
    <p:sldId id="469" r:id="rId18"/>
    <p:sldId id="473" r:id="rId19"/>
    <p:sldId id="457" r:id="rId20"/>
    <p:sldId id="423" r:id="rId21"/>
    <p:sldId id="435" r:id="rId22"/>
    <p:sldId id="425" r:id="rId23"/>
    <p:sldId id="440" r:id="rId24"/>
    <p:sldId id="297" r:id="rId25"/>
    <p:sldId id="335" r:id="rId26"/>
    <p:sldId id="478" r:id="rId27"/>
    <p:sldId id="463" r:id="rId28"/>
    <p:sldId id="477" r:id="rId29"/>
    <p:sldId id="474" r:id="rId30"/>
    <p:sldId id="460" r:id="rId31"/>
    <p:sldId id="431" r:id="rId32"/>
    <p:sldId id="475" r:id="rId33"/>
    <p:sldId id="419" r:id="rId34"/>
    <p:sldId id="480" r:id="rId35"/>
    <p:sldId id="470" r:id="rId36"/>
    <p:sldId id="436" r:id="rId37"/>
    <p:sldId id="481" r:id="rId38"/>
    <p:sldId id="337" r:id="rId39"/>
    <p:sldId id="418" r:id="rId40"/>
    <p:sldId id="462" r:id="rId41"/>
    <p:sldId id="427" r:id="rId42"/>
    <p:sldId id="482" r:id="rId43"/>
    <p:sldId id="372" r:id="rId44"/>
    <p:sldId id="428" r:id="rId45"/>
    <p:sldId id="416"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186FD0-6A7C-4B0E-AB0F-13284B74D2AF}">
          <p14:sldIdLst>
            <p14:sldId id="465"/>
            <p14:sldId id="466"/>
            <p14:sldId id="467"/>
            <p14:sldId id="293"/>
            <p14:sldId id="407"/>
            <p14:sldId id="408"/>
            <p14:sldId id="307"/>
            <p14:sldId id="410"/>
            <p14:sldId id="464"/>
            <p14:sldId id="298"/>
            <p14:sldId id="468"/>
            <p14:sldId id="414"/>
            <p14:sldId id="458"/>
            <p14:sldId id="469"/>
            <p14:sldId id="473"/>
            <p14:sldId id="457"/>
            <p14:sldId id="423"/>
            <p14:sldId id="435"/>
            <p14:sldId id="425"/>
            <p14:sldId id="440"/>
            <p14:sldId id="297"/>
            <p14:sldId id="335"/>
            <p14:sldId id="478"/>
            <p14:sldId id="463"/>
            <p14:sldId id="477"/>
            <p14:sldId id="474"/>
            <p14:sldId id="460"/>
            <p14:sldId id="431"/>
            <p14:sldId id="475"/>
            <p14:sldId id="419"/>
            <p14:sldId id="480"/>
            <p14:sldId id="470"/>
            <p14:sldId id="436"/>
            <p14:sldId id="481"/>
            <p14:sldId id="337"/>
            <p14:sldId id="418"/>
            <p14:sldId id="462"/>
            <p14:sldId id="427"/>
            <p14:sldId id="482"/>
            <p14:sldId id="372"/>
            <p14:sldId id="428"/>
            <p14:sldId id="41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49" userDrawn="1">
          <p15:clr>
            <a:srgbClr val="A4A3A4"/>
          </p15:clr>
        </p15:guide>
        <p15:guide id="4" orient="horz" pos="168" userDrawn="1">
          <p15:clr>
            <a:srgbClr val="A4A3A4"/>
          </p15:clr>
        </p15:guide>
        <p15:guide id="5" pos="5511" userDrawn="1">
          <p15:clr>
            <a:srgbClr val="A4A3A4"/>
          </p15:clr>
        </p15:guide>
        <p15:guide id="6" orient="horz" pos="288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a, John" initials="CJ" lastIdx="1" clrIdx="0"/>
  <p:cmAuthor id="2" name="Daniel Cully" initials="DC" lastIdx="2" clrIdx="1">
    <p:extLst>
      <p:ext uri="{19B8F6BF-5375-455C-9EA6-DF929625EA0E}">
        <p15:presenceInfo xmlns:p15="http://schemas.microsoft.com/office/powerpoint/2012/main" userId="S-1-5-21-2937256665-552994832-266802637-1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250"/>
    <a:srgbClr val="119FA6"/>
    <a:srgbClr val="119398"/>
    <a:srgbClr val="3D7A8B"/>
    <a:srgbClr val="4B95AA"/>
    <a:srgbClr val="F86537"/>
    <a:srgbClr val="129FA6"/>
    <a:srgbClr val="99F0F3"/>
    <a:srgbClr val="F76537"/>
    <a:srgbClr val="CE8D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64982" autoAdjust="0"/>
  </p:normalViewPr>
  <p:slideViewPr>
    <p:cSldViewPr snapToGrid="0">
      <p:cViewPr>
        <p:scale>
          <a:sx n="125" d="100"/>
          <a:sy n="125" d="100"/>
        </p:scale>
        <p:origin x="-1224" y="-594"/>
      </p:cViewPr>
      <p:guideLst>
        <p:guide orient="horz" pos="2160"/>
        <p:guide pos="2880"/>
        <p:guide pos="249"/>
        <p:guide orient="horz" pos="168"/>
        <p:guide pos="5511"/>
        <p:guide orient="horz"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6997"/>
    </p:cViewPr>
  </p:sorterViewPr>
  <p:notesViewPr>
    <p:cSldViewPr snapToGrid="0">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2D0D49-6104-40EB-B427-2E9EC5C41EE6}" type="datetimeFigureOut">
              <a:rPr lang="en-US" smtClean="0"/>
              <a:t>12/8/2021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681DD9-A59C-4A23-A40E-7CC840C6C7D1}" type="slidenum">
              <a:rPr lang="en-US" smtClean="0"/>
              <a:t>‹#›</a:t>
            </a:fld>
            <a:endParaRPr lang="en-US"/>
          </a:p>
        </p:txBody>
      </p:sp>
    </p:spTree>
    <p:extLst>
      <p:ext uri="{BB962C8B-B14F-4D97-AF65-F5344CB8AC3E}">
        <p14:creationId xmlns:p14="http://schemas.microsoft.com/office/powerpoint/2010/main" val="3534849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476250"/>
            <a:ext cx="4572000" cy="3076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1450" y="3752850"/>
            <a:ext cx="6515100" cy="5143500"/>
          </a:xfrm>
          <a:prstGeom prst="rect">
            <a:avLst/>
          </a:prstGeom>
        </p:spPr>
        <p:txBody>
          <a:bodyPr vert="horz" lIns="91440" tIns="45720" rIns="91440" bIns="45720" rtlCol="0"/>
          <a:lstStyle/>
          <a:p>
            <a:r>
              <a:rPr lang="en-CA" b="1" dirty="0"/>
              <a:t>TIME:</a:t>
            </a:r>
          </a:p>
          <a:p>
            <a:endParaRPr lang="en-CA" b="1" dirty="0"/>
          </a:p>
          <a:p>
            <a:endParaRPr lang="en-CA" b="1"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569B7-E2C2-4E3F-9BB3-92610C151623}" type="slidenum">
              <a:rPr lang="en-US" smtClean="0"/>
              <a:t>‹#›</a:t>
            </a:fld>
            <a:endParaRPr lang="en-US"/>
          </a:p>
        </p:txBody>
      </p:sp>
    </p:spTree>
    <p:extLst>
      <p:ext uri="{BB962C8B-B14F-4D97-AF65-F5344CB8AC3E}">
        <p14:creationId xmlns:p14="http://schemas.microsoft.com/office/powerpoint/2010/main" val="9697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a:t>
            </a:fld>
            <a:endParaRPr lang="en-US"/>
          </a:p>
        </p:txBody>
      </p:sp>
    </p:spTree>
    <p:extLst>
      <p:ext uri="{BB962C8B-B14F-4D97-AF65-F5344CB8AC3E}">
        <p14:creationId xmlns:p14="http://schemas.microsoft.com/office/powerpoint/2010/main" val="4050178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2C569B7-E2C2-4E3F-9BB3-92610C151623}" type="slidenum">
              <a:rPr lang="en-US" smtClean="0"/>
              <a:pPr/>
              <a:t>10</a:t>
            </a:fld>
            <a:endParaRPr lang="en-US"/>
          </a:p>
        </p:txBody>
      </p:sp>
      <p:sp>
        <p:nvSpPr>
          <p:cNvPr id="6" name="Slide Image Placeholder 5">
            <a:extLst>
              <a:ext uri="{FF2B5EF4-FFF2-40B4-BE49-F238E27FC236}">
                <a16:creationId xmlns:a16="http://schemas.microsoft.com/office/drawing/2014/main" id="{CFC4C187-781B-43A1-8FB4-A0594780125E}"/>
              </a:ext>
            </a:extLst>
          </p:cNvPr>
          <p:cNvSpPr>
            <a:spLocks noGrp="1" noRot="1" noChangeAspect="1"/>
          </p:cNvSpPr>
          <p:nvPr>
            <p:ph type="sldImg"/>
          </p:nvPr>
        </p:nvSpPr>
        <p:spPr>
          <a:xfrm>
            <a:off x="1377950" y="476250"/>
            <a:ext cx="4102100" cy="3076575"/>
          </a:xfrm>
        </p:spPr>
      </p:sp>
      <p:sp>
        <p:nvSpPr>
          <p:cNvPr id="7" name="Notes Placeholder 6">
            <a:extLst>
              <a:ext uri="{FF2B5EF4-FFF2-40B4-BE49-F238E27FC236}">
                <a16:creationId xmlns:a16="http://schemas.microsoft.com/office/drawing/2014/main" id="{08C5577C-D014-4EA3-B462-FC1360FB1A55}"/>
              </a:ext>
            </a:extLst>
          </p:cNvPr>
          <p:cNvSpPr>
            <a:spLocks noGrp="1"/>
          </p:cNvSpPr>
          <p:nvPr>
            <p:ph type="body" idx="1"/>
          </p:nvPr>
        </p:nvSpPr>
        <p:spPr/>
        <p:txBody>
          <a:bodyPr/>
          <a:lstStyle/>
          <a:p>
            <a:r>
              <a:rPr lang="en-CA" b="1" dirty="0"/>
              <a:t>SAY</a:t>
            </a:r>
          </a:p>
          <a:p>
            <a:r>
              <a:rPr lang="en-CA" dirty="0"/>
              <a:t>For the rest of the webinar, we’ll take a look at what you can expect as the card processing upgrades are rolled out at your sites. Let’s begin with the first item on our agenda: reports for site settlement and loyalty. </a:t>
            </a:r>
            <a:endParaRPr lang="en-US" dirty="0">
              <a:solidFill>
                <a:schemeClr val="dk1"/>
              </a:solidFill>
              <a:latin typeface="EMprint" panose="020B0503020204020204" pitchFamily="34" charset="0"/>
              <a:ea typeface="MS Mincho" panose="02020609040205080304" pitchFamily="49" charset="-128"/>
            </a:endParaRPr>
          </a:p>
          <a:p>
            <a:pPr>
              <a:tabLst>
                <a:tab pos="2971800" algn="ctr"/>
                <a:tab pos="5943600" algn="r"/>
              </a:tabLst>
            </a:pPr>
            <a:endParaRPr lang="en-US" dirty="0">
              <a:solidFill>
                <a:schemeClr val="dk1"/>
              </a:solidFill>
              <a:latin typeface="EMprint" panose="020B0503020204020204" pitchFamily="34" charset="0"/>
              <a:ea typeface="MS Mincho" panose="02020609040205080304" pitchFamily="49" charset="-128"/>
            </a:endParaRPr>
          </a:p>
          <a:p>
            <a:r>
              <a:rPr lang="en-CA" dirty="0"/>
              <a:t>When your site is switched over, you will still access the reports you currently use for daily reconciliation on your point-of-sale system. </a:t>
            </a:r>
            <a:r>
              <a:rPr lang="en-CA" b="0" dirty="0"/>
              <a:t>With the upgrade, your site will receive more detailed and up-to-date information from site settlement and loyalty reports delivered to you through email. </a:t>
            </a:r>
          </a:p>
          <a:p>
            <a:endParaRPr lang="en-CA" b="0" dirty="0"/>
          </a:p>
          <a:p>
            <a:r>
              <a:rPr lang="en-CA" b="0" dirty="0"/>
              <a:t>In this topic, we will provide an overview of the new reports and associated processes, and then introduce you to the Reports Guide. This guide provides everything you need to know about the reports. </a:t>
            </a:r>
            <a:endParaRPr lang="en-US" dirty="0">
              <a:solidFill>
                <a:schemeClr val="dk1"/>
              </a:solidFill>
              <a:latin typeface="EMprint" panose="020B0503020204020204" pitchFamily="34" charset="0"/>
              <a:ea typeface="MS Mincho" panose="02020609040205080304" pitchFamily="49" charset="-128"/>
            </a:endParaRPr>
          </a:p>
          <a:p>
            <a:pPr marL="0" indent="0">
              <a:spcAft>
                <a:spcPts val="0"/>
              </a:spcAft>
              <a:buFont typeface="Arial" panose="020B0604020202020204" pitchFamily="34" charset="0"/>
              <a:buNone/>
              <a:tabLst>
                <a:tab pos="2971800" algn="ctr"/>
                <a:tab pos="5943600" algn="r"/>
              </a:tabLst>
            </a:pPr>
            <a:endParaRPr lang="en-CA" b="1" dirty="0"/>
          </a:p>
          <a:p>
            <a:pPr marL="0" indent="0">
              <a:spcAft>
                <a:spcPts val="0"/>
              </a:spcAft>
              <a:buFont typeface="Arial" panose="020B0604020202020204" pitchFamily="34" charset="0"/>
              <a:buNone/>
              <a:tabLst>
                <a:tab pos="2971800" algn="ctr"/>
                <a:tab pos="5943600" algn="r"/>
              </a:tabLst>
            </a:pPr>
            <a:endParaRPr lang="en-CA" b="1" dirty="0"/>
          </a:p>
          <a:p>
            <a:pPr marL="0" indent="0">
              <a:spcAft>
                <a:spcPts val="0"/>
              </a:spcAft>
              <a:buFont typeface="Arial" panose="020B0604020202020204" pitchFamily="34" charset="0"/>
              <a:buNone/>
              <a:tabLst>
                <a:tab pos="2971800" algn="ctr"/>
                <a:tab pos="5943600" algn="r"/>
              </a:tabLst>
            </a:pPr>
            <a:endParaRPr lang="en-CA" b="1" dirty="0"/>
          </a:p>
        </p:txBody>
      </p:sp>
    </p:spTree>
    <p:extLst>
      <p:ext uri="{BB962C8B-B14F-4D97-AF65-F5344CB8AC3E}">
        <p14:creationId xmlns:p14="http://schemas.microsoft.com/office/powerpoint/2010/main" val="71425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SAY</a:t>
            </a:r>
          </a:p>
          <a:p>
            <a:r>
              <a:rPr lang="en-CA" b="0" dirty="0"/>
              <a:t>Your BW will have access to a system that generates reports and sends them to you via email. The system is called the Data Transmission Network, or DTN. The reports coming from this system are called DTN reports. </a:t>
            </a:r>
          </a:p>
          <a:p>
            <a:endParaRPr lang="en-CA" b="0" dirty="0"/>
          </a:p>
          <a:p>
            <a:r>
              <a:rPr lang="en-CA" b="0" dirty="0"/>
              <a:t>On initial setup, the BW will select which reports your site will receive. Once your site is set up by the BW, each report is automatically sent to you by email as soon as it is available. This could be daily, weekly or even monthly. This means you will have the very latest data to use for reconciliation. </a:t>
            </a:r>
          </a:p>
          <a:p>
            <a:endParaRPr lang="en-CA" b="0" dirty="0"/>
          </a:p>
          <a:p>
            <a:r>
              <a:rPr lang="en-CA" b="0" dirty="0"/>
              <a:t>The reports are very detailed and provide a lot of useful transaction data for your site. One point to note is </a:t>
            </a:r>
            <a:r>
              <a:rPr lang="en-US" sz="1200" kern="1200" dirty="0">
                <a:solidFill>
                  <a:schemeClr val="tx1"/>
                </a:solidFill>
                <a:effectLst/>
                <a:latin typeface="+mn-lt"/>
                <a:ea typeface="+mn-ea"/>
                <a:cs typeface="+mn-cs"/>
              </a:rPr>
              <a:t>there may be slight variations between day-end totals from the POS reports and those from the DTN reports. This is due to rounding performed on some of the calculations.</a:t>
            </a:r>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11</a:t>
            </a:fld>
            <a:endParaRPr lang="en-US"/>
          </a:p>
        </p:txBody>
      </p:sp>
    </p:spTree>
    <p:extLst>
      <p:ext uri="{BB962C8B-B14F-4D97-AF65-F5344CB8AC3E}">
        <p14:creationId xmlns:p14="http://schemas.microsoft.com/office/powerpoint/2010/main" val="170756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SAY</a:t>
            </a:r>
          </a:p>
          <a:p>
            <a:r>
              <a:rPr lang="en-CA" b="0" dirty="0"/>
              <a:t>Let’s now take a look at the new site reports that are available, and what information they provide. Here is the list of new reports and a brief description of each. You can see here that each report is identified by a 3 letter code. This code is always the same and will help you identify each report. </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a Retailer, you will most likely use: </a:t>
            </a:r>
            <a:endParaRPr lang="en-CA" b="0" dirty="0"/>
          </a:p>
          <a:p>
            <a:pPr marL="171450" indent="-171450" fontAlgn="ctr">
              <a:lnSpc>
                <a:spcPct val="115000"/>
              </a:lnSpc>
              <a:buFont typeface="Arial" panose="020B0604020202020204" pitchFamily="34" charset="0"/>
              <a:buChar char="•"/>
            </a:pPr>
            <a:r>
              <a:rPr lang="en-CA" dirty="0">
                <a:solidFill>
                  <a:srgbClr val="525B68"/>
                </a:solidFill>
                <a:latin typeface="Calibri" panose="020F0502020204030204" pitchFamily="34" charset="0"/>
              </a:rPr>
              <a:t>CCM - Card Settlement Report – for Day/Shift summary totals and adjustments.</a:t>
            </a:r>
            <a:endParaRPr lang="en-CA" sz="1600" dirty="0">
              <a:latin typeface="Arial" panose="020B0604020202020204" pitchFamily="34" charset="0"/>
            </a:endParaRPr>
          </a:p>
          <a:p>
            <a:pPr marL="171450" indent="-171450" fontAlgn="ctr">
              <a:lnSpc>
                <a:spcPct val="115000"/>
              </a:lnSpc>
              <a:buFont typeface="Arial" panose="020B0604020202020204" pitchFamily="34" charset="0"/>
              <a:buChar char="•"/>
            </a:pPr>
            <a:r>
              <a:rPr lang="en-US" dirty="0">
                <a:solidFill>
                  <a:srgbClr val="525B68"/>
                </a:solidFill>
                <a:latin typeface="Calibri" panose="020F0502020204030204" pitchFamily="34" charset="0"/>
              </a:rPr>
              <a:t>DFM - Daily Card Sales Fee Report – for a daily summary of total sales and card fees by card type.</a:t>
            </a:r>
            <a:endParaRPr lang="en-CA" sz="1600" dirty="0">
              <a:latin typeface="Arial" panose="020B0604020202020204" pitchFamily="34" charset="0"/>
            </a:endParaRPr>
          </a:p>
          <a:p>
            <a:pPr marL="171450" marR="0" lvl="0" indent="-171450" algn="l"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lang="en-CA" dirty="0">
                <a:solidFill>
                  <a:srgbClr val="525B68"/>
                </a:solidFill>
                <a:latin typeface="Calibri" panose="020F0502020204030204" pitchFamily="34" charset="0"/>
              </a:rPr>
              <a:t>PCR - </a:t>
            </a:r>
            <a:r>
              <a:rPr lang="en-US" dirty="0">
                <a:solidFill>
                  <a:srgbClr val="525B68"/>
                </a:solidFill>
                <a:latin typeface="Calibri" panose="020F0502020204030204" pitchFamily="34" charset="0"/>
              </a:rPr>
              <a:t>Price Privileges/Car Wash Redemption Report for Price Privileges/Car Wash dollar amounts for loyalty points redeemed.</a:t>
            </a:r>
          </a:p>
          <a:p>
            <a:pPr marL="171450" marR="0" lvl="0" indent="-171450" algn="l"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lang="en-CA" sz="1600" kern="1200" dirty="0">
                <a:solidFill>
                  <a:schemeClr val="tx1"/>
                </a:solidFill>
                <a:effectLst/>
                <a:latin typeface="+mn-lt"/>
                <a:ea typeface="+mn-ea"/>
                <a:cs typeface="+mn-cs"/>
              </a:rPr>
              <a:t>MSR - Multiple Sales Report for a daily report identifying multiple inside sales (credit only; no debit or Fleet) by truncated card number, to help detect possible fraud</a:t>
            </a:r>
          </a:p>
          <a:p>
            <a:pPr marL="171450" marR="0" lvl="0" indent="-171450" algn="l"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FMM - Monthly Card Sales Fee Report for a monthly summary of the daily card sales fee reports</a:t>
            </a:r>
          </a:p>
          <a:p>
            <a:pPr marL="171450" marR="0" lvl="0" indent="-171450" algn="l"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LDD - Daily Loyalty Detail Report which comes in two forms, the </a:t>
            </a:r>
            <a:r>
              <a:rPr lang="en-US" sz="1600" kern="1200" dirty="0" err="1">
                <a:solidFill>
                  <a:schemeClr val="tx1"/>
                </a:solidFill>
                <a:effectLst/>
                <a:latin typeface="+mn-lt"/>
                <a:ea typeface="+mn-ea"/>
                <a:cs typeface="+mn-cs"/>
              </a:rPr>
              <a:t>LDDa</a:t>
            </a:r>
            <a:r>
              <a:rPr lang="en-US" sz="1600" kern="1200" dirty="0">
                <a:solidFill>
                  <a:schemeClr val="tx1"/>
                </a:solidFill>
                <a:effectLst/>
                <a:latin typeface="+mn-lt"/>
                <a:ea typeface="+mn-ea"/>
                <a:cs typeface="+mn-cs"/>
              </a:rPr>
              <a:t>: presents the Transaction level </a:t>
            </a:r>
            <a:r>
              <a:rPr lang="en-US" sz="1600" b="1" kern="1200" dirty="0">
                <a:solidFill>
                  <a:schemeClr val="tx1"/>
                </a:solidFill>
                <a:effectLst/>
                <a:latin typeface="+mn-lt"/>
                <a:ea typeface="+mn-ea"/>
                <a:cs typeface="+mn-cs"/>
              </a:rPr>
              <a:t>dollar amounts </a:t>
            </a:r>
            <a:r>
              <a:rPr lang="en-US" sz="1600" kern="1200" dirty="0">
                <a:solidFill>
                  <a:schemeClr val="tx1"/>
                </a:solidFill>
                <a:effectLst/>
                <a:latin typeface="+mn-lt"/>
                <a:ea typeface="+mn-ea"/>
                <a:cs typeface="+mn-cs"/>
              </a:rPr>
              <a:t>for loyalty points issued/redeemed while the </a:t>
            </a:r>
            <a:r>
              <a:rPr lang="en-US" sz="1600" kern="1200" dirty="0" err="1">
                <a:solidFill>
                  <a:schemeClr val="tx1"/>
                </a:solidFill>
                <a:effectLst/>
                <a:latin typeface="+mn-lt"/>
                <a:ea typeface="+mn-ea"/>
                <a:cs typeface="+mn-cs"/>
              </a:rPr>
              <a:t>LDDb</a:t>
            </a:r>
            <a:r>
              <a:rPr lang="en-US" sz="1600" kern="1200" dirty="0">
                <a:solidFill>
                  <a:schemeClr val="tx1"/>
                </a:solidFill>
                <a:effectLst/>
                <a:latin typeface="+mn-lt"/>
                <a:ea typeface="+mn-ea"/>
                <a:cs typeface="+mn-cs"/>
              </a:rPr>
              <a:t>: displays the Transaction level details for loyalty </a:t>
            </a:r>
            <a:r>
              <a:rPr lang="en-US" sz="1600" b="1" kern="1200" dirty="0">
                <a:solidFill>
                  <a:schemeClr val="tx1"/>
                </a:solidFill>
                <a:effectLst/>
                <a:latin typeface="+mn-lt"/>
                <a:ea typeface="+mn-ea"/>
                <a:cs typeface="+mn-cs"/>
              </a:rPr>
              <a:t>points </a:t>
            </a:r>
            <a:r>
              <a:rPr lang="en-US" sz="1600" kern="1200" dirty="0">
                <a:solidFill>
                  <a:schemeClr val="tx1"/>
                </a:solidFill>
                <a:effectLst/>
                <a:latin typeface="+mn-lt"/>
                <a:ea typeface="+mn-ea"/>
                <a:cs typeface="+mn-cs"/>
              </a:rPr>
              <a:t>issued/redeemed.</a:t>
            </a:r>
          </a:p>
          <a:p>
            <a:pPr marL="171450" marR="0" lvl="0" indent="-171450" algn="l"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a:p>
            <a:pPr marL="171450" marR="0" lvl="0" indent="-171450" algn="l" defTabSz="914400" rtl="0" eaLnBrk="1" fontAlgn="ctr" latinLnBrk="0" hangingPunct="1">
              <a:lnSpc>
                <a:spcPct val="115000"/>
              </a:lnSpc>
              <a:spcBef>
                <a:spcPts val="0"/>
              </a:spcBef>
              <a:spcAft>
                <a:spcPts val="0"/>
              </a:spcAft>
              <a:buClrTx/>
              <a:buSzTx/>
              <a:buFont typeface="Arial" panose="020B0604020202020204" pitchFamily="34" charset="0"/>
              <a:buChar char="•"/>
              <a:tabLst/>
              <a:defRPr/>
            </a:pPr>
            <a:r>
              <a:rPr lang="en-CA" sz="1600" i="0" kern="1200" dirty="0">
                <a:solidFill>
                  <a:schemeClr val="tx1"/>
                </a:solidFill>
                <a:effectLst/>
                <a:latin typeface="+mn-lt"/>
                <a:ea typeface="+mn-ea"/>
                <a:cs typeface="+mn-cs"/>
              </a:rPr>
              <a:t>And finally the LPF - </a:t>
            </a:r>
            <a:r>
              <a:rPr lang="en-US" sz="1600" i="0" kern="1200" dirty="0">
                <a:solidFill>
                  <a:schemeClr val="tx1"/>
                </a:solidFill>
                <a:effectLst/>
                <a:latin typeface="+mn-lt"/>
                <a:ea typeface="+mn-ea"/>
                <a:cs typeface="+mn-cs"/>
              </a:rPr>
              <a:t>Daily Loyalty Potential Fraud which remains under development and will provide a </a:t>
            </a:r>
            <a:r>
              <a:rPr lang="en-US" sz="1600" kern="1200" dirty="0">
                <a:solidFill>
                  <a:schemeClr val="tx1"/>
                </a:solidFill>
                <a:effectLst/>
                <a:latin typeface="+mn-lt"/>
                <a:ea typeface="+mn-ea"/>
                <a:cs typeface="+mn-cs"/>
              </a:rPr>
              <a:t>summary of cards that were used multiple times at a site in one day.</a:t>
            </a:r>
            <a:endParaRPr lang="en-CA" sz="1600" kern="1200" dirty="0">
              <a:solidFill>
                <a:schemeClr val="tx1"/>
              </a:solidFill>
              <a:effectLst/>
              <a:latin typeface="+mn-lt"/>
              <a:ea typeface="+mn-ea"/>
              <a:cs typeface="+mn-cs"/>
            </a:endParaRPr>
          </a:p>
          <a:p>
            <a:endParaRPr lang="en-CA" b="0"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12</a:t>
            </a:fld>
            <a:endParaRPr lang="en-US"/>
          </a:p>
        </p:txBody>
      </p:sp>
    </p:spTree>
    <p:extLst>
      <p:ext uri="{BB962C8B-B14F-4D97-AF65-F5344CB8AC3E}">
        <p14:creationId xmlns:p14="http://schemas.microsoft.com/office/powerpoint/2010/main" val="26483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Now that you’ve seen what is available, we will look at 2 of these reports starting with the Daily Card Sales Fee (DFM) report first and the Daily Loyalty Detail Report (</a:t>
            </a:r>
            <a:r>
              <a:rPr lang="en-CA" b="0" dirty="0" err="1"/>
              <a:t>LDDa</a:t>
            </a:r>
            <a:r>
              <a:rPr lang="en-CA" b="0" dirty="0"/>
              <a:t>) report next. </a:t>
            </a:r>
          </a:p>
          <a:p>
            <a:endParaRPr lang="en-CA" b="0" dirty="0"/>
          </a:p>
          <a:p>
            <a:r>
              <a:rPr lang="en-CA" b="0" dirty="0"/>
              <a:t>A key point when reviewing these reports is to note the codes that are used within each report. There are codes for the types of cards used and to describe the type of sales activities listed. </a:t>
            </a:r>
          </a:p>
          <a:p>
            <a:endParaRPr lang="en-CA" b="0" dirty="0"/>
          </a:p>
          <a:p>
            <a:r>
              <a:rPr lang="en-CA" b="0" dirty="0"/>
              <a:t>You can find all of these details and a thorough description of each report in the Retailer Reports Guide. We will look at it in more detail in a few moments. </a:t>
            </a:r>
          </a:p>
          <a:p>
            <a:endParaRPr lang="en-CA" b="0" dirty="0"/>
          </a:p>
          <a:p>
            <a:pPr marL="171450" indent="-171450">
              <a:buFont typeface="Arial" panose="020B0604020202020204" pitchFamily="34" charset="0"/>
              <a:buChar char="•"/>
            </a:pPr>
            <a:endParaRPr lang="en-CA" b="1" dirty="0"/>
          </a:p>
        </p:txBody>
      </p:sp>
      <p:sp>
        <p:nvSpPr>
          <p:cNvPr id="4" name="Slide Number Placeholder 3"/>
          <p:cNvSpPr>
            <a:spLocks noGrp="1"/>
          </p:cNvSpPr>
          <p:nvPr>
            <p:ph type="sldNum" sz="quarter" idx="10"/>
          </p:nvPr>
        </p:nvSpPr>
        <p:spPr/>
        <p:txBody>
          <a:bodyPr/>
          <a:lstStyle/>
          <a:p>
            <a:fld id="{E2C569B7-E2C2-4E3F-9BB3-92610C151623}" type="slidenum">
              <a:rPr lang="en-US" smtClean="0"/>
              <a:t>13</a:t>
            </a:fld>
            <a:endParaRPr lang="en-US"/>
          </a:p>
        </p:txBody>
      </p:sp>
    </p:spTree>
    <p:extLst>
      <p:ext uri="{BB962C8B-B14F-4D97-AF65-F5344CB8AC3E}">
        <p14:creationId xmlns:p14="http://schemas.microsoft.com/office/powerpoint/2010/main" val="176208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rtl="0" eaLnBrk="1" fontAlgn="ctr" latinLnBrk="0" hangingPunct="1"/>
            <a:r>
              <a:rPr lang="en-US" sz="1200" b="0" i="0" u="none" strike="noStrike" kern="1200" dirty="0">
                <a:solidFill>
                  <a:schemeClr val="tx1"/>
                </a:solidFill>
                <a:effectLst/>
                <a:latin typeface="+mn-lt"/>
                <a:ea typeface="+mn-ea"/>
                <a:cs typeface="+mn-cs"/>
              </a:rPr>
              <a:t>This is the Daily Card Sales Fee or DFM report. It includes a daily summary of total sales and card fees by card type. </a:t>
            </a:r>
          </a:p>
          <a:p>
            <a:pPr rtl="0" eaLnBrk="1" fontAlgn="ctr" latinLnBrk="0" hangingPunct="1"/>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Let’s quickly review the key parts of the report using the references on this slide.</a:t>
            </a: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14</a:t>
            </a:fld>
            <a:endParaRPr lang="en-US"/>
          </a:p>
        </p:txBody>
      </p:sp>
    </p:spTree>
    <p:extLst>
      <p:ext uri="{BB962C8B-B14F-4D97-AF65-F5344CB8AC3E}">
        <p14:creationId xmlns:p14="http://schemas.microsoft.com/office/powerpoint/2010/main" val="185624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rtl="0" eaLnBrk="1" fontAlgn="ctr" latinLnBrk="0" hangingPunct="1"/>
            <a:r>
              <a:rPr lang="en-US" sz="1200" b="0" i="0" u="none" strike="noStrike" kern="1200" dirty="0">
                <a:solidFill>
                  <a:schemeClr val="tx1"/>
                </a:solidFill>
                <a:effectLst/>
                <a:latin typeface="+mn-lt"/>
                <a:ea typeface="+mn-ea"/>
                <a:cs typeface="+mn-cs"/>
              </a:rPr>
              <a:t>This is the Daily Loyalty Detail or </a:t>
            </a:r>
            <a:r>
              <a:rPr lang="en-US" sz="1200" b="0" i="0" u="none" strike="noStrike" kern="1200" dirty="0" err="1">
                <a:solidFill>
                  <a:schemeClr val="tx1"/>
                </a:solidFill>
                <a:effectLst/>
                <a:latin typeface="+mn-lt"/>
                <a:ea typeface="+mn-ea"/>
                <a:cs typeface="+mn-cs"/>
              </a:rPr>
              <a:t>LDDa</a:t>
            </a:r>
            <a:r>
              <a:rPr lang="en-US" sz="1200" b="0" i="0" u="none" strike="noStrike" kern="1200" dirty="0">
                <a:solidFill>
                  <a:schemeClr val="tx1"/>
                </a:solidFill>
                <a:effectLst/>
                <a:latin typeface="+mn-lt"/>
                <a:ea typeface="+mn-ea"/>
                <a:cs typeface="+mn-cs"/>
              </a:rPr>
              <a:t> report. It includes the transaction level </a:t>
            </a:r>
            <a:r>
              <a:rPr lang="en-US" sz="1200" b="1" i="0" u="none" strike="noStrike" kern="1200" dirty="0">
                <a:solidFill>
                  <a:schemeClr val="tx1"/>
                </a:solidFill>
                <a:effectLst/>
                <a:latin typeface="+mn-lt"/>
                <a:ea typeface="+mn-ea"/>
                <a:cs typeface="+mn-cs"/>
              </a:rPr>
              <a:t>dollar amounts </a:t>
            </a:r>
            <a:r>
              <a:rPr lang="en-US" sz="1200" b="0" i="0" u="none" strike="noStrike" kern="1200" dirty="0">
                <a:solidFill>
                  <a:schemeClr val="tx1"/>
                </a:solidFill>
                <a:effectLst/>
                <a:latin typeface="+mn-lt"/>
                <a:ea typeface="+mn-ea"/>
                <a:cs typeface="+mn-cs"/>
              </a:rPr>
              <a:t>for loyalty points issued and redeemed.</a:t>
            </a:r>
          </a:p>
          <a:p>
            <a:pPr rtl="0" eaLnBrk="1" fontAlgn="ctr" latinLnBrk="0" hangingPunct="1"/>
            <a:endParaRPr lang="en-CA"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Again, I will point out the key parts of the report using the references on this slide.</a:t>
            </a:r>
            <a:endParaRPr lang="en-CA" b="1" dirty="0"/>
          </a:p>
        </p:txBody>
      </p:sp>
      <p:sp>
        <p:nvSpPr>
          <p:cNvPr id="4" name="Slide Number Placeholder 3"/>
          <p:cNvSpPr>
            <a:spLocks noGrp="1"/>
          </p:cNvSpPr>
          <p:nvPr>
            <p:ph type="sldNum" sz="quarter" idx="10"/>
          </p:nvPr>
        </p:nvSpPr>
        <p:spPr/>
        <p:txBody>
          <a:bodyPr/>
          <a:lstStyle/>
          <a:p>
            <a:fld id="{E2C569B7-E2C2-4E3F-9BB3-92610C151623}" type="slidenum">
              <a:rPr lang="en-US" smtClean="0"/>
              <a:t>15</a:t>
            </a:fld>
            <a:endParaRPr lang="en-US"/>
          </a:p>
        </p:txBody>
      </p:sp>
    </p:spTree>
    <p:extLst>
      <p:ext uri="{BB962C8B-B14F-4D97-AF65-F5344CB8AC3E}">
        <p14:creationId xmlns:p14="http://schemas.microsoft.com/office/powerpoint/2010/main" val="187093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dirty="0"/>
              <a:t>So far, we have provided an overview of the reports that are available for site settlement and loyalty, and looked at a couple of them in a little more detail. </a:t>
            </a:r>
          </a:p>
          <a:p>
            <a:endParaRPr lang="en-CA" dirty="0"/>
          </a:p>
          <a:p>
            <a:r>
              <a:rPr lang="en-CA" dirty="0"/>
              <a:t>To assist you with reading the reports, and using them for reconciliation at your site, you can refer to the </a:t>
            </a:r>
            <a:r>
              <a:rPr lang="en-CA" b="0" dirty="0"/>
              <a:t>Retailer Reports Guide. The </a:t>
            </a:r>
            <a:r>
              <a:rPr lang="en-CA" dirty="0"/>
              <a:t>Guide is a PDF that you can view online, or print and keep. The guide provides you with detailed information on each report available to you, similar to the information we just reviewed on the last 2 slides, with greater detail.</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Note that the content will be updated over time. If you print it, check back from time to time for any updates that have been made.</a:t>
            </a:r>
            <a:endParaRPr lang="en-CA" b="0"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16</a:t>
            </a:fld>
            <a:endParaRPr lang="en-US"/>
          </a:p>
        </p:txBody>
      </p:sp>
    </p:spTree>
    <p:extLst>
      <p:ext uri="{BB962C8B-B14F-4D97-AF65-F5344CB8AC3E}">
        <p14:creationId xmlns:p14="http://schemas.microsoft.com/office/powerpoint/2010/main" val="311105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In addition to this training today, there are a number of resources to support you. They can all be found in one convenient, easy-to-access location: the Settlement Information Portal website. </a:t>
            </a:r>
          </a:p>
          <a:p>
            <a:endParaRPr lang="en-CA" b="0" dirty="0"/>
          </a:p>
          <a:p>
            <a:r>
              <a:rPr lang="en-CA" b="0" dirty="0"/>
              <a:t>This is the same website you may have used to access resources about the </a:t>
            </a:r>
            <a:r>
              <a:rPr lang="en-CA" b="0" dirty="0" err="1"/>
              <a:t>Bulloch</a:t>
            </a:r>
            <a:r>
              <a:rPr lang="en-CA" b="0" dirty="0"/>
              <a:t> point-of-sale system at your site. There is a new page at the same web location to provide support for the card processing upgrades. </a:t>
            </a:r>
          </a:p>
          <a:p>
            <a:endParaRPr lang="en-CA" b="0" dirty="0"/>
          </a:p>
          <a:p>
            <a:r>
              <a:rPr lang="en-CA" b="0" dirty="0"/>
              <a:t>On this web page you will find resources for Retailers. This includes a video that introduces the card processing upgrades coming to all sites, a recorded version of this training, the Retailer Reports Guide we just saw, and a Quick Reference Guide you can print for easy reference. The recording of this training can be helpful to refresh your memory, and when you have new Managers coming on to the site. </a:t>
            </a:r>
          </a:p>
          <a:p>
            <a:endParaRPr lang="en-CA" b="0" dirty="0"/>
          </a:p>
          <a:p>
            <a:r>
              <a:rPr lang="en-CA" b="0" dirty="0"/>
              <a:t>Note the portal resources will be updated from time to time as new reports become available. It will be useful to check the site periodically. </a:t>
            </a:r>
          </a:p>
        </p:txBody>
      </p:sp>
      <p:sp>
        <p:nvSpPr>
          <p:cNvPr id="4" name="Slide Number Placeholder 3"/>
          <p:cNvSpPr>
            <a:spLocks noGrp="1"/>
          </p:cNvSpPr>
          <p:nvPr>
            <p:ph type="sldNum" sz="quarter" idx="10"/>
          </p:nvPr>
        </p:nvSpPr>
        <p:spPr/>
        <p:txBody>
          <a:bodyPr/>
          <a:lstStyle/>
          <a:p>
            <a:fld id="{E2C569B7-E2C2-4E3F-9BB3-92610C151623}" type="slidenum">
              <a:rPr lang="en-US" smtClean="0"/>
              <a:t>17</a:t>
            </a:fld>
            <a:endParaRPr lang="en-US"/>
          </a:p>
        </p:txBody>
      </p:sp>
    </p:spTree>
    <p:extLst>
      <p:ext uri="{BB962C8B-B14F-4D97-AF65-F5344CB8AC3E}">
        <p14:creationId xmlns:p14="http://schemas.microsoft.com/office/powerpoint/2010/main" val="187764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As mentioned, you will receive reports both via email and automatically.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Let’s pause for a minute and have you think about: how you might be able to use the reports to best benefit daily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r>
              <a:rPr lang="en-CA" b="0" dirty="0"/>
              <a:t>Here are some suggestions:</a:t>
            </a:r>
          </a:p>
          <a:p>
            <a:endParaRPr lang="en-CA" b="0" dirty="0"/>
          </a:p>
          <a:p>
            <a:r>
              <a:rPr lang="en-CA" b="0" dirty="0"/>
              <a:t>Preparing for the change will help keep operations running smoothly during the transition. </a:t>
            </a:r>
            <a:endParaRPr lang="en-CA" dirty="0"/>
          </a:p>
          <a:p>
            <a:pPr marL="0" indent="0">
              <a:buNone/>
            </a:pP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18</a:t>
            </a:fld>
            <a:endParaRPr lang="en-US"/>
          </a:p>
        </p:txBody>
      </p:sp>
    </p:spTree>
    <p:extLst>
      <p:ext uri="{BB962C8B-B14F-4D97-AF65-F5344CB8AC3E}">
        <p14:creationId xmlns:p14="http://schemas.microsoft.com/office/powerpoint/2010/main" val="291986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POLL QUESTION</a:t>
            </a:r>
          </a:p>
          <a:p>
            <a:r>
              <a:rPr lang="en-CA" b="0" dirty="0"/>
              <a:t>Where and when will you receive the reports? </a:t>
            </a:r>
          </a:p>
          <a:p>
            <a:endParaRPr lang="en-CA" b="0" dirty="0"/>
          </a:p>
          <a:p>
            <a:pPr marL="228600" indent="-228600">
              <a:buAutoNum type="alphaLcParenR"/>
            </a:pPr>
            <a:r>
              <a:rPr lang="en-CA" b="0" dirty="0"/>
              <a:t>Via the mail, weekly</a:t>
            </a:r>
          </a:p>
          <a:p>
            <a:pPr marL="228600" indent="-228600">
              <a:buAutoNum type="alphaLcParenR"/>
            </a:pPr>
            <a:r>
              <a:rPr lang="en-CA" b="0" dirty="0"/>
              <a:t>Via email, automatically as they are generated</a:t>
            </a:r>
          </a:p>
          <a:p>
            <a:pPr marL="228600" indent="-228600">
              <a:buAutoNum type="alphaLcParenR"/>
            </a:pPr>
            <a:r>
              <a:rPr lang="en-CA" b="0" dirty="0"/>
              <a:t>Via email, daily</a:t>
            </a:r>
          </a:p>
          <a:p>
            <a:pPr marL="228600" indent="-228600">
              <a:buAutoNum type="alphaLcParenR"/>
            </a:pPr>
            <a:endParaRPr lang="en-CA" b="1" dirty="0"/>
          </a:p>
          <a:p>
            <a:pPr marL="228600" indent="-228600">
              <a:buAutoNum type="alphaLcParenR"/>
            </a:pPr>
            <a:endParaRPr lang="en-CA" b="1" dirty="0"/>
          </a:p>
          <a:p>
            <a:pPr marL="0" indent="0">
              <a:buNone/>
            </a:pPr>
            <a:r>
              <a:rPr lang="en-CA" b="1" dirty="0"/>
              <a:t>SAY</a:t>
            </a:r>
          </a:p>
          <a:p>
            <a:pPr marL="0" indent="0">
              <a:buNone/>
            </a:pPr>
            <a:r>
              <a:rPr lang="en-CA" b="0" dirty="0"/>
              <a:t>The correct answer is </a:t>
            </a:r>
            <a:r>
              <a:rPr lang="en-CA" b="1" dirty="0"/>
              <a:t>B – Via email and automatically</a:t>
            </a:r>
            <a:r>
              <a:rPr lang="en-CA" b="0" dirty="0"/>
              <a:t>. Take a few moments to consider how you might be able to use the reports to best benefit daily operations.</a:t>
            </a:r>
          </a:p>
        </p:txBody>
      </p:sp>
      <p:sp>
        <p:nvSpPr>
          <p:cNvPr id="4" name="Slide Number Placeholder 3"/>
          <p:cNvSpPr>
            <a:spLocks noGrp="1"/>
          </p:cNvSpPr>
          <p:nvPr>
            <p:ph type="sldNum" sz="quarter" idx="10"/>
          </p:nvPr>
        </p:nvSpPr>
        <p:spPr/>
        <p:txBody>
          <a:bodyPr/>
          <a:lstStyle/>
          <a:p>
            <a:fld id="{E2C569B7-E2C2-4E3F-9BB3-92610C151623}" type="slidenum">
              <a:rPr lang="en-US" smtClean="0"/>
              <a:t>19</a:t>
            </a:fld>
            <a:endParaRPr lang="en-US"/>
          </a:p>
        </p:txBody>
      </p:sp>
    </p:spTree>
    <p:extLst>
      <p:ext uri="{BB962C8B-B14F-4D97-AF65-F5344CB8AC3E}">
        <p14:creationId xmlns:p14="http://schemas.microsoft.com/office/powerpoint/2010/main" val="228294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a:t>
            </a:fld>
            <a:endParaRPr lang="en-US"/>
          </a:p>
        </p:txBody>
      </p:sp>
    </p:spTree>
    <p:extLst>
      <p:ext uri="{BB962C8B-B14F-4D97-AF65-F5344CB8AC3E}">
        <p14:creationId xmlns:p14="http://schemas.microsoft.com/office/powerpoint/2010/main" val="293013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20</a:t>
            </a:fld>
            <a:endParaRPr lang="en-US"/>
          </a:p>
        </p:txBody>
      </p:sp>
    </p:spTree>
    <p:extLst>
      <p:ext uri="{BB962C8B-B14F-4D97-AF65-F5344CB8AC3E}">
        <p14:creationId xmlns:p14="http://schemas.microsoft.com/office/powerpoint/2010/main" val="84033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2 min</a:t>
            </a:r>
          </a:p>
          <a:p>
            <a:endParaRPr lang="en-CA" b="1" dirty="0"/>
          </a:p>
          <a:p>
            <a:r>
              <a:rPr lang="en-CA" b="1" dirty="0"/>
              <a:t>FACILITATOR NOTE</a:t>
            </a:r>
          </a:p>
          <a:p>
            <a:r>
              <a:rPr lang="en-CA" b="0" dirty="0"/>
              <a:t>If there are 5 or less participants or if this is being facilitated face-to-face, participants can ask questions by unmuting (webinar) or just asking (face-to-face).</a:t>
            </a:r>
          </a:p>
          <a:p>
            <a:r>
              <a:rPr lang="en-CA" b="0" dirty="0"/>
              <a:t>For a webinar with 6 or more participants, direct them to use the text chat feature to ask questions. </a:t>
            </a:r>
          </a:p>
          <a:p>
            <a:endParaRPr lang="en-CA" b="1" dirty="0"/>
          </a:p>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You’ve taken in a lot of new information. Let’s take a moment to check in. What questions or comments do you have? </a:t>
            </a:r>
          </a:p>
          <a:p>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21</a:t>
            </a:fld>
            <a:endParaRPr lang="en-US"/>
          </a:p>
        </p:txBody>
      </p:sp>
    </p:spTree>
    <p:extLst>
      <p:ext uri="{BB962C8B-B14F-4D97-AF65-F5344CB8AC3E}">
        <p14:creationId xmlns:p14="http://schemas.microsoft.com/office/powerpoint/2010/main" val="170568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US" b="0" dirty="0"/>
              <a:t>As part of the upgrade, another update for Retailers is the revised day-end process. To ensure the most up-to-date data is included in the reports, and to help with effective and efficient business operations, the payment settlement system requires a day-end close to be performed once every 24 hours. Let’s talk about what this means for you.</a:t>
            </a:r>
          </a:p>
        </p:txBody>
      </p:sp>
      <p:sp>
        <p:nvSpPr>
          <p:cNvPr id="4" name="Slide Number Placeholder 3"/>
          <p:cNvSpPr>
            <a:spLocks noGrp="1"/>
          </p:cNvSpPr>
          <p:nvPr>
            <p:ph type="sldNum" sz="quarter" idx="10"/>
          </p:nvPr>
        </p:nvSpPr>
        <p:spPr/>
        <p:txBody>
          <a:bodyPr/>
          <a:lstStyle/>
          <a:p>
            <a:fld id="{E2C569B7-E2C2-4E3F-9BB3-92610C151623}" type="slidenum">
              <a:rPr lang="en-US" smtClean="0"/>
              <a:t>22</a:t>
            </a:fld>
            <a:endParaRPr lang="en-US"/>
          </a:p>
        </p:txBody>
      </p:sp>
    </p:spTree>
    <p:extLst>
      <p:ext uri="{BB962C8B-B14F-4D97-AF65-F5344CB8AC3E}">
        <p14:creationId xmlns:p14="http://schemas.microsoft.com/office/powerpoint/2010/main" val="3213327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baseline="0" dirty="0">
                <a:solidFill>
                  <a:schemeClr val="tx1">
                    <a:lumMod val="75000"/>
                  </a:schemeClr>
                </a:solidFill>
                <a:latin typeface="+mn-lt"/>
                <a:ea typeface="+mn-ea"/>
                <a:cs typeface="+mn-cs"/>
              </a:rPr>
              <a:t>Once your site is switched</a:t>
            </a:r>
            <a:r>
              <a:rPr lang="en-US" sz="1200" b="0" kern="1200" baseline="0" dirty="0">
                <a:solidFill>
                  <a:schemeClr val="tx1">
                    <a:lumMod val="75000"/>
                  </a:schemeClr>
                </a:solidFill>
                <a:latin typeface="+mn-lt"/>
                <a:ea typeface="+mn-ea"/>
                <a:cs typeface="+mn-cs"/>
              </a:rPr>
              <a:t> over, you’ll need to perform a day-end close with BAMS/FD once every </a:t>
            </a:r>
            <a:r>
              <a:rPr lang="en-CA" sz="1200" b="0" kern="1200" baseline="0" dirty="0">
                <a:solidFill>
                  <a:schemeClr val="tx1">
                    <a:lumMod val="75000"/>
                  </a:schemeClr>
                </a:solidFill>
                <a:latin typeface="+mn-lt"/>
                <a:ea typeface="+mn-ea"/>
                <a:cs typeface="+mn-cs"/>
              </a:rPr>
              <a:t>24 hours between 2:00 pm EST one day and 1:45 pm the next</a:t>
            </a:r>
            <a:r>
              <a:rPr lang="en-US" sz="1200" b="0" kern="1200" baseline="0" dirty="0">
                <a:solidFill>
                  <a:schemeClr val="tx1">
                    <a:lumMod val="75000"/>
                  </a:schemeClr>
                </a:solidFill>
                <a:latin typeface="+mn-lt"/>
                <a:ea typeface="+mn-ea"/>
                <a:cs typeface="+mn-cs"/>
              </a:rPr>
              <a:t>. To receive the most up-to-date reports, we recommend running your day-end close as close to 11:59 pm EST as possible. </a:t>
            </a:r>
            <a:r>
              <a:rPr lang="en-US" sz="1200" kern="1200" dirty="0">
                <a:solidFill>
                  <a:schemeClr val="tx1"/>
                </a:solidFill>
                <a:effectLst/>
                <a:latin typeface="+mn-lt"/>
                <a:ea typeface="+mn-ea"/>
                <a:cs typeface="+mn-cs"/>
              </a:rPr>
              <a:t>Running the day-end close as close to 11:59 pm EST as possible will capture the most recent transactions in the reports that are generated the next day.</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23</a:t>
            </a:fld>
            <a:endParaRPr lang="en-US"/>
          </a:p>
        </p:txBody>
      </p:sp>
    </p:spTree>
    <p:extLst>
      <p:ext uri="{BB962C8B-B14F-4D97-AF65-F5344CB8AC3E}">
        <p14:creationId xmlns:p14="http://schemas.microsoft.com/office/powerpoint/2010/main" val="1312862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Along with the daily close, there is an updated process for performing your day-end.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First, you will run a shift-end on the Bulloch POS by selecting </a:t>
            </a:r>
            <a:r>
              <a:rPr lang="en-US" sz="1200" b="1" kern="1200" baseline="0" dirty="0">
                <a:solidFill>
                  <a:schemeClr val="tx1">
                    <a:lumMod val="75000"/>
                  </a:schemeClr>
                </a:solidFill>
                <a:latin typeface="+mn-lt"/>
                <a:ea typeface="+mn-ea"/>
                <a:cs typeface="+mn-cs"/>
              </a:rPr>
              <a:t>Reports</a:t>
            </a:r>
            <a:r>
              <a:rPr lang="en-US" sz="1200" b="0" kern="1200" baseline="0" dirty="0">
                <a:solidFill>
                  <a:schemeClr val="tx1">
                    <a:lumMod val="75000"/>
                  </a:schemeClr>
                </a:solidFill>
                <a:latin typeface="+mn-lt"/>
                <a:ea typeface="+mn-ea"/>
                <a:cs typeface="+mn-cs"/>
              </a:rPr>
              <a:t> and then selecting </a:t>
            </a:r>
            <a:r>
              <a:rPr lang="en-US" sz="1200" b="1" kern="1200" baseline="0" dirty="0">
                <a:solidFill>
                  <a:schemeClr val="tx1">
                    <a:lumMod val="75000"/>
                  </a:schemeClr>
                </a:solidFill>
                <a:latin typeface="+mn-lt"/>
                <a:ea typeface="+mn-ea"/>
                <a:cs typeface="+mn-cs"/>
              </a:rPr>
              <a:t>Shift Change</a:t>
            </a:r>
            <a:r>
              <a:rPr lang="en-US" sz="1200" b="0" kern="1200" baseline="0" dirty="0">
                <a:solidFill>
                  <a:schemeClr val="tx1">
                    <a:lumMod val="75000"/>
                  </a:schemeClr>
                </a:solidFill>
                <a:latin typeface="+mn-lt"/>
                <a:ea typeface="+mn-ea"/>
                <a:cs typeface="+mn-cs"/>
              </a:rPr>
              <a:t>. When you select the Shift Change push key, a prompt will appear. It will ask if you also want to perform your day-end. Select </a:t>
            </a:r>
            <a:r>
              <a:rPr lang="en-US" sz="1200" b="1" kern="1200" baseline="0" dirty="0">
                <a:solidFill>
                  <a:schemeClr val="tx1">
                    <a:lumMod val="75000"/>
                  </a:schemeClr>
                </a:solidFill>
                <a:latin typeface="+mn-lt"/>
                <a:ea typeface="+mn-ea"/>
                <a:cs typeface="+mn-cs"/>
              </a:rPr>
              <a:t>Yes</a:t>
            </a:r>
            <a:r>
              <a:rPr lang="en-US" sz="1200" b="0" kern="1200" baseline="0" dirty="0">
                <a:solidFill>
                  <a:schemeClr val="tx1">
                    <a:lumMod val="75000"/>
                  </a:schemeClr>
                </a:solidFill>
                <a:latin typeface="+mn-lt"/>
                <a:ea typeface="+mn-ea"/>
                <a:cs typeface="+mn-cs"/>
              </a:rPr>
              <a:t>. This will run </a:t>
            </a:r>
            <a:r>
              <a:rPr lang="en-US" sz="1200" b="0" u="sng" kern="1200" baseline="0" dirty="0">
                <a:solidFill>
                  <a:schemeClr val="tx1">
                    <a:lumMod val="75000"/>
                  </a:schemeClr>
                </a:solidFill>
                <a:latin typeface="+mn-lt"/>
                <a:ea typeface="+mn-ea"/>
                <a:cs typeface="+mn-cs"/>
              </a:rPr>
              <a:t>both</a:t>
            </a:r>
            <a:r>
              <a:rPr lang="en-US" sz="1200" b="0" kern="1200" baseline="0" dirty="0">
                <a:solidFill>
                  <a:schemeClr val="tx1">
                    <a:lumMod val="75000"/>
                  </a:schemeClr>
                </a:solidFill>
                <a:latin typeface="+mn-lt"/>
                <a:ea typeface="+mn-ea"/>
                <a:cs typeface="+mn-cs"/>
              </a:rPr>
              <a:t> your shift-end and day-end on this terminal.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Directly after you’ve performed the day-end close on the payment settlement system, you will receive a successful response from BAMS/FD. </a:t>
            </a:r>
            <a:endParaRPr lang="en-US" sz="1200" b="0" kern="1200" baseline="0" dirty="0">
              <a:solidFill>
                <a:schemeClr val="tx1">
                  <a:lumMod val="7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Performing the day-end close initiates both the Debit Batch Close process and the Loyalty day-end process automatically. There are no changes to the existing Retailer settlement process related to </a:t>
            </a:r>
            <a:r>
              <a:rPr lang="en-US" sz="1200" kern="1200" dirty="0" err="1">
                <a:solidFill>
                  <a:schemeClr val="tx1"/>
                </a:solidFill>
                <a:effectLst/>
                <a:latin typeface="+mn-lt"/>
                <a:ea typeface="+mn-ea"/>
                <a:cs typeface="+mn-cs"/>
              </a:rPr>
              <a:t>Interac</a:t>
            </a:r>
            <a:r>
              <a:rPr lang="en-US" sz="1200" kern="1200" dirty="0">
                <a:solidFill>
                  <a:schemeClr val="tx1"/>
                </a:solidFill>
                <a:effectLst/>
                <a:latin typeface="+mn-lt"/>
                <a:ea typeface="+mn-ea"/>
                <a:cs typeface="+mn-cs"/>
              </a:rPr>
              <a:t> Debit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Note that if you have a back office connection, you will complete a back office day end after receiving a successful response from the day-end close. To run the back office close, on the POS, select the </a:t>
            </a:r>
            <a:r>
              <a:rPr lang="en-CA" sz="1200" b="1" kern="1200" dirty="0">
                <a:solidFill>
                  <a:schemeClr val="tx1"/>
                </a:solidFill>
                <a:effectLst/>
                <a:latin typeface="+mn-lt"/>
                <a:ea typeface="+mn-ea"/>
                <a:cs typeface="+mn-cs"/>
              </a:rPr>
              <a:t>Reports</a:t>
            </a:r>
            <a:r>
              <a:rPr lang="en-CA" sz="1200" kern="1200" dirty="0">
                <a:solidFill>
                  <a:schemeClr val="tx1"/>
                </a:solidFill>
                <a:effectLst/>
                <a:latin typeface="+mn-lt"/>
                <a:ea typeface="+mn-ea"/>
                <a:cs typeface="+mn-cs"/>
              </a:rPr>
              <a:t> push key and then </a:t>
            </a:r>
            <a:r>
              <a:rPr lang="en-CA" sz="1200" b="0" kern="1200" dirty="0">
                <a:solidFill>
                  <a:schemeClr val="tx1"/>
                </a:solidFill>
                <a:effectLst/>
                <a:latin typeface="+mn-lt"/>
                <a:ea typeface="+mn-ea"/>
                <a:cs typeface="+mn-cs"/>
              </a:rPr>
              <a:t>select the </a:t>
            </a:r>
            <a:r>
              <a:rPr lang="en-CA" sz="1200" b="1" kern="1200" dirty="0">
                <a:solidFill>
                  <a:schemeClr val="tx1"/>
                </a:solidFill>
                <a:effectLst/>
                <a:latin typeface="+mn-lt"/>
                <a:ea typeface="+mn-ea"/>
                <a:cs typeface="+mn-cs"/>
              </a:rPr>
              <a:t>Back Office Day End </a:t>
            </a:r>
            <a:r>
              <a:rPr lang="en-CA" sz="1200" kern="1200" dirty="0">
                <a:solidFill>
                  <a:schemeClr val="tx1"/>
                </a:solidFill>
                <a:effectLst/>
                <a:latin typeface="+mn-lt"/>
                <a:ea typeface="+mn-ea"/>
                <a:cs typeface="+mn-cs"/>
              </a:rPr>
              <a:t>push key.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24</a:t>
            </a:fld>
            <a:endParaRPr lang="en-US"/>
          </a:p>
        </p:txBody>
      </p:sp>
    </p:spTree>
    <p:extLst>
      <p:ext uri="{BB962C8B-B14F-4D97-AF65-F5344CB8AC3E}">
        <p14:creationId xmlns:p14="http://schemas.microsoft.com/office/powerpoint/2010/main" val="1748171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lumMod val="75000"/>
                  </a:schemeClr>
                </a:solidFill>
                <a:latin typeface="+mn-lt"/>
                <a:ea typeface="+mn-ea"/>
                <a:cs typeface="+mn-cs"/>
              </a:rPr>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If your site has multiple point-of-sale terminals, run the shift and day-end on all non-primary terminals first. Then, perform a final shift and day-end on the primary terminal.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The Back Office Day End push key will appear </a:t>
            </a:r>
            <a:r>
              <a:rPr lang="en-US" sz="1200" b="0" u="sng" kern="1200" baseline="0" dirty="0">
                <a:solidFill>
                  <a:schemeClr val="tx1">
                    <a:lumMod val="75000"/>
                  </a:schemeClr>
                </a:solidFill>
                <a:latin typeface="+mn-lt"/>
                <a:ea typeface="+mn-ea"/>
                <a:cs typeface="+mn-cs"/>
              </a:rPr>
              <a:t>only</a:t>
            </a:r>
            <a:r>
              <a:rPr lang="en-US" sz="1200" b="0" kern="1200" baseline="0" dirty="0">
                <a:solidFill>
                  <a:schemeClr val="tx1">
                    <a:lumMod val="75000"/>
                  </a:schemeClr>
                </a:solidFill>
                <a:latin typeface="+mn-lt"/>
                <a:ea typeface="+mn-ea"/>
                <a:cs typeface="+mn-cs"/>
              </a:rPr>
              <a:t> on your primary or master terminal. Finally, if you have a Back Office connection, perform a Back Office Day End on the primary terminal.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25</a:t>
            </a:fld>
            <a:endParaRPr lang="en-US"/>
          </a:p>
        </p:txBody>
      </p:sp>
    </p:spTree>
    <p:extLst>
      <p:ext uri="{BB962C8B-B14F-4D97-AF65-F5344CB8AC3E}">
        <p14:creationId xmlns:p14="http://schemas.microsoft.com/office/powerpoint/2010/main" val="3396481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sz="1200" b="0" kern="1200" baseline="0" dirty="0">
                <a:solidFill>
                  <a:schemeClr val="tx1">
                    <a:lumMod val="75000"/>
                  </a:schemeClr>
                </a:solidFill>
                <a:latin typeface="+mn-lt"/>
                <a:ea typeface="+mn-ea"/>
                <a:cs typeface="+mn-cs"/>
              </a:rPr>
              <a:t>Regardless of what time you close each day, BAMS/FD begins processing your day-end close information from the system at 11:59 pm EST every day. Your DTN reports will be available approximately 6 hours later. To see what this means to you, let’s look at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26</a:t>
            </a:fld>
            <a:endParaRPr lang="en-US"/>
          </a:p>
        </p:txBody>
      </p:sp>
    </p:spTree>
    <p:extLst>
      <p:ext uri="{BB962C8B-B14F-4D97-AF65-F5344CB8AC3E}">
        <p14:creationId xmlns:p14="http://schemas.microsoft.com/office/powerpoint/2010/main" val="3910953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For this first example, let’s say you perform your day-end close process before 11:59 pm on Tuesday. Let’s assume we are working in Eastern Standard Time: </a:t>
            </a:r>
          </a:p>
          <a:p>
            <a:endParaRPr lang="en-CA" b="0" dirty="0"/>
          </a:p>
          <a:p>
            <a:r>
              <a:rPr lang="en-CA" b="0" dirty="0"/>
              <a:t>For this example, you run the shift end and day-end close on each POS before 11:59 pm EST on Tuesday. When you receive the successful response from First Data, your day-end is complete for payment, loyalty settlement and debit batch close.</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Any DTN reports you receive by email will then be available by approximately 6:00 am EST on Wednesday.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for all scenarios, timing for Moneris payments for Debit transactions will remain unchanged from when you currently receive them.</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27</a:t>
            </a:fld>
            <a:endParaRPr lang="en-US"/>
          </a:p>
        </p:txBody>
      </p:sp>
    </p:spTree>
    <p:extLst>
      <p:ext uri="{BB962C8B-B14F-4D97-AF65-F5344CB8AC3E}">
        <p14:creationId xmlns:p14="http://schemas.microsoft.com/office/powerpoint/2010/main" val="270709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Now let’s look at an example of a site that performs their day-end </a:t>
            </a:r>
            <a:r>
              <a:rPr lang="en-CA" b="0" u="sng" dirty="0"/>
              <a:t>after</a:t>
            </a:r>
            <a:r>
              <a:rPr lang="en-CA" b="0" dirty="0"/>
              <a:t> 11:59 pm EST: </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After running the shift end and day-end on </a:t>
            </a:r>
            <a:r>
              <a:rPr lang="en-CA" sz="1200" b="0" kern="1200" dirty="0">
                <a:solidFill>
                  <a:schemeClr val="tx1"/>
                </a:solidFill>
                <a:latin typeface="+mn-lt"/>
                <a:ea typeface="+mn-ea"/>
                <a:cs typeface="+mn-cs"/>
              </a:rPr>
              <a:t>each POS terminal, the loyalty day-end and debit batch close are triggered automatically. When you receive a successful day-end close response from First Data you can run the Back Office Day End (if applicable) and then begin the next day’s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latin typeface="+mn-lt"/>
                <a:ea typeface="+mn-ea"/>
                <a:cs typeface="+mn-cs"/>
              </a:rPr>
              <a:t>After successfully running a day-end, the reports from the DTN portal will be available by 6:00 am EST Thursday. </a:t>
            </a: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key point for you is, when your site is converted, there will be </a:t>
            </a:r>
            <a:r>
              <a:rPr lang="en-US" sz="1200" kern="1200" dirty="0">
                <a:solidFill>
                  <a:schemeClr val="tx1"/>
                </a:solidFill>
                <a:effectLst/>
                <a:latin typeface="+mn-lt"/>
                <a:ea typeface="+mn-ea"/>
                <a:cs typeface="+mn-cs"/>
              </a:rPr>
              <a:t>a 1 to 2 day period when you will not receive DTN reports. If you perform your close before 11:59 pm EST, it will be 1 day. If you perform your close after 11:59 pm EST, it will be 2 days.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that, if you close at the same time each day, you will receive reports daily. We recommend you perform the day-end close around the same time each day to ensure you receive reports daily and receive funding consistently. </a:t>
            </a: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28</a:t>
            </a:fld>
            <a:endParaRPr lang="en-US"/>
          </a:p>
        </p:txBody>
      </p:sp>
    </p:spTree>
    <p:extLst>
      <p:ext uri="{BB962C8B-B14F-4D97-AF65-F5344CB8AC3E}">
        <p14:creationId xmlns:p14="http://schemas.microsoft.com/office/powerpoint/2010/main" val="4083821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Now that we’ve covered a couple of basic scenarios, let’s consider how you would change the time you normally perform your site’s day-end. You might do this for various reasons; maybe your site’s slow time of day has shifted, or maybe you want to process settlement sooner. Let’s see how to do this. </a:t>
            </a:r>
          </a:p>
          <a:p>
            <a:endParaRPr lang="en-CA" b="0" dirty="0"/>
          </a:p>
          <a:p>
            <a:r>
              <a:rPr lang="en-CA" b="1" dirty="0"/>
              <a:t>DO</a:t>
            </a:r>
          </a:p>
          <a:p>
            <a:r>
              <a:rPr lang="en-CA" b="0" dirty="0"/>
              <a:t>Review the points on the slide. </a:t>
            </a:r>
          </a:p>
          <a:p>
            <a:r>
              <a:rPr lang="en-CA" b="0" dirty="0"/>
              <a:t>Note for participants again that the system allows only one day-end close to be performed within 24 hours between 2:00 pm EST one day and 1:45 EST the next.</a:t>
            </a:r>
          </a:p>
          <a:p>
            <a:endParaRPr lang="en-CA" b="0" dirty="0"/>
          </a:p>
          <a:p>
            <a:endParaRPr lang="en-CA" b="0" dirty="0"/>
          </a:p>
          <a:p>
            <a:r>
              <a:rPr lang="en-CA" b="1" dirty="0"/>
              <a:t>SAY</a:t>
            </a:r>
          </a:p>
          <a:p>
            <a:r>
              <a:rPr lang="en-CA" b="0" dirty="0"/>
              <a:t>After you have successfully moved the time you perform your day-end close, you should close around the same time every day.</a:t>
            </a:r>
          </a:p>
        </p:txBody>
      </p:sp>
      <p:sp>
        <p:nvSpPr>
          <p:cNvPr id="4" name="Slide Number Placeholder 3"/>
          <p:cNvSpPr>
            <a:spLocks noGrp="1"/>
          </p:cNvSpPr>
          <p:nvPr>
            <p:ph type="sldNum" sz="quarter" idx="10"/>
          </p:nvPr>
        </p:nvSpPr>
        <p:spPr/>
        <p:txBody>
          <a:bodyPr/>
          <a:lstStyle/>
          <a:p>
            <a:fld id="{E2C569B7-E2C2-4E3F-9BB3-92610C151623}" type="slidenum">
              <a:rPr lang="en-US" smtClean="0"/>
              <a:t>29</a:t>
            </a:fld>
            <a:endParaRPr lang="en-US"/>
          </a:p>
        </p:txBody>
      </p:sp>
    </p:spTree>
    <p:extLst>
      <p:ext uri="{BB962C8B-B14F-4D97-AF65-F5344CB8AC3E}">
        <p14:creationId xmlns:p14="http://schemas.microsoft.com/office/powerpoint/2010/main" val="40668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3</a:t>
            </a:fld>
            <a:endParaRPr lang="en-US"/>
          </a:p>
        </p:txBody>
      </p:sp>
    </p:spTree>
    <p:extLst>
      <p:ext uri="{BB962C8B-B14F-4D97-AF65-F5344CB8AC3E}">
        <p14:creationId xmlns:p14="http://schemas.microsoft.com/office/powerpoint/2010/main" val="1028390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CA" b="0" dirty="0"/>
          </a:p>
          <a:p>
            <a:r>
              <a:rPr lang="en-CA" b="0" dirty="0"/>
              <a:t>So what happens if you forget to perform a day-end close within 24 hours?</a:t>
            </a:r>
          </a:p>
          <a:p>
            <a:endParaRPr lang="en-CA" b="0" dirty="0"/>
          </a:p>
          <a:p>
            <a:r>
              <a:rPr lang="en-CA" dirty="0"/>
              <a:t>At 1:45 pm Eastern Standard time, BAMS/FD will automatically close the day, pulling the site data from their end. This forced day-end will NOT trigger the loyalty day-end close or debit batch close to be completed. When you run your loyalty day-end and debit batch close after 1:45 pm EST, they will be out of balance with the credit and gift card settlement. </a:t>
            </a:r>
          </a:p>
          <a:p>
            <a:endParaRPr lang="en-CA" dirty="0"/>
          </a:p>
          <a:p>
            <a:r>
              <a:rPr lang="en-CA" dirty="0"/>
              <a:t>Also, the local POS report and the settlement system report will not balance. </a:t>
            </a:r>
          </a:p>
          <a:p>
            <a:endParaRPr lang="en-CA" b="0"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30</a:t>
            </a:fld>
            <a:endParaRPr lang="en-US"/>
          </a:p>
        </p:txBody>
      </p:sp>
    </p:spTree>
    <p:extLst>
      <p:ext uri="{BB962C8B-B14F-4D97-AF65-F5344CB8AC3E}">
        <p14:creationId xmlns:p14="http://schemas.microsoft.com/office/powerpoint/2010/main" val="1342846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endParaRPr lang="en-CA" b="0" dirty="0"/>
          </a:p>
          <a:p>
            <a:r>
              <a:rPr lang="en-CA" b="0" dirty="0"/>
              <a:t>If you missed the day-end close cut off time and BAMS/FD forced the day-end close, we recommend you do the following: </a:t>
            </a:r>
          </a:p>
          <a:p>
            <a:endParaRPr lang="en-CA" b="0" dirty="0"/>
          </a:p>
          <a:p>
            <a:r>
              <a:rPr lang="en-CA" b="0" dirty="0"/>
              <a:t>Wait until the next regular day-end closing time to run a day-end close. Then, you will </a:t>
            </a:r>
            <a:r>
              <a:rPr lang="en-CA" sz="1200" kern="1200" dirty="0">
                <a:solidFill>
                  <a:schemeClr val="tx1"/>
                </a:solidFill>
                <a:effectLst/>
                <a:latin typeface="+mn-lt"/>
                <a:ea typeface="+mn-ea"/>
                <a:cs typeface="+mn-cs"/>
              </a:rPr>
              <a:t>reconcile both days using one combined report. It will include the data from the forced close, and the data from the day-end completed the next day (the day </a:t>
            </a:r>
            <a:r>
              <a:rPr lang="en-CA" sz="1200" u="sng" kern="1200" dirty="0">
                <a:solidFill>
                  <a:schemeClr val="tx1"/>
                </a:solidFill>
                <a:effectLst/>
                <a:latin typeface="+mn-lt"/>
                <a:ea typeface="+mn-ea"/>
                <a:cs typeface="+mn-cs"/>
              </a:rPr>
              <a:t>after</a:t>
            </a:r>
            <a:r>
              <a:rPr lang="en-CA" sz="1200" kern="1200" dirty="0">
                <a:solidFill>
                  <a:schemeClr val="tx1"/>
                </a:solidFill>
                <a:effectLst/>
                <a:latin typeface="+mn-lt"/>
                <a:ea typeface="+mn-ea"/>
                <a:cs typeface="+mn-cs"/>
              </a:rPr>
              <a:t> the forced close).</a:t>
            </a:r>
            <a:r>
              <a:rPr lang="en-CA" b="0" dirty="0"/>
              <a:t> You will have more data to reconcile, but the combined DTN reports should balance with the combined local ones. </a:t>
            </a:r>
          </a:p>
          <a:p>
            <a:endParaRPr lang="en-CA" b="0" dirty="0"/>
          </a:p>
          <a:p>
            <a:r>
              <a:rPr lang="en-CA" b="0" dirty="0"/>
              <a:t>As mentioned a few moments ago, you can easily avoid this situation by performing the day-end at approximately the same time every day.</a:t>
            </a:r>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31</a:t>
            </a:fld>
            <a:endParaRPr lang="en-US"/>
          </a:p>
        </p:txBody>
      </p:sp>
    </p:spTree>
    <p:extLst>
      <p:ext uri="{BB962C8B-B14F-4D97-AF65-F5344CB8AC3E}">
        <p14:creationId xmlns:p14="http://schemas.microsoft.com/office/powerpoint/2010/main" val="3405839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lumMod val="75000"/>
                  </a:schemeClr>
                </a:solidFill>
                <a:latin typeface="+mn-lt"/>
                <a:ea typeface="+mn-ea"/>
                <a:cs typeface="+mn-cs"/>
              </a:rPr>
              <a:t>To help you with the updated process, you will be able to set customizable alerts on your </a:t>
            </a:r>
            <a:r>
              <a:rPr lang="en-US" dirty="0">
                <a:solidFill>
                  <a:schemeClr val="tx1">
                    <a:lumMod val="75000"/>
                  </a:schemeClr>
                </a:solidFill>
              </a:rPr>
              <a:t>point of sale</a:t>
            </a:r>
            <a:r>
              <a:rPr lang="en-US" sz="1200" b="0" kern="1200" baseline="0" dirty="0">
                <a:solidFill>
                  <a:schemeClr val="tx1">
                    <a:lumMod val="75000"/>
                  </a:schemeClr>
                </a:solidFill>
                <a:latin typeface="+mn-lt"/>
                <a:ea typeface="+mn-ea"/>
                <a:cs typeface="+mn-cs"/>
              </a:rPr>
              <a:t> system as a reminder to perform the day-end by the correct time. As a result of this daily close, you will see a reduction in out-of-balance situations when reconciling site totals with data in settlement. </a:t>
            </a:r>
            <a:endParaRPr lang="en-US" dirty="0"/>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endParaRPr lang="en-US" sz="1200" b="0" kern="1200" baseline="0" dirty="0">
              <a:solidFill>
                <a:schemeClr val="tx1">
                  <a:lumMod val="75000"/>
                </a:schemeClr>
              </a:solidFill>
              <a:latin typeface="+mn-lt"/>
              <a:ea typeface="+mn-ea"/>
              <a:cs typeface="+mn-cs"/>
            </a:endParaRPr>
          </a:p>
          <a:p>
            <a:pPr marL="0" indent="0" algn="l" defTabSz="914400" rtl="0" eaLnBrk="1" latinLnBrk="0" hangingPunct="1">
              <a:spcBef>
                <a:spcPts val="300"/>
              </a:spcBef>
              <a:spcAft>
                <a:spcPts val="300"/>
              </a:spcAft>
              <a:buFont typeface="Arial" panose="020B0604020202020204" pitchFamily="34" charset="0"/>
              <a:buNone/>
            </a:pPr>
            <a:endParaRPr lang="en-US" sz="1200" b="0" kern="1200" baseline="0" dirty="0">
              <a:solidFill>
                <a:schemeClr val="tx1">
                  <a:lumMod val="75000"/>
                </a:schemeClr>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32</a:t>
            </a:fld>
            <a:endParaRPr lang="en-US"/>
          </a:p>
        </p:txBody>
      </p:sp>
    </p:spTree>
    <p:extLst>
      <p:ext uri="{BB962C8B-B14F-4D97-AF65-F5344CB8AC3E}">
        <p14:creationId xmlns:p14="http://schemas.microsoft.com/office/powerpoint/2010/main" val="1825562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SAY</a:t>
            </a:r>
          </a:p>
          <a:p>
            <a:r>
              <a:rPr lang="en-CA" b="0" dirty="0"/>
              <a:t>It’s now time for another pause to think about the sites you manage. How can you prepare your site to ensure the updated day-end close process is followed? </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Some suggestions are:</a:t>
            </a:r>
          </a:p>
          <a:p>
            <a:pPr marL="171450" indent="-171450">
              <a:buFont typeface="Arial" panose="020B0604020202020204" pitchFamily="34" charset="0"/>
              <a:buChar char="•"/>
            </a:pPr>
            <a:r>
              <a:rPr lang="en-CA" b="0" dirty="0"/>
              <a:t>Train your team on what they need to know</a:t>
            </a:r>
          </a:p>
          <a:p>
            <a:pPr marL="171450" indent="-171450">
              <a:buFont typeface="Arial" panose="020B0604020202020204" pitchFamily="34" charset="0"/>
              <a:buChar char="•"/>
            </a:pPr>
            <a:r>
              <a:rPr lang="en-CA" b="0" dirty="0"/>
              <a:t>Become familiar with the resources on the settlement information portal website</a:t>
            </a:r>
          </a:p>
          <a:p>
            <a:pPr marL="171450" indent="-171450">
              <a:buFont typeface="Arial" panose="020B0604020202020204" pitchFamily="34" charset="0"/>
              <a:buChar char="•"/>
            </a:pPr>
            <a:r>
              <a:rPr lang="en-CA" b="0" dirty="0"/>
              <a:t>Communicate with your BW about any questions you have</a:t>
            </a:r>
          </a:p>
          <a:p>
            <a:pPr marL="171450" indent="-171450">
              <a:buFont typeface="Arial" panose="020B0604020202020204" pitchFamily="34" charset="0"/>
              <a:buChar char="•"/>
            </a:pPr>
            <a:r>
              <a:rPr lang="en-CA" b="0" dirty="0"/>
              <a:t>And continue to think about other ways to best prepare your sites.</a:t>
            </a:r>
          </a:p>
          <a:p>
            <a:pPr marL="0" indent="0">
              <a:buNone/>
            </a:pPr>
            <a:endParaRPr lang="en-CA" b="1" dirty="0"/>
          </a:p>
          <a:p>
            <a:pPr marL="0" indent="0">
              <a:buNone/>
            </a:pPr>
            <a:r>
              <a:rPr lang="en-CA" b="0" dirty="0"/>
              <a:t>As the Retail site manager, your role is to communicate the updated process to your team, and support them with what they need to be successful.</a:t>
            </a:r>
          </a:p>
          <a:p>
            <a:endParaRPr lang="en-CA" b="1" dirty="0"/>
          </a:p>
          <a:p>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33</a:t>
            </a:fld>
            <a:endParaRPr lang="en-US"/>
          </a:p>
        </p:txBody>
      </p:sp>
    </p:spTree>
    <p:extLst>
      <p:ext uri="{BB962C8B-B14F-4D97-AF65-F5344CB8AC3E}">
        <p14:creationId xmlns:p14="http://schemas.microsoft.com/office/powerpoint/2010/main" val="2915858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POLL QUESTION - SELECT THE BEST RESPONSE. ALL ANSWERS ARE CORRECT</a:t>
            </a:r>
          </a:p>
          <a:p>
            <a:r>
              <a:rPr lang="en-CA" b="0" dirty="0"/>
              <a:t>How can you prepare your site to ensure the updated day-end close process is followed? </a:t>
            </a:r>
          </a:p>
          <a:p>
            <a:pPr marL="228600" indent="-228600">
              <a:buAutoNum type="alphaLcParenR"/>
            </a:pPr>
            <a:r>
              <a:rPr lang="en-CA" b="0" dirty="0"/>
              <a:t>Train your team on what they need to know</a:t>
            </a:r>
          </a:p>
          <a:p>
            <a:pPr marL="228600" indent="-228600">
              <a:buAutoNum type="alphaLcParenR"/>
            </a:pPr>
            <a:r>
              <a:rPr lang="en-CA" b="0" dirty="0"/>
              <a:t>Become familiar with the resources on the settlement information portal website</a:t>
            </a:r>
          </a:p>
          <a:p>
            <a:pPr marL="228600" indent="-228600">
              <a:buAutoNum type="alphaLcParenR"/>
            </a:pPr>
            <a:r>
              <a:rPr lang="en-CA" b="0" dirty="0"/>
              <a:t>Communicate with your BW about any questions you have</a:t>
            </a:r>
          </a:p>
          <a:p>
            <a:pPr marL="228600" indent="-228600">
              <a:buAutoNum type="alphaLcParenR"/>
            </a:pPr>
            <a:r>
              <a:rPr lang="en-CA" b="0" dirty="0"/>
              <a:t>Other</a:t>
            </a:r>
          </a:p>
          <a:p>
            <a:pPr marL="228600" indent="-228600">
              <a:buAutoNum type="alphaLcParenR"/>
            </a:pPr>
            <a:endParaRPr lang="en-CA" b="0" dirty="0"/>
          </a:p>
          <a:p>
            <a:r>
              <a:rPr lang="en-CA" b="1" dirty="0"/>
              <a:t>DO</a:t>
            </a:r>
          </a:p>
          <a:p>
            <a:r>
              <a:rPr lang="en-CA" b="0" dirty="0"/>
              <a:t>Review and comment on responses as they are entered. If any participant responded “Other”. Ask if they would like to go off mute and share their ideas. </a:t>
            </a:r>
          </a:p>
          <a:p>
            <a:pPr marL="0" indent="0">
              <a:buNone/>
            </a:pPr>
            <a:endParaRPr lang="en-CA" b="1" dirty="0"/>
          </a:p>
          <a:p>
            <a:pPr marL="0" indent="0">
              <a:buNone/>
            </a:pPr>
            <a:r>
              <a:rPr lang="en-CA" b="1" dirty="0"/>
              <a:t>SAY</a:t>
            </a:r>
          </a:p>
          <a:p>
            <a:r>
              <a:rPr lang="en-CA" b="0" dirty="0"/>
              <a:t>Thank you for sharing your ideas. As the Retail site manager, your role is to communicate the updated process to your team, and support them with what they need to be successful.</a:t>
            </a:r>
          </a:p>
          <a:p>
            <a:pPr marL="228600" indent="-228600">
              <a:buAutoNum type="alphaLcParenR"/>
            </a:pP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34</a:t>
            </a:fld>
            <a:endParaRPr lang="en-US"/>
          </a:p>
        </p:txBody>
      </p:sp>
    </p:spTree>
    <p:extLst>
      <p:ext uri="{BB962C8B-B14F-4D97-AF65-F5344CB8AC3E}">
        <p14:creationId xmlns:p14="http://schemas.microsoft.com/office/powerpoint/2010/main" val="1732135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SAY</a:t>
            </a:r>
          </a:p>
          <a:p>
            <a:r>
              <a:rPr lang="en-US" b="0" dirty="0"/>
              <a:t>Let’s continue on.</a:t>
            </a:r>
          </a:p>
          <a:p>
            <a:endParaRPr lang="en-CA" b="1" dirty="0"/>
          </a:p>
          <a:p>
            <a:r>
              <a:rPr lang="en-US" b="0" dirty="0"/>
              <a:t>We’ve covered the new processes related to reports and day-end close. These are the changes with the biggest impact to you. There are a few other process changes to tell you about, so let’s do that now. </a:t>
            </a:r>
          </a:p>
        </p:txBody>
      </p:sp>
      <p:sp>
        <p:nvSpPr>
          <p:cNvPr id="4" name="Slide Number Placeholder 3"/>
          <p:cNvSpPr>
            <a:spLocks noGrp="1"/>
          </p:cNvSpPr>
          <p:nvPr>
            <p:ph type="sldNum" sz="quarter" idx="10"/>
          </p:nvPr>
        </p:nvSpPr>
        <p:spPr/>
        <p:txBody>
          <a:bodyPr/>
          <a:lstStyle/>
          <a:p>
            <a:fld id="{E2C569B7-E2C2-4E3F-9BB3-92610C151623}" type="slidenum">
              <a:rPr lang="en-US" smtClean="0"/>
              <a:t>35</a:t>
            </a:fld>
            <a:endParaRPr lang="en-US"/>
          </a:p>
        </p:txBody>
      </p:sp>
    </p:spTree>
    <p:extLst>
      <p:ext uri="{BB962C8B-B14F-4D97-AF65-F5344CB8AC3E}">
        <p14:creationId xmlns:p14="http://schemas.microsoft.com/office/powerpoint/2010/main" val="3998115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b="0" dirty="0"/>
              <a:t>All site credit card transactions will be pre-authorized. This will provide better fraud protection for both you and the customer. </a:t>
            </a:r>
          </a:p>
        </p:txBody>
      </p:sp>
      <p:sp>
        <p:nvSpPr>
          <p:cNvPr id="4" name="Slide Number Placeholder 3"/>
          <p:cNvSpPr>
            <a:spLocks noGrp="1"/>
          </p:cNvSpPr>
          <p:nvPr>
            <p:ph type="sldNum" sz="quarter" idx="10"/>
          </p:nvPr>
        </p:nvSpPr>
        <p:spPr/>
        <p:txBody>
          <a:bodyPr/>
          <a:lstStyle/>
          <a:p>
            <a:fld id="{E2C569B7-E2C2-4E3F-9BB3-92610C151623}" type="slidenum">
              <a:rPr lang="en-US" smtClean="0"/>
              <a:t>36</a:t>
            </a:fld>
            <a:endParaRPr lang="en-US"/>
          </a:p>
        </p:txBody>
      </p:sp>
    </p:spTree>
    <p:extLst>
      <p:ext uri="{BB962C8B-B14F-4D97-AF65-F5344CB8AC3E}">
        <p14:creationId xmlns:p14="http://schemas.microsoft.com/office/powerpoint/2010/main" val="241788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rPr>
              <a:t>Last, </a:t>
            </a:r>
            <a:r>
              <a:rPr lang="en-US" sz="1200" kern="1200" dirty="0">
                <a:solidFill>
                  <a:schemeClr val="tx1"/>
                </a:solidFill>
                <a:effectLst/>
                <a:latin typeface="+mn-lt"/>
                <a:ea typeface="+mn-ea"/>
                <a:cs typeface="+mn-cs"/>
              </a:rPr>
              <a:t>when you receive requests related to transactions or receipts, they will be identified by the invoice number and either the pump number or pay point number. </a:t>
            </a:r>
            <a:endParaRPr lang="en-US" sz="12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37</a:t>
            </a:fld>
            <a:endParaRPr lang="en-US"/>
          </a:p>
        </p:txBody>
      </p:sp>
    </p:spTree>
    <p:extLst>
      <p:ext uri="{BB962C8B-B14F-4D97-AF65-F5344CB8AC3E}">
        <p14:creationId xmlns:p14="http://schemas.microsoft.com/office/powerpoint/2010/main" val="3721236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b="1" dirty="0"/>
              <a:t>SAY</a:t>
            </a:r>
          </a:p>
          <a:p>
            <a:pPr lvl="0"/>
            <a:r>
              <a:rPr lang="en-CA" dirty="0"/>
              <a:t>Okay, now to one of the most important topics. </a:t>
            </a:r>
          </a:p>
          <a:p>
            <a:pPr lvl="0"/>
            <a:endParaRPr lang="en-CA" dirty="0"/>
          </a:p>
          <a:p>
            <a:pPr lvl="0"/>
            <a:r>
              <a:rPr lang="en-CA" dirty="0"/>
              <a:t>These updates will provide you with more simplified, up to date processes to help you and the business as a whole, remain competitive. </a:t>
            </a:r>
          </a:p>
          <a:p>
            <a:pPr lvl="0"/>
            <a:endParaRPr lang="en-CA" dirty="0"/>
          </a:p>
          <a:p>
            <a:pPr lvl="0"/>
            <a:r>
              <a:rPr lang="en-CA" dirty="0"/>
              <a:t>Thinking of your regular communication channels with your Branded Wholesaler, in what ways </a:t>
            </a:r>
            <a:r>
              <a:rPr lang="en-CA" b="0" dirty="0"/>
              <a:t>can your BW best support you during the updates?</a:t>
            </a:r>
          </a:p>
          <a:p>
            <a:pPr lvl="0"/>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Some suggestions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Support you with training for your team</a:t>
            </a:r>
          </a:p>
          <a:p>
            <a:pPr marL="171450" indent="-171450">
              <a:buFont typeface="Arial" panose="020B0604020202020204" pitchFamily="34" charset="0"/>
              <a:buChar char="•"/>
            </a:pPr>
            <a:r>
              <a:rPr lang="en-CA" b="0" dirty="0"/>
              <a:t>Communicate to you any new information about the upgrade</a:t>
            </a:r>
          </a:p>
          <a:p>
            <a:pPr marL="171450" indent="-171450">
              <a:buFont typeface="Arial" panose="020B0604020202020204" pitchFamily="34" charset="0"/>
              <a:buChar char="•"/>
            </a:pPr>
            <a:r>
              <a:rPr lang="en-CA" b="0" dirty="0"/>
              <a:t>Check in with you after the upgrade for any questions you have</a:t>
            </a: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pPr/>
              <a:t>38</a:t>
            </a:fld>
            <a:endParaRPr lang="en-US"/>
          </a:p>
        </p:txBody>
      </p:sp>
      <p:sp>
        <p:nvSpPr>
          <p:cNvPr id="7" name="Slide Image Placeholder 6">
            <a:extLst>
              <a:ext uri="{FF2B5EF4-FFF2-40B4-BE49-F238E27FC236}">
                <a16:creationId xmlns:a16="http://schemas.microsoft.com/office/drawing/2014/main" id="{5A1E5378-5485-4BA4-A735-DE4BB46A1E6F}"/>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884628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1 min</a:t>
            </a:r>
          </a:p>
          <a:p>
            <a:endParaRPr lang="en-CA" b="1" dirty="0"/>
          </a:p>
          <a:p>
            <a:r>
              <a:rPr lang="en-CA" b="1" dirty="0"/>
              <a:t>POLL QUESTION - SELECT THE BEST RESPONSE. ALL ANSWERS ARE CORRECT</a:t>
            </a:r>
          </a:p>
          <a:p>
            <a:r>
              <a:rPr lang="en-CA" b="0" dirty="0"/>
              <a:t>How can your BW best support you during the updates? </a:t>
            </a:r>
          </a:p>
          <a:p>
            <a:pPr marL="228600" indent="-228600">
              <a:buAutoNum type="alphaLcParenR"/>
            </a:pPr>
            <a:r>
              <a:rPr lang="en-CA" b="0" dirty="0"/>
              <a:t>Support you with training for your team</a:t>
            </a:r>
          </a:p>
          <a:p>
            <a:pPr marL="228600" indent="-228600">
              <a:buAutoNum type="alphaLcParenR"/>
            </a:pPr>
            <a:r>
              <a:rPr lang="en-CA" b="0" dirty="0"/>
              <a:t>Communicate to you any new information about the upgrade</a:t>
            </a:r>
          </a:p>
          <a:p>
            <a:pPr marL="228600" indent="-228600">
              <a:buAutoNum type="alphaLcParenR"/>
            </a:pPr>
            <a:r>
              <a:rPr lang="en-CA" b="0" dirty="0"/>
              <a:t>Check in with you after the upgrade for any questions you have</a:t>
            </a:r>
          </a:p>
          <a:p>
            <a:pPr marL="228600" indent="-228600">
              <a:buAutoNum type="alphaLcParenR"/>
            </a:pPr>
            <a:r>
              <a:rPr lang="en-CA" b="0" dirty="0"/>
              <a:t>Other</a:t>
            </a:r>
          </a:p>
          <a:p>
            <a:pPr marL="0" indent="0">
              <a:buNone/>
            </a:pPr>
            <a:endParaRPr lang="en-CA" b="1" dirty="0"/>
          </a:p>
          <a:p>
            <a:r>
              <a:rPr lang="en-CA" b="1" dirty="0"/>
              <a:t>DO</a:t>
            </a:r>
          </a:p>
          <a:p>
            <a:pPr marL="171450" indent="-171450">
              <a:buFont typeface="Arial" panose="020B0604020202020204" pitchFamily="34" charset="0"/>
              <a:buChar char="•"/>
            </a:pPr>
            <a:r>
              <a:rPr lang="en-CA" b="0" dirty="0"/>
              <a:t>Review and comment on responses as they are entered. If any participant responded “Other”. Ask if they would like to go off mute and share their ideas.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Note any information that would be helpful to BWs in supporting their sites and provide it to our contact at Imperial (John Campa). </a:t>
            </a:r>
          </a:p>
          <a:p>
            <a:pPr marL="0" indent="0">
              <a:buNone/>
            </a:pPr>
            <a:endParaRPr lang="en-CA" b="1" dirty="0"/>
          </a:p>
          <a:p>
            <a:pPr marL="0" indent="0">
              <a:buNone/>
            </a:pPr>
            <a:r>
              <a:rPr lang="en-CA" b="1" dirty="0"/>
              <a:t>SAY</a:t>
            </a:r>
          </a:p>
          <a:p>
            <a:r>
              <a:rPr lang="en-CA" b="0" dirty="0"/>
              <a:t>Thank you for sharing your ideas.</a:t>
            </a:r>
          </a:p>
          <a:p>
            <a:pPr marL="228600" indent="-228600">
              <a:buAutoNum type="alphaLcParenR"/>
            </a:pPr>
            <a:endParaRPr lang="en-CA" b="0" dirty="0"/>
          </a:p>
        </p:txBody>
      </p:sp>
      <p:sp>
        <p:nvSpPr>
          <p:cNvPr id="4" name="Slide Number Placeholder 3"/>
          <p:cNvSpPr>
            <a:spLocks noGrp="1"/>
          </p:cNvSpPr>
          <p:nvPr>
            <p:ph type="sldNum" sz="quarter" idx="10"/>
          </p:nvPr>
        </p:nvSpPr>
        <p:spPr/>
        <p:txBody>
          <a:bodyPr/>
          <a:lstStyle/>
          <a:p>
            <a:fld id="{E2C569B7-E2C2-4E3F-9BB3-92610C151623}" type="slidenum">
              <a:rPr lang="en-US" smtClean="0"/>
              <a:t>39</a:t>
            </a:fld>
            <a:endParaRPr lang="en-US"/>
          </a:p>
        </p:txBody>
      </p:sp>
    </p:spTree>
    <p:extLst>
      <p:ext uri="{BB962C8B-B14F-4D97-AF65-F5344CB8AC3E}">
        <p14:creationId xmlns:p14="http://schemas.microsoft.com/office/powerpoint/2010/main" val="145227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2C569B7-E2C2-4E3F-9BB3-92610C151623}" type="slidenum">
              <a:rPr lang="en-US" smtClean="0"/>
              <a:pPr/>
              <a:t>4</a:t>
            </a:fld>
            <a:endParaRPr lang="en-US"/>
          </a:p>
        </p:txBody>
      </p:sp>
      <p:sp>
        <p:nvSpPr>
          <p:cNvPr id="15" name="Slide Image Placeholder 14">
            <a:extLst>
              <a:ext uri="{FF2B5EF4-FFF2-40B4-BE49-F238E27FC236}">
                <a16:creationId xmlns:a16="http://schemas.microsoft.com/office/drawing/2014/main" id="{9EED79DE-02F9-4274-A236-7B2CD97A4CB3}"/>
              </a:ext>
            </a:extLst>
          </p:cNvPr>
          <p:cNvSpPr>
            <a:spLocks noGrp="1" noRot="1" noChangeAspect="1"/>
          </p:cNvSpPr>
          <p:nvPr>
            <p:ph type="sldImg"/>
          </p:nvPr>
        </p:nvSpPr>
        <p:spPr>
          <a:xfrm>
            <a:off x="1377950" y="476250"/>
            <a:ext cx="4102100" cy="3076575"/>
          </a:xfrm>
        </p:spPr>
      </p:sp>
      <p:sp>
        <p:nvSpPr>
          <p:cNvPr id="16" name="Notes Placeholder 15">
            <a:extLst>
              <a:ext uri="{FF2B5EF4-FFF2-40B4-BE49-F238E27FC236}">
                <a16:creationId xmlns:a16="http://schemas.microsoft.com/office/drawing/2014/main" id="{A0E44990-2163-460C-AE9C-8E96DD1DF7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Welcome to this </a:t>
            </a:r>
            <a:r>
              <a:rPr lang="en-CA" sz="1200" dirty="0">
                <a:solidFill>
                  <a:schemeClr val="tx2"/>
                </a:solidFill>
              </a:rPr>
              <a:t>webinar focused on the </a:t>
            </a:r>
            <a:r>
              <a:rPr lang="en-CA" dirty="0"/>
              <a:t>Card Processing upgrades for Retailers.</a:t>
            </a:r>
          </a:p>
        </p:txBody>
      </p:sp>
    </p:spTree>
    <p:extLst>
      <p:ext uri="{BB962C8B-B14F-4D97-AF65-F5344CB8AC3E}">
        <p14:creationId xmlns:p14="http://schemas.microsoft.com/office/powerpoint/2010/main" val="680685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US" b="1" dirty="0"/>
              <a:t>SAY</a:t>
            </a:r>
          </a:p>
          <a:p>
            <a:r>
              <a:rPr lang="en-CA" b="0" dirty="0"/>
              <a:t>Let’s talk about next steps and support available to you.</a:t>
            </a:r>
          </a:p>
          <a:p>
            <a:endParaRPr lang="en-CA" b="0" dirty="0"/>
          </a:p>
          <a:p>
            <a:pPr marL="171450" lvl="0" indent="-171450">
              <a:lnSpc>
                <a:spcPct val="90000"/>
              </a:lnSpc>
              <a:spcBef>
                <a:spcPts val="1800"/>
              </a:spcBef>
              <a:buFont typeface="Arial" panose="020B0604020202020204" pitchFamily="34" charset="0"/>
              <a:buChar char="•"/>
              <a:defRPr/>
            </a:pPr>
            <a:r>
              <a:rPr lang="en-US" sz="1200" dirty="0">
                <a:solidFill>
                  <a:schemeClr val="tx2"/>
                </a:solidFill>
              </a:rPr>
              <a:t>Review any BW communications about any upcoming updates. </a:t>
            </a:r>
          </a:p>
          <a:p>
            <a:pPr marL="171450" indent="-171450">
              <a:lnSpc>
                <a:spcPct val="90000"/>
              </a:lnSpc>
              <a:spcBef>
                <a:spcPts val="1800"/>
              </a:spcBef>
              <a:buFont typeface="Arial" panose="020B0604020202020204" pitchFamily="34" charset="0"/>
              <a:buChar char="•"/>
              <a:defRPr/>
            </a:pPr>
            <a:r>
              <a:rPr lang="en-US" sz="1200" dirty="0">
                <a:solidFill>
                  <a:schemeClr val="tx2"/>
                </a:solidFill>
              </a:rPr>
              <a:t>Watch the introduction video to the card processing upgrades on the Settlement Information Portal website.</a:t>
            </a:r>
          </a:p>
          <a:p>
            <a:pPr marL="171450" indent="-171450">
              <a:lnSpc>
                <a:spcPct val="90000"/>
              </a:lnSpc>
              <a:spcBef>
                <a:spcPts val="1800"/>
              </a:spcBef>
              <a:buFont typeface="Arial" panose="020B0604020202020204" pitchFamily="34" charset="0"/>
              <a:buChar char="•"/>
              <a:defRPr/>
            </a:pPr>
            <a:r>
              <a:rPr lang="en-CA" b="0" dirty="0"/>
              <a:t>Access and review from</a:t>
            </a:r>
            <a:r>
              <a:rPr lang="en-US" sz="1200" dirty="0">
                <a:solidFill>
                  <a:schemeClr val="tx2"/>
                </a:solidFill>
              </a:rPr>
              <a:t> the website, </a:t>
            </a:r>
            <a:r>
              <a:rPr lang="en-CA" b="0" dirty="0"/>
              <a:t>the Retailer Reference Guide to help you navigate reports as well as a </a:t>
            </a:r>
            <a:r>
              <a:rPr lang="en-US" sz="1200" dirty="0">
                <a:solidFill>
                  <a:schemeClr val="tx2"/>
                </a:solidFill>
              </a:rPr>
              <a:t>Retailer Quick Reference Guide.</a:t>
            </a:r>
          </a:p>
          <a:p>
            <a:pPr marL="171450" indent="-171450">
              <a:lnSpc>
                <a:spcPct val="90000"/>
              </a:lnSpc>
              <a:spcBef>
                <a:spcPts val="1800"/>
              </a:spcBef>
              <a:buFont typeface="Arial" panose="020B0604020202020204" pitchFamily="34" charset="0"/>
              <a:buChar char="•"/>
              <a:defRPr/>
            </a:pPr>
            <a:r>
              <a:rPr lang="en-US" sz="1200" dirty="0">
                <a:solidFill>
                  <a:schemeClr val="tx2"/>
                </a:solidFill>
              </a:rPr>
              <a:t>Ensure staff are aware of the updated processes. Direct them to the recording of this webinar on the website to assist their training.</a:t>
            </a:r>
          </a:p>
          <a:p>
            <a:pPr marL="171450" indent="-171450">
              <a:lnSpc>
                <a:spcPct val="90000"/>
              </a:lnSpc>
              <a:spcBef>
                <a:spcPts val="1800"/>
              </a:spcBef>
              <a:buFont typeface="Arial" panose="020B0604020202020204" pitchFamily="34" charset="0"/>
              <a:buChar char="•"/>
              <a:defRPr/>
            </a:pPr>
            <a:r>
              <a:rPr lang="en-CA" b="0" dirty="0"/>
              <a:t>As before, sites will contact Retail Help Desk for troubleshooting assistance.</a:t>
            </a:r>
            <a:endParaRPr lang="en-US" sz="1200" dirty="0">
              <a:solidFill>
                <a:schemeClr val="tx2"/>
              </a:solidFill>
            </a:endParaRPr>
          </a:p>
          <a:p>
            <a:pPr marL="171450" indent="-171450">
              <a:buFont typeface="Arial" panose="020B0604020202020204" pitchFamily="34" charset="0"/>
              <a:buChar cha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endParaRPr lang="en-CA" b="0" dirty="0"/>
          </a:p>
          <a:p>
            <a:endParaRPr lang="en-US" b="1" dirty="0"/>
          </a:p>
          <a:p>
            <a:endParaRPr lang="en-US" b="0" dirty="0"/>
          </a:p>
        </p:txBody>
      </p:sp>
      <p:sp>
        <p:nvSpPr>
          <p:cNvPr id="4" name="Slide Number Placeholder 3"/>
          <p:cNvSpPr>
            <a:spLocks noGrp="1"/>
          </p:cNvSpPr>
          <p:nvPr>
            <p:ph type="sldNum" sz="quarter" idx="10"/>
          </p:nvPr>
        </p:nvSpPr>
        <p:spPr/>
        <p:txBody>
          <a:bodyPr/>
          <a:lstStyle/>
          <a:p>
            <a:fld id="{E2C569B7-E2C2-4E3F-9BB3-92610C151623}" type="slidenum">
              <a:rPr lang="en-US" smtClean="0"/>
              <a:t>40</a:t>
            </a:fld>
            <a:endParaRPr lang="en-US"/>
          </a:p>
        </p:txBody>
      </p:sp>
    </p:spTree>
    <p:extLst>
      <p:ext uri="{BB962C8B-B14F-4D97-AF65-F5344CB8AC3E}">
        <p14:creationId xmlns:p14="http://schemas.microsoft.com/office/powerpoint/2010/main" val="826453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TIME 5 min</a:t>
            </a:r>
          </a:p>
          <a:p>
            <a:endParaRPr lang="en-CA" b="1" dirty="0"/>
          </a:p>
          <a:p>
            <a:r>
              <a:rPr lang="en-CA" b="1" dirty="0"/>
              <a:t>FACILITATOR NOTE</a:t>
            </a:r>
          </a:p>
          <a:p>
            <a:r>
              <a:rPr lang="en-CA" b="0" dirty="0"/>
              <a:t>If there are 5 or less participants or if this is being facilitated face-to-face, participants can ask questions by unmuting (webinar) or just asking (face-to-face).</a:t>
            </a:r>
          </a:p>
          <a:p>
            <a:r>
              <a:rPr lang="en-CA" b="0" dirty="0"/>
              <a:t>For a webinar with 6 or more participants, direct them to use the text chat feature to ask questions. </a:t>
            </a:r>
          </a:p>
          <a:p>
            <a:endParaRPr lang="en-CA" b="1" dirty="0"/>
          </a:p>
          <a:p>
            <a:r>
              <a:rPr lang="en-CA" b="1" dirty="0"/>
              <a:t>SAY</a:t>
            </a:r>
          </a:p>
          <a:p>
            <a:r>
              <a:rPr lang="en-CA" dirty="0"/>
              <a:t>Thank you for attending and for your participation today. We have some time left to address any questions you might have. What questions or comments do you have? </a:t>
            </a:r>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41</a:t>
            </a:fld>
            <a:endParaRPr lang="en-US"/>
          </a:p>
        </p:txBody>
      </p:sp>
    </p:spTree>
    <p:extLst>
      <p:ext uri="{BB962C8B-B14F-4D97-AF65-F5344CB8AC3E}">
        <p14:creationId xmlns:p14="http://schemas.microsoft.com/office/powerpoint/2010/main" val="2303228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That completes the summary of the updated and simplified solution to front-end processing and settlement. Thank you for attending and for your attention today. If you have any questions or comments, please remember to reach out to your support team.</a:t>
            </a:r>
          </a:p>
          <a:p>
            <a:endParaRPr lang="en-CA" b="0" dirty="0"/>
          </a:p>
          <a:p>
            <a:r>
              <a:rPr lang="en-CA" b="0" dirty="0"/>
              <a:t>Thank you again for attending. </a:t>
            </a:r>
          </a:p>
        </p:txBody>
      </p:sp>
      <p:sp>
        <p:nvSpPr>
          <p:cNvPr id="4" name="Slide Number Placeholder 3"/>
          <p:cNvSpPr>
            <a:spLocks noGrp="1"/>
          </p:cNvSpPr>
          <p:nvPr>
            <p:ph type="sldNum" sz="quarter" idx="10"/>
          </p:nvPr>
        </p:nvSpPr>
        <p:spPr/>
        <p:txBody>
          <a:bodyPr/>
          <a:lstStyle/>
          <a:p>
            <a:fld id="{E2C569B7-E2C2-4E3F-9BB3-92610C151623}" type="slidenum">
              <a:rPr lang="en-US" smtClean="0"/>
              <a:t>42</a:t>
            </a:fld>
            <a:endParaRPr lang="en-US"/>
          </a:p>
        </p:txBody>
      </p:sp>
    </p:spTree>
    <p:extLst>
      <p:ext uri="{BB962C8B-B14F-4D97-AF65-F5344CB8AC3E}">
        <p14:creationId xmlns:p14="http://schemas.microsoft.com/office/powerpoint/2010/main" val="289978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30213"/>
            <a:ext cx="4102100" cy="3076575"/>
          </a:xfrm>
        </p:spPr>
      </p:sp>
      <p:sp>
        <p:nvSpPr>
          <p:cNvPr id="3" name="Notes Placeholder 2"/>
          <p:cNvSpPr>
            <a:spLocks noGrp="1"/>
          </p:cNvSpPr>
          <p:nvPr>
            <p:ph type="body" idx="1"/>
          </p:nvPr>
        </p:nvSpPr>
        <p:spPr/>
        <p:txBody>
          <a:bodyPr/>
          <a:lstStyle/>
          <a:p>
            <a:r>
              <a:rPr lang="en-CA"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my name is [Facilitator name] and I will be your guide today in this custom webinar for Retailers!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Let’s get started.</a:t>
            </a:r>
          </a:p>
          <a:p>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5</a:t>
            </a:fld>
            <a:endParaRPr lang="en-US"/>
          </a:p>
        </p:txBody>
      </p:sp>
    </p:spTree>
    <p:extLst>
      <p:ext uri="{BB962C8B-B14F-4D97-AF65-F5344CB8AC3E}">
        <p14:creationId xmlns:p14="http://schemas.microsoft.com/office/powerpoint/2010/main" val="327467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b="1" dirty="0"/>
              <a:t>TIME 1.5 min</a:t>
            </a:r>
          </a:p>
          <a:p>
            <a:endParaRPr lang="en-CA" dirty="0"/>
          </a:p>
          <a:p>
            <a:r>
              <a:rPr lang="en-CA" b="1" dirty="0"/>
              <a:t>DO </a:t>
            </a:r>
          </a:p>
          <a:p>
            <a:r>
              <a:rPr lang="en-CA" dirty="0"/>
              <a:t>If presenting this session face-to-face, use this time to introduce any classroom tools and guidelines.</a:t>
            </a:r>
          </a:p>
          <a:p>
            <a:endParaRPr lang="en-CA" dirty="0"/>
          </a:p>
          <a:p>
            <a:r>
              <a:rPr lang="en-CA" dirty="0"/>
              <a:t>If presenting this via a webinar, introduce the webinar tools to participants: </a:t>
            </a:r>
          </a:p>
          <a:p>
            <a:endParaRPr lang="en-CA" dirty="0"/>
          </a:p>
          <a:p>
            <a:r>
              <a:rPr lang="en-CA" b="1" dirty="0"/>
              <a:t>Raise hand feature</a:t>
            </a:r>
            <a:r>
              <a:rPr lang="en-CA" dirty="0"/>
              <a:t>: Select the hand icon beside your name to raise your hand. </a:t>
            </a:r>
            <a:r>
              <a:rPr lang="en-CA" b="1" dirty="0"/>
              <a:t>Try it now </a:t>
            </a:r>
            <a:r>
              <a:rPr lang="en-CA" dirty="0"/>
              <a:t>– Raise your hand if you have attended a webinar before. You can also raise your hand if you have a question. We will pause when appropriate and address your question. </a:t>
            </a:r>
          </a:p>
          <a:p>
            <a:endParaRPr lang="en-CA" b="1" dirty="0"/>
          </a:p>
          <a:p>
            <a:r>
              <a:rPr lang="en-CA" b="1" dirty="0"/>
              <a:t>Text chat feature</a:t>
            </a:r>
            <a:r>
              <a:rPr lang="en-CA" dirty="0"/>
              <a:t>: We will pause for questions throughout the webinar today. At any time, you can enter comments and questions in the text chat box to send directly to the facilitator or to everyone attending. </a:t>
            </a:r>
            <a:r>
              <a:rPr lang="en-CA" b="1" dirty="0"/>
              <a:t>Try it now </a:t>
            </a:r>
            <a:r>
              <a:rPr lang="en-CA" dirty="0"/>
              <a:t>– Enter a greeting in the chat box and send it to everyone. </a:t>
            </a:r>
          </a:p>
          <a:p>
            <a:endParaRPr lang="en-CA" dirty="0"/>
          </a:p>
          <a:p>
            <a:r>
              <a:rPr lang="en-CA" b="1" dirty="0"/>
              <a:t>Polling feature</a:t>
            </a:r>
            <a:r>
              <a:rPr lang="en-CA" dirty="0"/>
              <a:t>: From time to time, you will answer questions related to the topic using the polling feature. </a:t>
            </a:r>
            <a:r>
              <a:rPr lang="en-CA" b="1" dirty="0"/>
              <a:t>Let’s try one now. </a:t>
            </a:r>
          </a:p>
          <a:p>
            <a:endParaRPr lang="en-CA" dirty="0"/>
          </a:p>
          <a:p>
            <a:r>
              <a:rPr lang="en-CA" b="1" dirty="0"/>
              <a:t>Poll question</a:t>
            </a:r>
            <a:r>
              <a:rPr lang="en-CA" dirty="0"/>
              <a:t>: </a:t>
            </a:r>
          </a:p>
          <a:p>
            <a:r>
              <a:rPr lang="en-CA" dirty="0"/>
              <a:t>How can you ensure you get the most value from this webinar today?</a:t>
            </a:r>
          </a:p>
          <a:p>
            <a:r>
              <a:rPr lang="en-CA" dirty="0"/>
              <a:t>a) Put away all distractions – cell phone, email, paperwork, etc. </a:t>
            </a:r>
          </a:p>
          <a:p>
            <a:r>
              <a:rPr lang="en-CA" dirty="0"/>
              <a:t>b) Ask questions</a:t>
            </a:r>
          </a:p>
          <a:p>
            <a:r>
              <a:rPr lang="en-CA" dirty="0"/>
              <a:t>c) Participate</a:t>
            </a:r>
          </a:p>
          <a:p>
            <a:r>
              <a:rPr lang="en-CA" dirty="0"/>
              <a:t>d) Stand up and turn in a circle 3 times every 5 minutes. </a:t>
            </a:r>
          </a:p>
          <a:p>
            <a:r>
              <a:rPr lang="en-CA" dirty="0"/>
              <a:t>e) a, b and c</a:t>
            </a:r>
          </a:p>
          <a:p>
            <a:r>
              <a:rPr lang="en-CA" b="1" dirty="0"/>
              <a:t>Correct response</a:t>
            </a:r>
            <a:r>
              <a:rPr lang="en-CA" dirty="0"/>
              <a:t>: e</a:t>
            </a:r>
          </a:p>
          <a:p>
            <a:endParaRPr lang="en-CA" dirty="0"/>
          </a:p>
          <a:p>
            <a:r>
              <a:rPr lang="en-CA" b="1" dirty="0"/>
              <a:t>DO</a:t>
            </a:r>
          </a:p>
          <a:p>
            <a:r>
              <a:rPr lang="en-CA" dirty="0"/>
              <a:t>Provide 15 seconds for participants to respond. Comment on the responses.</a:t>
            </a:r>
          </a:p>
          <a:p>
            <a:endParaRPr lang="en-CA"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pPr/>
              <a:t>6</a:t>
            </a:fld>
            <a:endParaRPr lang="en-US" dirty="0"/>
          </a:p>
        </p:txBody>
      </p:sp>
      <p:sp>
        <p:nvSpPr>
          <p:cNvPr id="7" name="Slide Image Placeholder 6">
            <a:extLst>
              <a:ext uri="{FF2B5EF4-FFF2-40B4-BE49-F238E27FC236}">
                <a16:creationId xmlns:a16="http://schemas.microsoft.com/office/drawing/2014/main" id="{55C413DF-9FCA-41C4-A443-7619FE2F47F2}"/>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417352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SAY</a:t>
            </a:r>
          </a:p>
          <a:p>
            <a:r>
              <a:rPr lang="en-US" b="0" dirty="0"/>
              <a:t>Here is our high level agenda for today’s session. We will cover 4 areas, namely:</a:t>
            </a:r>
          </a:p>
          <a:p>
            <a:endParaRPr lang="en-US" b="0" dirty="0"/>
          </a:p>
          <a:p>
            <a:pPr marL="171450" indent="-171450">
              <a:buFont typeface="Arial" panose="020B0604020202020204" pitchFamily="34" charset="0"/>
              <a:buChar char="•"/>
            </a:pPr>
            <a:r>
              <a:rPr lang="en-US" b="0" dirty="0"/>
              <a:t>What’s new</a:t>
            </a:r>
          </a:p>
          <a:p>
            <a:pPr marL="171450" indent="-171450">
              <a:buFont typeface="Arial" panose="020B0604020202020204" pitchFamily="34" charset="0"/>
              <a:buChar char="•"/>
            </a:pPr>
            <a:r>
              <a:rPr lang="en-US" b="0" dirty="0"/>
              <a:t>Reports</a:t>
            </a:r>
          </a:p>
          <a:p>
            <a:pPr marL="171450" indent="-171450">
              <a:buFont typeface="Arial" panose="020B0604020202020204" pitchFamily="34" charset="0"/>
              <a:buChar char="•"/>
            </a:pPr>
            <a:r>
              <a:rPr lang="en-US" b="0" dirty="0"/>
              <a:t>Day end process</a:t>
            </a:r>
          </a:p>
          <a:p>
            <a:pPr marL="171450" indent="-171450">
              <a:buFont typeface="Arial" panose="020B0604020202020204" pitchFamily="34" charset="0"/>
              <a:buChar char="•"/>
            </a:pPr>
            <a:r>
              <a:rPr lang="en-US" b="0" dirty="0"/>
              <a:t>Other updates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CA" sz="1200" kern="1200" dirty="0">
                <a:solidFill>
                  <a:schemeClr val="tx1"/>
                </a:solidFill>
                <a:effectLst/>
                <a:latin typeface="+mn-lt"/>
                <a:ea typeface="+mn-ea"/>
                <a:cs typeface="+mn-cs"/>
              </a:rPr>
              <a:t>We will be pause from time to time to ask you to think questions about the content and check in with you.</a:t>
            </a:r>
            <a:endParaRPr lang="en-US" b="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E2C569B7-E2C2-4E3F-9BB3-92610C151623}" type="slidenum">
              <a:rPr lang="en-US" smtClean="0"/>
              <a:pPr/>
              <a:t>7</a:t>
            </a:fld>
            <a:endParaRPr lang="en-US"/>
          </a:p>
        </p:txBody>
      </p:sp>
      <p:sp>
        <p:nvSpPr>
          <p:cNvPr id="7" name="Slide Image Placeholder 6">
            <a:extLst>
              <a:ext uri="{FF2B5EF4-FFF2-40B4-BE49-F238E27FC236}">
                <a16:creationId xmlns:a16="http://schemas.microsoft.com/office/drawing/2014/main" id="{D7A8842A-1723-4B9B-B186-3CE764934F8F}"/>
              </a:ext>
            </a:extLst>
          </p:cNvPr>
          <p:cNvSpPr>
            <a:spLocks noGrp="1" noRot="1" noChangeAspect="1"/>
          </p:cNvSpPr>
          <p:nvPr>
            <p:ph type="sldImg"/>
          </p:nvPr>
        </p:nvSpPr>
        <p:spPr>
          <a:xfrm>
            <a:off x="1377950" y="476250"/>
            <a:ext cx="4102100" cy="3076575"/>
          </a:xfrm>
        </p:spPr>
      </p:sp>
    </p:spTree>
    <p:extLst>
      <p:ext uri="{BB962C8B-B14F-4D97-AF65-F5344CB8AC3E}">
        <p14:creationId xmlns:p14="http://schemas.microsoft.com/office/powerpoint/2010/main" val="170568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adopting industry-standard systems and processes. </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leveraging the ExxonMobil infrastructure and strategic direction.</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replacing high-maintenance legacy systems and r</a:t>
            </a:r>
            <a:r>
              <a:rPr lang="en-CA" dirty="0">
                <a:solidFill>
                  <a:schemeClr val="dk1"/>
                </a:solidFill>
                <a:ea typeface="MS Mincho" panose="02020609040205080304" pitchFamily="49" charset="-128"/>
                <a:cs typeface="Calibri" panose="020F0502020204030204" pitchFamily="34" charset="0"/>
              </a:rPr>
              <a:t>educing</a:t>
            </a:r>
            <a:r>
              <a:rPr lang="en-CA" dirty="0">
                <a:solidFill>
                  <a:schemeClr val="dk1"/>
                </a:solidFill>
                <a:ea typeface="MS Mincho" panose="02020609040205080304" pitchFamily="49" charset="-128"/>
              </a:rPr>
              <a:t> potential for security issues.</a:t>
            </a:r>
          </a:p>
          <a:p>
            <a:pPr marL="0" lvl="0" indent="-285750" fontAlgn="base">
              <a:lnSpc>
                <a:spcPct val="80000"/>
              </a:lnSpc>
              <a:spcBef>
                <a:spcPts val="600"/>
              </a:spcBef>
              <a:spcAft>
                <a:spcPct val="0"/>
              </a:spcAft>
              <a:buFont typeface="Arial" panose="020B0604020202020204" pitchFamily="34" charset="0"/>
              <a:buChar char="•"/>
              <a:defRPr/>
            </a:pPr>
            <a:r>
              <a:rPr lang="en-CA" dirty="0">
                <a:solidFill>
                  <a:schemeClr val="dk1"/>
                </a:solidFill>
                <a:ea typeface="MS Mincho" panose="02020609040205080304" pitchFamily="49" charset="-128"/>
              </a:rPr>
              <a:t>We are improving risk management and our competitive advantage and indeed, consolidating settlement data in a single location – for better access to accurate data. </a:t>
            </a:r>
          </a:p>
          <a:p>
            <a:endParaRPr lang="en-CA" b="1" dirty="0"/>
          </a:p>
          <a:p>
            <a:r>
              <a:rPr lang="en-CA" b="1" dirty="0"/>
              <a:t>SAY</a:t>
            </a:r>
          </a:p>
          <a:p>
            <a:r>
              <a:rPr lang="en-CA" b="0" dirty="0"/>
              <a:t>Overall, we are making the change to a modern system, provided by a well-respected banking services organization, to ensure we stay competitive in today’s world.</a:t>
            </a:r>
          </a:p>
        </p:txBody>
      </p:sp>
      <p:sp>
        <p:nvSpPr>
          <p:cNvPr id="4" name="Slide Number Placeholder 3"/>
          <p:cNvSpPr>
            <a:spLocks noGrp="1"/>
          </p:cNvSpPr>
          <p:nvPr>
            <p:ph type="sldNum" sz="quarter" idx="10"/>
          </p:nvPr>
        </p:nvSpPr>
        <p:spPr/>
        <p:txBody>
          <a:bodyPr/>
          <a:lstStyle/>
          <a:p>
            <a:fld id="{E2C569B7-E2C2-4E3F-9BB3-92610C151623}" type="slidenum">
              <a:rPr lang="en-US" smtClean="0"/>
              <a:t>8</a:t>
            </a:fld>
            <a:endParaRPr lang="en-US"/>
          </a:p>
        </p:txBody>
      </p:sp>
    </p:spTree>
    <p:extLst>
      <p:ext uri="{BB962C8B-B14F-4D97-AF65-F5344CB8AC3E}">
        <p14:creationId xmlns:p14="http://schemas.microsoft.com/office/powerpoint/2010/main" val="149128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476250"/>
            <a:ext cx="4102100" cy="3076575"/>
          </a:xfrm>
        </p:spPr>
      </p:sp>
      <p:sp>
        <p:nvSpPr>
          <p:cNvPr id="3" name="Notes Placeholder 2"/>
          <p:cNvSpPr>
            <a:spLocks noGrp="1"/>
          </p:cNvSpPr>
          <p:nvPr>
            <p:ph type="body" idx="1"/>
          </p:nvPr>
        </p:nvSpPr>
        <p:spPr/>
        <p:txBody>
          <a:bodyPr/>
          <a:lstStyle/>
          <a:p>
            <a:r>
              <a:rPr lang="en-CA" b="1" dirty="0"/>
              <a:t>SAY</a:t>
            </a:r>
          </a:p>
          <a:p>
            <a:r>
              <a:rPr lang="en-CA" dirty="0"/>
              <a:t>You’re probably wondering how this will impact you. There will be a few processes to navigate – reports, an updated day end process, and a few other minor process updates to simplify the way you the business runs day-to-day.</a:t>
            </a:r>
          </a:p>
          <a:p>
            <a:endParaRPr lang="en-CA" dirty="0"/>
          </a:p>
          <a:p>
            <a:r>
              <a:rPr lang="en-CA" dirty="0"/>
              <a:t>We’ll introduce you to each of these today and talk about resources to support you. </a:t>
            </a:r>
          </a:p>
          <a:p>
            <a:endParaRPr lang="en-CA" b="1" dirty="0"/>
          </a:p>
          <a:p>
            <a:endParaRPr lang="en-CA" b="1" dirty="0"/>
          </a:p>
          <a:p>
            <a:pPr marR="0" lvl="0" indent="0" fontAlgn="auto">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E2C569B7-E2C2-4E3F-9BB3-92610C151623}" type="slidenum">
              <a:rPr lang="en-US" smtClean="0"/>
              <a:t>9</a:t>
            </a:fld>
            <a:endParaRPr lang="en-US"/>
          </a:p>
        </p:txBody>
      </p:sp>
    </p:spTree>
    <p:extLst>
      <p:ext uri="{BB962C8B-B14F-4D97-AF65-F5344CB8AC3E}">
        <p14:creationId xmlns:p14="http://schemas.microsoft.com/office/powerpoint/2010/main" val="395553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Tree>
    <p:extLst>
      <p:ext uri="{BB962C8B-B14F-4D97-AF65-F5344CB8AC3E}">
        <p14:creationId xmlns:p14="http://schemas.microsoft.com/office/powerpoint/2010/main" val="223546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6862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ollin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528" y="1124744"/>
            <a:ext cx="7992888" cy="1080120"/>
          </a:xfrm>
        </p:spPr>
        <p:txBody>
          <a:bodyPr>
            <a:noAutofit/>
          </a:bodyPr>
          <a:lstStyle>
            <a:lvl1pPr marL="0" indent="0">
              <a:buNone/>
              <a:defRPr sz="2800">
                <a:solidFill>
                  <a:schemeClr val="accent6"/>
                </a:solidFill>
              </a:defRPr>
            </a:lvl1pPr>
            <a:lvl2pPr marL="457200" indent="0">
              <a:buFont typeface="Arial" panose="020B0604020202020204" pitchFamily="34" charset="0"/>
              <a:buNone/>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
        <p:nvSpPr>
          <p:cNvPr id="7" name="Content Placeholder 2">
            <a:extLst>
              <a:ext uri="{FF2B5EF4-FFF2-40B4-BE49-F238E27FC236}">
                <a16:creationId xmlns:a16="http://schemas.microsoft.com/office/drawing/2014/main" id="{35A9F20E-D82F-4CD6-B9A3-09AE5796ECE6}"/>
              </a:ext>
            </a:extLst>
          </p:cNvPr>
          <p:cNvSpPr>
            <a:spLocks noGrp="1"/>
          </p:cNvSpPr>
          <p:nvPr>
            <p:ph idx="13" hasCustomPrompt="1"/>
          </p:nvPr>
        </p:nvSpPr>
        <p:spPr>
          <a:xfrm>
            <a:off x="323528" y="2492896"/>
            <a:ext cx="7992888" cy="3240360"/>
          </a:xfrm>
        </p:spPr>
        <p:txBody>
          <a:bodyPr>
            <a:noAutofit/>
          </a:bodyPr>
          <a:lstStyle>
            <a:lvl1pPr marL="404813" indent="-404813">
              <a:buFont typeface="+mj-lt"/>
              <a:buAutoNum type="alphaLcParenR"/>
              <a:defRPr sz="2400">
                <a:solidFill>
                  <a:schemeClr val="tx2"/>
                </a:solidFill>
              </a:defRPr>
            </a:lvl1pPr>
            <a:lvl2pPr marL="457200" indent="0">
              <a:buFont typeface="Arial" panose="020B0604020202020204" pitchFamily="34" charset="0"/>
              <a:buNone/>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10751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eft">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752528"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41925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Tree>
    <p:extLst>
      <p:ext uri="{BB962C8B-B14F-4D97-AF65-F5344CB8AC3E}">
        <p14:creationId xmlns:p14="http://schemas.microsoft.com/office/powerpoint/2010/main" val="379169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itle on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Tree>
    <p:extLst>
      <p:ext uri="{BB962C8B-B14F-4D97-AF65-F5344CB8AC3E}">
        <p14:creationId xmlns:p14="http://schemas.microsoft.com/office/powerpoint/2010/main" val="212524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ottom">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accent3"/>
                </a:solidFill>
                <a:latin typeface="+mj-lt"/>
              </a:defRPr>
            </a:lvl1pPr>
          </a:lstStyle>
          <a:p>
            <a:r>
              <a:rPr lang="en-US" dirty="0"/>
              <a:t>CLICK TO EDIT MASTER TITLE STYLE</a:t>
            </a:r>
          </a:p>
        </p:txBody>
      </p:sp>
      <p:sp>
        <p:nvSpPr>
          <p:cNvPr id="7" name="Rectangle 6"/>
          <p:cNvSpPr/>
          <p:nvPr userDrawn="1"/>
        </p:nvSpPr>
        <p:spPr>
          <a:xfrm>
            <a:off x="0" y="1196753"/>
            <a:ext cx="9144000" cy="5661248"/>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5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left">
    <p:spTree>
      <p:nvGrpSpPr>
        <p:cNvPr id="1" name=""/>
        <p:cNvGrpSpPr/>
        <p:nvPr/>
      </p:nvGrpSpPr>
      <p:grpSpPr>
        <a:xfrm>
          <a:off x="0" y="0"/>
          <a:ext cx="0" cy="0"/>
          <a:chOff x="0" y="0"/>
          <a:chExt cx="0" cy="0"/>
        </a:xfrm>
      </p:grpSpPr>
      <p:sp>
        <p:nvSpPr>
          <p:cNvPr id="2" name="Rectangle 1"/>
          <p:cNvSpPr/>
          <p:nvPr userDrawn="1"/>
        </p:nvSpPr>
        <p:spPr>
          <a:xfrm>
            <a:off x="0" y="0"/>
            <a:ext cx="5292080" cy="6858000"/>
          </a:xfrm>
          <a:prstGeom prst="rect">
            <a:avLst/>
          </a:prstGeom>
          <a:solidFill>
            <a:srgbClr val="17C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824536"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175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accent5"/>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9569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accent5"/>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5260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left">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38265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odu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51116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ll / text cha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904009" y="4806511"/>
            <a:ext cx="7756230" cy="1790841"/>
          </a:xfrm>
        </p:spPr>
        <p:txBody>
          <a:bodyPr vert="horz" lIns="91440" tIns="45720" rIns="91440" bIns="45720" rtlCol="0" anchor="ctr" anchorCtr="0">
            <a:noAutofit/>
          </a:bodyPr>
          <a:lstStyle>
            <a:lvl1pPr algn="l" defTabSz="914400" rtl="0" eaLnBrk="1" latinLnBrk="0" hangingPunct="1">
              <a:lnSpc>
                <a:spcPct val="80000"/>
              </a:lnSpc>
              <a:spcBef>
                <a:spcPct val="0"/>
              </a:spcBef>
              <a:buNone/>
              <a:defRPr lang="en-US" sz="8000" b="0" kern="1200" cap="none" spc="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8739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08F6-CF54-4A88-AFF2-EF809261C52E}"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E2B33-9928-4727-8E67-0AB5FDCD7712}" type="slidenum">
              <a:rPr lang="en-US" smtClean="0"/>
              <a:t>‹#›</a:t>
            </a:fld>
            <a:endParaRPr lang="en-US"/>
          </a:p>
        </p:txBody>
      </p:sp>
    </p:spTree>
    <p:extLst>
      <p:ext uri="{BB962C8B-B14F-4D97-AF65-F5344CB8AC3E}">
        <p14:creationId xmlns:p14="http://schemas.microsoft.com/office/powerpoint/2010/main" val="9946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anchor="t" anchorCtr="0">
            <a:noAutofit/>
          </a:bodyPr>
          <a:lstStyle>
            <a:lvl1pPr algn="l">
              <a:lnSpc>
                <a:spcPct val="80000"/>
              </a:lnSpc>
              <a:defRPr sz="3200" b="1" cap="all" spc="300" baseline="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427508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kern="1200" cap="all" spc="300" baseline="0" dirty="0" smtClean="0">
                <a:solidFill>
                  <a:schemeClr val="accent4"/>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p>
        </p:txBody>
      </p:sp>
    </p:spTree>
    <p:extLst>
      <p:ext uri="{BB962C8B-B14F-4D97-AF65-F5344CB8AC3E}">
        <p14:creationId xmlns:p14="http://schemas.microsoft.com/office/powerpoint/2010/main" val="4251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kern="1200" cap="all" spc="300" baseline="0" dirty="0" smtClean="0">
                <a:solidFill>
                  <a:schemeClr val="accent4"/>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p>
        </p:txBody>
      </p:sp>
    </p:spTree>
    <p:extLst>
      <p:ext uri="{BB962C8B-B14F-4D97-AF65-F5344CB8AC3E}">
        <p14:creationId xmlns:p14="http://schemas.microsoft.com/office/powerpoint/2010/main" val="22515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eft">
    <p:spTree>
      <p:nvGrpSpPr>
        <p:cNvPr id="1" name=""/>
        <p:cNvGrpSpPr/>
        <p:nvPr/>
      </p:nvGrpSpPr>
      <p:grpSpPr>
        <a:xfrm>
          <a:off x="0" y="0"/>
          <a:ext cx="0" cy="0"/>
          <a:chOff x="0" y="0"/>
          <a:chExt cx="0" cy="0"/>
        </a:xfrm>
      </p:grpSpPr>
      <p:sp>
        <p:nvSpPr>
          <p:cNvPr id="7" name="Rectangle 6"/>
          <p:cNvSpPr/>
          <p:nvPr userDrawn="1"/>
        </p:nvSpPr>
        <p:spPr>
          <a:xfrm>
            <a:off x="0" y="0"/>
            <a:ext cx="52920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968552" cy="3861810"/>
          </a:xfrm>
        </p:spPr>
        <p:txBody>
          <a:bodyPr>
            <a:noAutofit/>
          </a:bodyPr>
          <a:lstStyle>
            <a:lvl1pPr marL="0" indent="0">
              <a:buNone/>
              <a:defRPr sz="2400">
                <a:solidFill>
                  <a:schemeClr val="bg1"/>
                </a:solidFill>
              </a:defRPr>
            </a:lvl1pPr>
            <a:lvl2pPr marL="628650" indent="-171450">
              <a:buFont typeface="Arial" panose="020B0604020202020204" pitchFamily="34" charset="0"/>
              <a:buChar char="•"/>
              <a:defRPr sz="2000">
                <a:solidFill>
                  <a:schemeClr val="bg1"/>
                </a:solidFill>
              </a:defRPr>
            </a:lvl2pPr>
            <a:lvl3pPr marL="1143000" indent="-228600">
              <a:buFont typeface="Courier New" panose="02070309020205020404" pitchFamily="49" charset="0"/>
              <a:buChar char="o"/>
              <a:defRPr sz="2000">
                <a:solidFill>
                  <a:schemeClr val="bg1"/>
                </a:solidFill>
              </a:defRPr>
            </a:lvl3pPr>
            <a:lvl4pPr marL="1600200" indent="-228600">
              <a:buFont typeface="Wingdings" panose="05000000000000000000" pitchFamily="2" charset="2"/>
              <a:buChar cha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699574"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chemeClr val="bg1"/>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53383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right a">
    <p:spTree>
      <p:nvGrpSpPr>
        <p:cNvPr id="1" name=""/>
        <p:cNvGrpSpPr/>
        <p:nvPr/>
      </p:nvGrpSpPr>
      <p:grpSpPr>
        <a:xfrm>
          <a:off x="0" y="0"/>
          <a:ext cx="0" cy="0"/>
          <a:chOff x="0" y="0"/>
          <a:chExt cx="0" cy="0"/>
        </a:xfrm>
      </p:grpSpPr>
      <p:sp>
        <p:nvSpPr>
          <p:cNvPr id="7" name="Rectangle 6"/>
          <p:cNvSpPr/>
          <p:nvPr userDrawn="1"/>
        </p:nvSpPr>
        <p:spPr>
          <a:xfrm>
            <a:off x="4958080" y="0"/>
            <a:ext cx="41859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9" y="1448744"/>
            <a:ext cx="4339911"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4389446"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16423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ight b">
    <p:spTree>
      <p:nvGrpSpPr>
        <p:cNvPr id="1" name=""/>
        <p:cNvGrpSpPr/>
        <p:nvPr/>
      </p:nvGrpSpPr>
      <p:grpSpPr>
        <a:xfrm>
          <a:off x="0" y="0"/>
          <a:ext cx="0" cy="0"/>
          <a:chOff x="0" y="0"/>
          <a:chExt cx="0" cy="0"/>
        </a:xfrm>
      </p:grpSpPr>
      <p:sp>
        <p:nvSpPr>
          <p:cNvPr id="7" name="Rectangle 6"/>
          <p:cNvSpPr/>
          <p:nvPr userDrawn="1"/>
        </p:nvSpPr>
        <p:spPr>
          <a:xfrm>
            <a:off x="6300192" y="0"/>
            <a:ext cx="2843808" cy="6858000"/>
          </a:xfrm>
          <a:prstGeom prst="rect">
            <a:avLst/>
          </a:prstGeom>
          <a:solidFill>
            <a:srgbClr val="F2A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23528" y="1448744"/>
            <a:ext cx="6229671"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8" name="Title 1"/>
          <p:cNvSpPr>
            <a:spLocks noGrp="1"/>
          </p:cNvSpPr>
          <p:nvPr>
            <p:ph type="title" hasCustomPrompt="1"/>
          </p:nvPr>
        </p:nvSpPr>
        <p:spPr>
          <a:xfrm>
            <a:off x="304474" y="181050"/>
            <a:ext cx="6160258" cy="871686"/>
          </a:xfrm>
        </p:spPr>
        <p:txBody>
          <a:bodyPr vert="horz" lIns="91440" tIns="45720" rIns="91440" bIns="45720" rtlCol="0" anchor="t" anchorCtr="0">
            <a:noAutofit/>
          </a:bodyPr>
          <a:lstStyle>
            <a:lvl1pPr algn="l" defTabSz="914400" rtl="0" eaLnBrk="1" latinLnBrk="0" hangingPunct="1">
              <a:lnSpc>
                <a:spcPct val="80000"/>
              </a:lnSpc>
              <a:spcBef>
                <a:spcPct val="0"/>
              </a:spcBef>
              <a:buNone/>
              <a:defRPr lang="en-US" sz="3200" b="1" kern="1200" cap="all" spc="300" baseline="0" dirty="0">
                <a:solidFill>
                  <a:srgbClr val="F2AB1E"/>
                </a:solidFill>
                <a:latin typeface="+mj-lt"/>
                <a:ea typeface="+mj-ea"/>
                <a:cs typeface="+mj-cs"/>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344121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8744"/>
            <a:ext cx="6968263" cy="3861810"/>
          </a:xfrm>
        </p:spPr>
        <p:txBody>
          <a:bodyPr>
            <a:noAutofit/>
          </a:bodyPr>
          <a:lstStyle>
            <a:lvl1pPr marL="0" indent="0">
              <a:buNone/>
              <a:defRPr sz="2400">
                <a:solidFill>
                  <a:schemeClr val="tx2"/>
                </a:solidFill>
              </a:defRPr>
            </a:lvl1pPr>
            <a:lvl2pPr marL="628650" indent="-171450">
              <a:buFont typeface="Arial" panose="020B0604020202020204" pitchFamily="34" charset="0"/>
              <a:buChar char="•"/>
              <a:defRPr sz="2000">
                <a:solidFill>
                  <a:schemeClr val="tx2"/>
                </a:solidFill>
              </a:defRPr>
            </a:lvl2pPr>
            <a:lvl3pPr marL="1143000" indent="-228600">
              <a:buFont typeface="Courier New" panose="02070309020205020404" pitchFamily="49" charset="0"/>
              <a:buChar char="o"/>
              <a:defRPr sz="20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CF08F6-CF54-4A88-AFF2-EF809261C52E}"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E2B33-9928-4727-8E67-0AB5FDCD7712}" type="slidenum">
              <a:rPr lang="en-US" smtClean="0"/>
              <a:t>‹#›</a:t>
            </a:fld>
            <a:endParaRPr lang="en-US"/>
          </a:p>
        </p:txBody>
      </p:sp>
      <p:sp>
        <p:nvSpPr>
          <p:cNvPr id="13" name="Title 1"/>
          <p:cNvSpPr>
            <a:spLocks noGrp="1"/>
          </p:cNvSpPr>
          <p:nvPr>
            <p:ph type="title" hasCustomPrompt="1"/>
          </p:nvPr>
        </p:nvSpPr>
        <p:spPr>
          <a:xfrm>
            <a:off x="304474" y="181050"/>
            <a:ext cx="8804030" cy="871686"/>
          </a:xfrm>
        </p:spPr>
        <p:txBody>
          <a:bodyPr vert="horz" lIns="91440" tIns="45720" rIns="91440" bIns="45720" rtlCol="0" anchor="t" anchorCtr="0">
            <a:noAutofit/>
          </a:bodyPr>
          <a:lstStyle>
            <a:lvl1pPr algn="l">
              <a:lnSpc>
                <a:spcPct val="80000"/>
              </a:lnSpc>
              <a:defRPr lang="en-US" sz="3200" b="1" cap="all" spc="300" baseline="0" dirty="0">
                <a:solidFill>
                  <a:schemeClr val="accent2"/>
                </a:solidFill>
              </a:defRPr>
            </a:lvl1pPr>
          </a:lstStyle>
          <a:p>
            <a:pPr lvl="0" algn="l">
              <a:lnSpc>
                <a:spcPct val="80000"/>
              </a:lnSpc>
            </a:pPr>
            <a:r>
              <a:rPr lang="en-US" dirty="0"/>
              <a:t>CLICK TO EDIT MASTER TITLE STYLE</a:t>
            </a:r>
          </a:p>
        </p:txBody>
      </p:sp>
    </p:spTree>
    <p:extLst>
      <p:ext uri="{BB962C8B-B14F-4D97-AF65-F5344CB8AC3E}">
        <p14:creationId xmlns:p14="http://schemas.microsoft.com/office/powerpoint/2010/main" val="227537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F08F6-CF54-4A88-AFF2-EF809261C52E}" type="datetimeFigureOut">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E2B33-9928-4727-8E67-0AB5FDCD7712}" type="slidenum">
              <a:rPr lang="en-US" smtClean="0"/>
              <a:t>‹#›</a:t>
            </a:fld>
            <a:endParaRPr lang="en-US"/>
          </a:p>
        </p:txBody>
      </p:sp>
    </p:spTree>
    <p:extLst>
      <p:ext uri="{BB962C8B-B14F-4D97-AF65-F5344CB8AC3E}">
        <p14:creationId xmlns:p14="http://schemas.microsoft.com/office/powerpoint/2010/main" val="320417970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7" r:id="rId3"/>
    <p:sldLayoutId id="2147483666" r:id="rId4"/>
    <p:sldLayoutId id="2147483680" r:id="rId5"/>
    <p:sldLayoutId id="2147483670" r:id="rId6"/>
    <p:sldLayoutId id="2147483674" r:id="rId7"/>
    <p:sldLayoutId id="2147483672" r:id="rId8"/>
    <p:sldLayoutId id="2147483667" r:id="rId9"/>
    <p:sldLayoutId id="2147483681" r:id="rId10"/>
    <p:sldLayoutId id="2147483678" r:id="rId11"/>
    <p:sldLayoutId id="2147483671" r:id="rId12"/>
    <p:sldLayoutId id="2147483650" r:id="rId13"/>
    <p:sldLayoutId id="2147483682" r:id="rId14"/>
    <p:sldLayoutId id="2147483673" r:id="rId15"/>
    <p:sldLayoutId id="2147483668" r:id="rId16"/>
    <p:sldLayoutId id="2147483665" r:id="rId17"/>
    <p:sldLayoutId id="2147483683" r:id="rId18"/>
    <p:sldLayoutId id="2147483669" r:id="rId19"/>
    <p:sldLayoutId id="2147483679" r:id="rId20"/>
    <p:sldLayoutId id="214748365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9.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23.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4.xml"/><Relationship Id="rId5" Type="http://schemas.openxmlformats.org/officeDocument/2006/relationships/image" Target="../media/image14.emf"/><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33.xml"/><Relationship Id="rId5" Type="http://schemas.openxmlformats.org/officeDocument/2006/relationships/image" Target="../media/image27.png"/><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tags" Target="../tags/tag34.xml"/><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38.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0.xml"/><Relationship Id="rId1" Type="http://schemas.openxmlformats.org/officeDocument/2006/relationships/tags" Target="../tags/tag39.xml"/><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9.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1.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3AF-DC6C-4D63-9789-F9516FB12FA8}"/>
              </a:ext>
            </a:extLst>
          </p:cNvPr>
          <p:cNvSpPr>
            <a:spLocks noGrp="1"/>
          </p:cNvSpPr>
          <p:nvPr>
            <p:ph type="title"/>
          </p:nvPr>
        </p:nvSpPr>
        <p:spPr/>
        <p:txBody>
          <a:bodyPr/>
          <a:lstStyle/>
          <a:p>
            <a:r>
              <a:rPr lang="en-CA" dirty="0"/>
              <a:t>Webinar considerations	</a:t>
            </a:r>
          </a:p>
        </p:txBody>
      </p:sp>
      <p:sp>
        <p:nvSpPr>
          <p:cNvPr id="3" name="Content Placeholder 2">
            <a:extLst>
              <a:ext uri="{FF2B5EF4-FFF2-40B4-BE49-F238E27FC236}">
                <a16:creationId xmlns:a16="http://schemas.microsoft.com/office/drawing/2014/main" id="{DA733C5B-8F17-480B-A7C5-56FF87AE2AD2}"/>
              </a:ext>
            </a:extLst>
          </p:cNvPr>
          <p:cNvSpPr>
            <a:spLocks noGrp="1"/>
          </p:cNvSpPr>
          <p:nvPr>
            <p:ph idx="1"/>
          </p:nvPr>
        </p:nvSpPr>
        <p:spPr>
          <a:xfrm>
            <a:off x="304473" y="934490"/>
            <a:ext cx="8632698" cy="5742460"/>
          </a:xfrm>
        </p:spPr>
        <p:txBody>
          <a:bodyPr/>
          <a:lstStyle/>
          <a:p>
            <a:r>
              <a:rPr lang="en-CA" b="1" dirty="0"/>
              <a:t>Audience: </a:t>
            </a:r>
            <a:r>
              <a:rPr lang="en-CA" dirty="0"/>
              <a:t>Managers at Retail sites (Retailers/Dealers)</a:t>
            </a:r>
          </a:p>
          <a:p>
            <a:r>
              <a:rPr lang="en-CA" b="1" dirty="0"/>
              <a:t>Objective</a:t>
            </a:r>
            <a:r>
              <a:rPr lang="en-CA" dirty="0"/>
              <a:t>  </a:t>
            </a:r>
          </a:p>
          <a:p>
            <a:r>
              <a:rPr lang="en-CA" dirty="0"/>
              <a:t>By the end of this webinar, Retailers will be able to: </a:t>
            </a:r>
          </a:p>
          <a:p>
            <a:pPr marL="342900" indent="-342900">
              <a:buFont typeface="Arial" panose="020B0604020202020204" pitchFamily="34" charset="0"/>
              <a:buChar char="•"/>
            </a:pPr>
            <a:r>
              <a:rPr lang="en-CA" dirty="0"/>
              <a:t>understand they will receive reports via email and to check for them daily</a:t>
            </a:r>
          </a:p>
          <a:p>
            <a:pPr marL="342900" indent="-342900">
              <a:buFont typeface="Arial" panose="020B0604020202020204" pitchFamily="34" charset="0"/>
              <a:buChar char="•"/>
            </a:pPr>
            <a:r>
              <a:rPr lang="en-CA" dirty="0"/>
              <a:t>access and use the Retailer Reports Guide for detailed reports information</a:t>
            </a:r>
          </a:p>
          <a:p>
            <a:pPr marL="342900" indent="-342900">
              <a:buFont typeface="Arial" panose="020B0604020202020204" pitchFamily="34" charset="0"/>
              <a:buChar char="•"/>
            </a:pPr>
            <a:r>
              <a:rPr lang="en-CA" dirty="0"/>
              <a:t>navigate the day-end process including what to do when they miss the cut-off time </a:t>
            </a:r>
          </a:p>
          <a:p>
            <a:pPr marL="342900" indent="-342900">
              <a:buFont typeface="Arial" panose="020B0604020202020204" pitchFamily="34" charset="0"/>
              <a:buChar char="•"/>
            </a:pPr>
            <a:r>
              <a:rPr lang="en-CA" dirty="0"/>
              <a:t>describe the updated ticket retrievals and chargebacks process</a:t>
            </a:r>
          </a:p>
          <a:p>
            <a:pPr marL="342900" indent="-342900">
              <a:buFont typeface="Arial" panose="020B0604020202020204" pitchFamily="34" charset="0"/>
              <a:buChar char="•"/>
            </a:pPr>
            <a:r>
              <a:rPr lang="en-CA" dirty="0"/>
              <a:t>be familiar with other updates: pre-auth of credit cards and IDs BAMS/FD will use as reference in communications</a:t>
            </a:r>
          </a:p>
          <a:p>
            <a:pPr marL="342900" indent="-342900">
              <a:buFont typeface="Arial" panose="020B0604020202020204" pitchFamily="34" charset="0"/>
              <a:buChar char="•"/>
            </a:pPr>
            <a:endParaRPr lang="en-CA" dirty="0"/>
          </a:p>
          <a:p>
            <a:endParaRPr lang="en-CA" dirty="0"/>
          </a:p>
          <a:p>
            <a:endParaRPr lang="en-CA" dirty="0"/>
          </a:p>
          <a:p>
            <a:endParaRPr lang="en-CA" b="1" dirty="0"/>
          </a:p>
          <a:p>
            <a:endParaRPr lang="en-CA" dirty="0"/>
          </a:p>
        </p:txBody>
      </p:sp>
    </p:spTree>
    <p:custDataLst>
      <p:tags r:id="rId1"/>
    </p:custDataLst>
    <p:extLst>
      <p:ext uri="{BB962C8B-B14F-4D97-AF65-F5344CB8AC3E}">
        <p14:creationId xmlns:p14="http://schemas.microsoft.com/office/powerpoint/2010/main" val="37331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a:extLst>
              <a:ext uri="{FF2B5EF4-FFF2-40B4-BE49-F238E27FC236}">
                <a16:creationId xmlns:a16="http://schemas.microsoft.com/office/drawing/2014/main" id="{7145CF53-DF1A-4AF8-91DE-86C8265DB11E}"/>
              </a:ext>
            </a:extLst>
          </p:cNvPr>
          <p:cNvSpPr/>
          <p:nvPr/>
        </p:nvSpPr>
        <p:spPr>
          <a:xfrm>
            <a:off x="0" y="-11295"/>
            <a:ext cx="1139709" cy="918097"/>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5" name="Rectangle 174">
            <a:extLst>
              <a:ext uri="{FF2B5EF4-FFF2-40B4-BE49-F238E27FC236}">
                <a16:creationId xmlns:a16="http://schemas.microsoft.com/office/drawing/2014/main" id="{1461626A-D63F-4A93-A401-135E59D046D9}"/>
              </a:ext>
            </a:extLst>
          </p:cNvPr>
          <p:cNvSpPr/>
          <p:nvPr/>
        </p:nvSpPr>
        <p:spPr>
          <a:xfrm>
            <a:off x="6858670" y="-11295"/>
            <a:ext cx="1144800" cy="91809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6" name="Rectangle 175">
            <a:extLst>
              <a:ext uri="{FF2B5EF4-FFF2-40B4-BE49-F238E27FC236}">
                <a16:creationId xmlns:a16="http://schemas.microsoft.com/office/drawing/2014/main" id="{6AE7229B-71BE-482E-95AC-4A2E2D4DD7C6}"/>
              </a:ext>
            </a:extLst>
          </p:cNvPr>
          <p:cNvSpPr/>
          <p:nvPr/>
        </p:nvSpPr>
        <p:spPr>
          <a:xfrm>
            <a:off x="8000030" y="-11295"/>
            <a:ext cx="1152935" cy="918097"/>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8" name="Rectangle 177">
            <a:extLst>
              <a:ext uri="{FF2B5EF4-FFF2-40B4-BE49-F238E27FC236}">
                <a16:creationId xmlns:a16="http://schemas.microsoft.com/office/drawing/2014/main" id="{A00BB14B-A5FF-4F20-ACA6-EA3306734307}"/>
              </a:ext>
            </a:extLst>
          </p:cNvPr>
          <p:cNvSpPr/>
          <p:nvPr/>
        </p:nvSpPr>
        <p:spPr>
          <a:xfrm>
            <a:off x="1139710" y="-11295"/>
            <a:ext cx="5718960" cy="918097"/>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79" name="Rectangle 178">
            <a:extLst>
              <a:ext uri="{FF2B5EF4-FFF2-40B4-BE49-F238E27FC236}">
                <a16:creationId xmlns:a16="http://schemas.microsoft.com/office/drawing/2014/main" id="{493B13EE-03D0-4033-BF2F-C17AF3B54AC2}"/>
              </a:ext>
            </a:extLst>
          </p:cNvPr>
          <p:cNvSpPr/>
          <p:nvPr/>
        </p:nvSpPr>
        <p:spPr>
          <a:xfrm>
            <a:off x="6849969" y="13277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3 </a:t>
            </a:r>
            <a:endParaRPr lang="en-US" sz="2400" b="1" spc="100" dirty="0">
              <a:solidFill>
                <a:schemeClr val="bg1"/>
              </a:solidFill>
            </a:endParaRPr>
          </a:p>
        </p:txBody>
      </p:sp>
      <p:sp>
        <p:nvSpPr>
          <p:cNvPr id="180" name="Rectangle 179">
            <a:extLst>
              <a:ext uri="{FF2B5EF4-FFF2-40B4-BE49-F238E27FC236}">
                <a16:creationId xmlns:a16="http://schemas.microsoft.com/office/drawing/2014/main" id="{83490B73-C83C-4786-B2AF-821742F1DA3C}"/>
              </a:ext>
            </a:extLst>
          </p:cNvPr>
          <p:cNvSpPr/>
          <p:nvPr/>
        </p:nvSpPr>
        <p:spPr>
          <a:xfrm>
            <a:off x="8012991" y="132773"/>
            <a:ext cx="1139974"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4</a:t>
            </a:r>
            <a:endParaRPr lang="en-US" sz="2400" b="1" spc="100" dirty="0">
              <a:solidFill>
                <a:schemeClr val="bg1"/>
              </a:solidFill>
            </a:endParaRPr>
          </a:p>
        </p:txBody>
      </p:sp>
      <p:sp>
        <p:nvSpPr>
          <p:cNvPr id="36" name="Rectangle 35"/>
          <p:cNvSpPr/>
          <p:nvPr/>
        </p:nvSpPr>
        <p:spPr>
          <a:xfrm>
            <a:off x="1267329" y="98048"/>
            <a:ext cx="5486985" cy="685316"/>
          </a:xfrm>
          <a:prstGeom prst="rect">
            <a:avLst/>
          </a:prstGeom>
        </p:spPr>
        <p:txBody>
          <a:bodyPr wrap="square">
            <a:spAutoFit/>
          </a:bodyPr>
          <a:lstStyle/>
          <a:p>
            <a:pPr lvl="0">
              <a:lnSpc>
                <a:spcPct val="80000"/>
              </a:lnSpc>
              <a:spcBef>
                <a:spcPts val="400"/>
              </a:spcBef>
            </a:pPr>
            <a:r>
              <a:rPr lang="en-US" sz="1600" dirty="0">
                <a:solidFill>
                  <a:prstClr val="white"/>
                </a:solidFill>
              </a:rPr>
              <a:t>MODULE 2: </a:t>
            </a:r>
            <a:endParaRPr lang="en-US" sz="2400" b="1" spc="100" dirty="0">
              <a:solidFill>
                <a:schemeClr val="bg1"/>
              </a:solidFill>
            </a:endParaRPr>
          </a:p>
          <a:p>
            <a:pPr lvl="0">
              <a:lnSpc>
                <a:spcPct val="80000"/>
              </a:lnSpc>
              <a:spcBef>
                <a:spcPts val="400"/>
              </a:spcBef>
            </a:pPr>
            <a:r>
              <a:rPr lang="en-US" sz="2800" b="1" spc="100" dirty="0">
                <a:solidFill>
                  <a:schemeClr val="bg1"/>
                </a:solidFill>
              </a:rPr>
              <a:t>REPORTS</a:t>
            </a:r>
          </a:p>
        </p:txBody>
      </p:sp>
      <p:sp>
        <p:nvSpPr>
          <p:cNvPr id="11" name="Freeform 10"/>
          <p:cNvSpPr/>
          <p:nvPr/>
        </p:nvSpPr>
        <p:spPr>
          <a:xfrm>
            <a:off x="464761" y="424189"/>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12" name="Rectangle 11"/>
          <p:cNvSpPr/>
          <p:nvPr/>
        </p:nvSpPr>
        <p:spPr>
          <a:xfrm>
            <a:off x="-11022" y="98048"/>
            <a:ext cx="1163022" cy="289310"/>
          </a:xfrm>
          <a:prstGeom prst="rect">
            <a:avLst/>
          </a:prstGeom>
        </p:spPr>
        <p:txBody>
          <a:bodyPr wrap="square">
            <a:spAutoFit/>
          </a:bodyPr>
          <a:lstStyle/>
          <a:p>
            <a:pPr lvl="0" algn="ctr">
              <a:lnSpc>
                <a:spcPct val="80000"/>
              </a:lnSpc>
              <a:spcBef>
                <a:spcPts val="400"/>
              </a:spcBef>
            </a:pPr>
            <a:r>
              <a:rPr lang="en-US" sz="1600" dirty="0">
                <a:solidFill>
                  <a:prstClr val="white"/>
                </a:solidFill>
              </a:rPr>
              <a:t>MODULE 1 </a:t>
            </a:r>
            <a:endParaRPr lang="en-US" sz="2400" b="1" spc="100" dirty="0">
              <a:solidFill>
                <a:schemeClr val="bg1"/>
              </a:solidFill>
            </a:endParaRPr>
          </a:p>
        </p:txBody>
      </p:sp>
      <p:sp>
        <p:nvSpPr>
          <p:cNvPr id="341" name="Rectangle 340">
            <a:extLst>
              <a:ext uri="{FF2B5EF4-FFF2-40B4-BE49-F238E27FC236}">
                <a16:creationId xmlns:a16="http://schemas.microsoft.com/office/drawing/2014/main" id="{C361BC22-4BE0-4DA7-9698-C3DBCED3D1DE}"/>
              </a:ext>
            </a:extLst>
          </p:cNvPr>
          <p:cNvSpPr/>
          <p:nvPr/>
        </p:nvSpPr>
        <p:spPr>
          <a:xfrm>
            <a:off x="318" y="981075"/>
            <a:ext cx="9143682" cy="5876925"/>
          </a:xfrm>
          <a:prstGeom prst="rect">
            <a:avLst/>
          </a:prstGeom>
          <a:solidFill>
            <a:srgbClr val="4B95A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342" name="Rectangle 341">
            <a:extLst>
              <a:ext uri="{FF2B5EF4-FFF2-40B4-BE49-F238E27FC236}">
                <a16:creationId xmlns:a16="http://schemas.microsoft.com/office/drawing/2014/main" id="{FF1796C6-6A64-4E0D-BF9A-CBACE7D30B4C}"/>
              </a:ext>
            </a:extLst>
          </p:cNvPr>
          <p:cNvSpPr/>
          <p:nvPr/>
        </p:nvSpPr>
        <p:spPr>
          <a:xfrm>
            <a:off x="0" y="4239491"/>
            <a:ext cx="9152965" cy="2662445"/>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343" name="Group 342">
            <a:extLst>
              <a:ext uri="{FF2B5EF4-FFF2-40B4-BE49-F238E27FC236}">
                <a16:creationId xmlns:a16="http://schemas.microsoft.com/office/drawing/2014/main" id="{D595469D-4702-4D44-BAF3-B5C49B766819}"/>
              </a:ext>
            </a:extLst>
          </p:cNvPr>
          <p:cNvGrpSpPr/>
          <p:nvPr/>
        </p:nvGrpSpPr>
        <p:grpSpPr>
          <a:xfrm>
            <a:off x="1449304" y="1562854"/>
            <a:ext cx="6245391" cy="4657580"/>
            <a:chOff x="1449304" y="1562854"/>
            <a:chExt cx="6245391" cy="4657580"/>
          </a:xfrm>
          <a:effectLst>
            <a:outerShdw dist="165100" dir="8100000" algn="tr" rotWithShape="0">
              <a:prstClr val="black">
                <a:alpha val="15000"/>
              </a:prstClr>
            </a:outerShdw>
          </a:effectLst>
        </p:grpSpPr>
        <p:sp>
          <p:nvSpPr>
            <p:cNvPr id="344" name="AutoShape 3">
              <a:extLst>
                <a:ext uri="{FF2B5EF4-FFF2-40B4-BE49-F238E27FC236}">
                  <a16:creationId xmlns:a16="http://schemas.microsoft.com/office/drawing/2014/main" id="{A148DE5F-879C-4ACC-A748-783A06921726}"/>
                </a:ext>
              </a:extLst>
            </p:cNvPr>
            <p:cNvSpPr>
              <a:spLocks noChangeAspect="1" noChangeArrowheads="1" noTextEdit="1"/>
            </p:cNvSpPr>
            <p:nvPr/>
          </p:nvSpPr>
          <p:spPr bwMode="auto">
            <a:xfrm>
              <a:off x="1449304" y="1562854"/>
              <a:ext cx="6243500" cy="46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5" name="Freeform 6">
              <a:extLst>
                <a:ext uri="{FF2B5EF4-FFF2-40B4-BE49-F238E27FC236}">
                  <a16:creationId xmlns:a16="http://schemas.microsoft.com/office/drawing/2014/main" id="{A865E243-596B-47D4-9559-375CA473F2F5}"/>
                </a:ext>
              </a:extLst>
            </p:cNvPr>
            <p:cNvSpPr>
              <a:spLocks/>
            </p:cNvSpPr>
            <p:nvPr/>
          </p:nvSpPr>
          <p:spPr bwMode="auto">
            <a:xfrm>
              <a:off x="6067188" y="3324569"/>
              <a:ext cx="1512201" cy="22683"/>
            </a:xfrm>
            <a:custGeom>
              <a:avLst/>
              <a:gdLst>
                <a:gd name="T0" fmla="*/ 590 w 590"/>
                <a:gd name="T1" fmla="*/ 0 h 9"/>
                <a:gd name="T2" fmla="*/ 0 w 590"/>
                <a:gd name="T3" fmla="*/ 0 h 9"/>
                <a:gd name="T4" fmla="*/ 14 w 590"/>
                <a:gd name="T5" fmla="*/ 9 h 9"/>
                <a:gd name="T6" fmla="*/ 590 w 590"/>
                <a:gd name="T7" fmla="*/ 9 h 9"/>
                <a:gd name="T8" fmla="*/ 590 w 590"/>
                <a:gd name="T9" fmla="*/ 0 h 9"/>
              </a:gdLst>
              <a:ahLst/>
              <a:cxnLst>
                <a:cxn ang="0">
                  <a:pos x="T0" y="T1"/>
                </a:cxn>
                <a:cxn ang="0">
                  <a:pos x="T2" y="T3"/>
                </a:cxn>
                <a:cxn ang="0">
                  <a:pos x="T4" y="T5"/>
                </a:cxn>
                <a:cxn ang="0">
                  <a:pos x="T6" y="T7"/>
                </a:cxn>
                <a:cxn ang="0">
                  <a:pos x="T8" y="T9"/>
                </a:cxn>
              </a:cxnLst>
              <a:rect l="0" t="0" r="r" b="b"/>
              <a:pathLst>
                <a:path w="590" h="9">
                  <a:moveTo>
                    <a:pt x="590" y="0"/>
                  </a:moveTo>
                  <a:cubicBezTo>
                    <a:pt x="0" y="0"/>
                    <a:pt x="0" y="0"/>
                    <a:pt x="0" y="0"/>
                  </a:cubicBezTo>
                  <a:cubicBezTo>
                    <a:pt x="1" y="5"/>
                    <a:pt x="7" y="9"/>
                    <a:pt x="14" y="9"/>
                  </a:cubicBezTo>
                  <a:cubicBezTo>
                    <a:pt x="590" y="9"/>
                    <a:pt x="590" y="9"/>
                    <a:pt x="590" y="9"/>
                  </a:cubicBezTo>
                  <a:lnTo>
                    <a:pt x="590"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6" name="Freeform 7">
              <a:extLst>
                <a:ext uri="{FF2B5EF4-FFF2-40B4-BE49-F238E27FC236}">
                  <a16:creationId xmlns:a16="http://schemas.microsoft.com/office/drawing/2014/main" id="{92F05AB3-53D1-4C4B-B985-8542046419E5}"/>
                </a:ext>
              </a:extLst>
            </p:cNvPr>
            <p:cNvSpPr>
              <a:spLocks/>
            </p:cNvSpPr>
            <p:nvPr/>
          </p:nvSpPr>
          <p:spPr bwMode="auto">
            <a:xfrm>
              <a:off x="6067188" y="3347252"/>
              <a:ext cx="1512201" cy="56708"/>
            </a:xfrm>
            <a:custGeom>
              <a:avLst/>
              <a:gdLst>
                <a:gd name="T0" fmla="*/ 590 w 590"/>
                <a:gd name="T1" fmla="*/ 22 h 22"/>
                <a:gd name="T2" fmla="*/ 590 w 590"/>
                <a:gd name="T3" fmla="*/ 0 h 22"/>
                <a:gd name="T4" fmla="*/ 14 w 590"/>
                <a:gd name="T5" fmla="*/ 0 h 22"/>
                <a:gd name="T6" fmla="*/ 14 w 590"/>
                <a:gd name="T7" fmla="*/ 0 h 22"/>
                <a:gd name="T8" fmla="*/ 14 w 590"/>
                <a:gd name="T9" fmla="*/ 1 h 22"/>
                <a:gd name="T10" fmla="*/ 14 w 590"/>
                <a:gd name="T11" fmla="*/ 1 h 22"/>
                <a:gd name="T12" fmla="*/ 0 w 590"/>
                <a:gd name="T13" fmla="*/ 11 h 22"/>
                <a:gd name="T14" fmla="*/ 14 w 590"/>
                <a:gd name="T15" fmla="*/ 22 h 22"/>
                <a:gd name="T16" fmla="*/ 14 w 590"/>
                <a:gd name="T17" fmla="*/ 22 h 22"/>
                <a:gd name="T18" fmla="*/ 14 w 590"/>
                <a:gd name="T19" fmla="*/ 22 h 22"/>
                <a:gd name="T20" fmla="*/ 14 w 590"/>
                <a:gd name="T21" fmla="*/ 22 h 22"/>
                <a:gd name="T22" fmla="*/ 590 w 59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22">
                  <a:moveTo>
                    <a:pt x="590" y="22"/>
                  </a:moveTo>
                  <a:cubicBezTo>
                    <a:pt x="590" y="0"/>
                    <a:pt x="590" y="0"/>
                    <a:pt x="590" y="0"/>
                  </a:cubicBezTo>
                  <a:cubicBezTo>
                    <a:pt x="14" y="0"/>
                    <a:pt x="14" y="0"/>
                    <a:pt x="14" y="0"/>
                  </a:cubicBezTo>
                  <a:cubicBezTo>
                    <a:pt x="14" y="0"/>
                    <a:pt x="14" y="0"/>
                    <a:pt x="14" y="0"/>
                  </a:cubicBezTo>
                  <a:cubicBezTo>
                    <a:pt x="14" y="1"/>
                    <a:pt x="14" y="1"/>
                    <a:pt x="14" y="1"/>
                  </a:cubicBezTo>
                  <a:cubicBezTo>
                    <a:pt x="14" y="1"/>
                    <a:pt x="14" y="1"/>
                    <a:pt x="14" y="1"/>
                  </a:cubicBezTo>
                  <a:cubicBezTo>
                    <a:pt x="6" y="1"/>
                    <a:pt x="0" y="6"/>
                    <a:pt x="0" y="11"/>
                  </a:cubicBezTo>
                  <a:cubicBezTo>
                    <a:pt x="0" y="17"/>
                    <a:pt x="6" y="21"/>
                    <a:pt x="14" y="22"/>
                  </a:cubicBezTo>
                  <a:cubicBezTo>
                    <a:pt x="14" y="22"/>
                    <a:pt x="14" y="22"/>
                    <a:pt x="14" y="22"/>
                  </a:cubicBezTo>
                  <a:cubicBezTo>
                    <a:pt x="14" y="22"/>
                    <a:pt x="14" y="22"/>
                    <a:pt x="14" y="22"/>
                  </a:cubicBezTo>
                  <a:cubicBezTo>
                    <a:pt x="14" y="22"/>
                    <a:pt x="14" y="22"/>
                    <a:pt x="14" y="22"/>
                  </a:cubicBezTo>
                  <a:lnTo>
                    <a:pt x="590" y="22"/>
                  </a:ln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7" name="Freeform 8">
              <a:extLst>
                <a:ext uri="{FF2B5EF4-FFF2-40B4-BE49-F238E27FC236}">
                  <a16:creationId xmlns:a16="http://schemas.microsoft.com/office/drawing/2014/main" id="{0D3B41A9-A531-4A11-A323-935D5F903559}"/>
                </a:ext>
              </a:extLst>
            </p:cNvPr>
            <p:cNvSpPr>
              <a:spLocks/>
            </p:cNvSpPr>
            <p:nvPr/>
          </p:nvSpPr>
          <p:spPr bwMode="auto">
            <a:xfrm>
              <a:off x="6067188" y="3403959"/>
              <a:ext cx="1512201" cy="22683"/>
            </a:xfrm>
            <a:custGeom>
              <a:avLst/>
              <a:gdLst>
                <a:gd name="T0" fmla="*/ 14 w 590"/>
                <a:gd name="T1" fmla="*/ 0 h 9"/>
                <a:gd name="T2" fmla="*/ 0 w 590"/>
                <a:gd name="T3" fmla="*/ 9 h 9"/>
                <a:gd name="T4" fmla="*/ 590 w 590"/>
                <a:gd name="T5" fmla="*/ 9 h 9"/>
                <a:gd name="T6" fmla="*/ 590 w 590"/>
                <a:gd name="T7" fmla="*/ 0 h 9"/>
                <a:gd name="T8" fmla="*/ 14 w 590"/>
                <a:gd name="T9" fmla="*/ 0 h 9"/>
              </a:gdLst>
              <a:ahLst/>
              <a:cxnLst>
                <a:cxn ang="0">
                  <a:pos x="T0" y="T1"/>
                </a:cxn>
                <a:cxn ang="0">
                  <a:pos x="T2" y="T3"/>
                </a:cxn>
                <a:cxn ang="0">
                  <a:pos x="T4" y="T5"/>
                </a:cxn>
                <a:cxn ang="0">
                  <a:pos x="T6" y="T7"/>
                </a:cxn>
                <a:cxn ang="0">
                  <a:pos x="T8" y="T9"/>
                </a:cxn>
              </a:cxnLst>
              <a:rect l="0" t="0" r="r" b="b"/>
              <a:pathLst>
                <a:path w="590" h="9">
                  <a:moveTo>
                    <a:pt x="14" y="0"/>
                  </a:moveTo>
                  <a:cubicBezTo>
                    <a:pt x="7" y="1"/>
                    <a:pt x="1" y="4"/>
                    <a:pt x="0" y="9"/>
                  </a:cubicBezTo>
                  <a:cubicBezTo>
                    <a:pt x="590" y="9"/>
                    <a:pt x="590" y="9"/>
                    <a:pt x="590" y="9"/>
                  </a:cubicBezTo>
                  <a:cubicBezTo>
                    <a:pt x="590" y="0"/>
                    <a:pt x="590" y="0"/>
                    <a:pt x="590" y="0"/>
                  </a:cubicBezTo>
                  <a:lnTo>
                    <a:pt x="14"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8" name="Freeform 9">
              <a:extLst>
                <a:ext uri="{FF2B5EF4-FFF2-40B4-BE49-F238E27FC236}">
                  <a16:creationId xmlns:a16="http://schemas.microsoft.com/office/drawing/2014/main" id="{8C342CEC-CF74-483A-B28A-01FD12E779FC}"/>
                </a:ext>
              </a:extLst>
            </p:cNvPr>
            <p:cNvSpPr>
              <a:spLocks/>
            </p:cNvSpPr>
            <p:nvPr/>
          </p:nvSpPr>
          <p:spPr bwMode="auto">
            <a:xfrm>
              <a:off x="5970786" y="3324569"/>
              <a:ext cx="132318" cy="102074"/>
            </a:xfrm>
            <a:custGeom>
              <a:avLst/>
              <a:gdLst>
                <a:gd name="T0" fmla="*/ 38 w 52"/>
                <a:gd name="T1" fmla="*/ 40 h 40"/>
                <a:gd name="T2" fmla="*/ 52 w 52"/>
                <a:gd name="T3" fmla="*/ 31 h 40"/>
                <a:gd name="T4" fmla="*/ 52 w 52"/>
                <a:gd name="T5" fmla="*/ 31 h 40"/>
                <a:gd name="T6" fmla="*/ 52 w 52"/>
                <a:gd name="T7" fmla="*/ 31 h 40"/>
                <a:gd name="T8" fmla="*/ 52 w 52"/>
                <a:gd name="T9" fmla="*/ 31 h 40"/>
                <a:gd name="T10" fmla="*/ 38 w 52"/>
                <a:gd name="T11" fmla="*/ 20 h 40"/>
                <a:gd name="T12" fmla="*/ 52 w 52"/>
                <a:gd name="T13" fmla="*/ 10 h 40"/>
                <a:gd name="T14" fmla="*/ 52 w 52"/>
                <a:gd name="T15" fmla="*/ 10 h 40"/>
                <a:gd name="T16" fmla="*/ 52 w 52"/>
                <a:gd name="T17" fmla="*/ 9 h 40"/>
                <a:gd name="T18" fmla="*/ 52 w 52"/>
                <a:gd name="T19" fmla="*/ 9 h 40"/>
                <a:gd name="T20" fmla="*/ 38 w 52"/>
                <a:gd name="T21" fmla="*/ 0 h 40"/>
                <a:gd name="T22" fmla="*/ 0 w 52"/>
                <a:gd name="T23" fmla="*/ 20 h 40"/>
                <a:gd name="T24" fmla="*/ 38 w 52"/>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0">
                  <a:moveTo>
                    <a:pt x="38" y="40"/>
                  </a:moveTo>
                  <a:cubicBezTo>
                    <a:pt x="39" y="35"/>
                    <a:pt x="45" y="32"/>
                    <a:pt x="52" y="31"/>
                  </a:cubicBezTo>
                  <a:cubicBezTo>
                    <a:pt x="52" y="31"/>
                    <a:pt x="52" y="31"/>
                    <a:pt x="52" y="31"/>
                  </a:cubicBezTo>
                  <a:cubicBezTo>
                    <a:pt x="52" y="31"/>
                    <a:pt x="52" y="31"/>
                    <a:pt x="52" y="31"/>
                  </a:cubicBezTo>
                  <a:cubicBezTo>
                    <a:pt x="52" y="31"/>
                    <a:pt x="52" y="31"/>
                    <a:pt x="52" y="31"/>
                  </a:cubicBezTo>
                  <a:cubicBezTo>
                    <a:pt x="44" y="30"/>
                    <a:pt x="38" y="26"/>
                    <a:pt x="38" y="20"/>
                  </a:cubicBezTo>
                  <a:cubicBezTo>
                    <a:pt x="38" y="15"/>
                    <a:pt x="44" y="10"/>
                    <a:pt x="52" y="10"/>
                  </a:cubicBezTo>
                  <a:cubicBezTo>
                    <a:pt x="52" y="10"/>
                    <a:pt x="52" y="10"/>
                    <a:pt x="52" y="10"/>
                  </a:cubicBezTo>
                  <a:cubicBezTo>
                    <a:pt x="52" y="9"/>
                    <a:pt x="52" y="9"/>
                    <a:pt x="52" y="9"/>
                  </a:cubicBezTo>
                  <a:cubicBezTo>
                    <a:pt x="52" y="9"/>
                    <a:pt x="52" y="9"/>
                    <a:pt x="52" y="9"/>
                  </a:cubicBezTo>
                  <a:cubicBezTo>
                    <a:pt x="45" y="9"/>
                    <a:pt x="39" y="5"/>
                    <a:pt x="38" y="0"/>
                  </a:cubicBezTo>
                  <a:cubicBezTo>
                    <a:pt x="0" y="20"/>
                    <a:pt x="0" y="20"/>
                    <a:pt x="0" y="20"/>
                  </a:cubicBezTo>
                  <a:lnTo>
                    <a:pt x="38" y="40"/>
                  </a:lnTo>
                  <a:close/>
                </a:path>
              </a:pathLst>
            </a:custGeom>
            <a:solidFill>
              <a:srgbClr val="F0B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9" name="Freeform 10">
              <a:extLst>
                <a:ext uri="{FF2B5EF4-FFF2-40B4-BE49-F238E27FC236}">
                  <a16:creationId xmlns:a16="http://schemas.microsoft.com/office/drawing/2014/main" id="{4CA70A35-57A8-4B86-9951-66F1057EEB10}"/>
                </a:ext>
              </a:extLst>
            </p:cNvPr>
            <p:cNvSpPr>
              <a:spLocks/>
            </p:cNvSpPr>
            <p:nvPr/>
          </p:nvSpPr>
          <p:spPr bwMode="auto">
            <a:xfrm>
              <a:off x="5970786" y="3349142"/>
              <a:ext cx="51036" cy="51037"/>
            </a:xfrm>
            <a:custGeom>
              <a:avLst/>
              <a:gdLst>
                <a:gd name="T0" fmla="*/ 18 w 20"/>
                <a:gd name="T1" fmla="*/ 0 h 20"/>
                <a:gd name="T2" fmla="*/ 0 w 20"/>
                <a:gd name="T3" fmla="*/ 10 h 20"/>
                <a:gd name="T4" fmla="*/ 18 w 20"/>
                <a:gd name="T5" fmla="*/ 20 h 20"/>
                <a:gd name="T6" fmla="*/ 20 w 20"/>
                <a:gd name="T7" fmla="*/ 10 h 20"/>
                <a:gd name="T8" fmla="*/ 18 w 20"/>
                <a:gd name="T9" fmla="*/ 0 h 20"/>
              </a:gdLst>
              <a:ahLst/>
              <a:cxnLst>
                <a:cxn ang="0">
                  <a:pos x="T0" y="T1"/>
                </a:cxn>
                <a:cxn ang="0">
                  <a:pos x="T2" y="T3"/>
                </a:cxn>
                <a:cxn ang="0">
                  <a:pos x="T4" y="T5"/>
                </a:cxn>
                <a:cxn ang="0">
                  <a:pos x="T6" y="T7"/>
                </a:cxn>
                <a:cxn ang="0">
                  <a:pos x="T8" y="T9"/>
                </a:cxn>
              </a:cxnLst>
              <a:rect l="0" t="0" r="r" b="b"/>
              <a:pathLst>
                <a:path w="20" h="20">
                  <a:moveTo>
                    <a:pt x="18" y="0"/>
                  </a:moveTo>
                  <a:cubicBezTo>
                    <a:pt x="0" y="10"/>
                    <a:pt x="0" y="10"/>
                    <a:pt x="0" y="10"/>
                  </a:cubicBezTo>
                  <a:cubicBezTo>
                    <a:pt x="18" y="20"/>
                    <a:pt x="18" y="20"/>
                    <a:pt x="18" y="20"/>
                  </a:cubicBezTo>
                  <a:cubicBezTo>
                    <a:pt x="20" y="17"/>
                    <a:pt x="20" y="14"/>
                    <a:pt x="20" y="10"/>
                  </a:cubicBezTo>
                  <a:cubicBezTo>
                    <a:pt x="20" y="7"/>
                    <a:pt x="20" y="4"/>
                    <a:pt x="18" y="0"/>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0" name="Rectangle 11">
              <a:extLst>
                <a:ext uri="{FF2B5EF4-FFF2-40B4-BE49-F238E27FC236}">
                  <a16:creationId xmlns:a16="http://schemas.microsoft.com/office/drawing/2014/main" id="{5B42CFA3-6FF5-4379-A974-B3BC9509667E}"/>
                </a:ext>
              </a:extLst>
            </p:cNvPr>
            <p:cNvSpPr>
              <a:spLocks noChangeArrowheads="1"/>
            </p:cNvSpPr>
            <p:nvPr/>
          </p:nvSpPr>
          <p:spPr bwMode="auto">
            <a:xfrm>
              <a:off x="7579389" y="3324569"/>
              <a:ext cx="47256" cy="22683"/>
            </a:xfrm>
            <a:prstGeom prst="rect">
              <a:avLst/>
            </a:prstGeom>
            <a:solidFill>
              <a:srgbClr val="C62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1" name="Rectangle 12">
              <a:extLst>
                <a:ext uri="{FF2B5EF4-FFF2-40B4-BE49-F238E27FC236}">
                  <a16:creationId xmlns:a16="http://schemas.microsoft.com/office/drawing/2014/main" id="{DB164164-EB37-47A1-A1F9-68D5B3E6BC69}"/>
                </a:ext>
              </a:extLst>
            </p:cNvPr>
            <p:cNvSpPr>
              <a:spLocks noChangeArrowheads="1"/>
            </p:cNvSpPr>
            <p:nvPr/>
          </p:nvSpPr>
          <p:spPr bwMode="auto">
            <a:xfrm>
              <a:off x="7579389" y="3347252"/>
              <a:ext cx="47256" cy="56708"/>
            </a:xfrm>
            <a:prstGeom prst="rect">
              <a:avLst/>
            </a:prstGeom>
            <a:solidFill>
              <a:srgbClr val="F85A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2" name="Rectangle 13">
              <a:extLst>
                <a:ext uri="{FF2B5EF4-FFF2-40B4-BE49-F238E27FC236}">
                  <a16:creationId xmlns:a16="http://schemas.microsoft.com/office/drawing/2014/main" id="{CE20E9B6-8567-41A0-A439-E77291693B99}"/>
                </a:ext>
              </a:extLst>
            </p:cNvPr>
            <p:cNvSpPr>
              <a:spLocks noChangeArrowheads="1"/>
            </p:cNvSpPr>
            <p:nvPr/>
          </p:nvSpPr>
          <p:spPr bwMode="auto">
            <a:xfrm>
              <a:off x="7579389" y="3403959"/>
              <a:ext cx="47256" cy="22683"/>
            </a:xfrm>
            <a:prstGeom prst="rect">
              <a:avLst/>
            </a:prstGeom>
            <a:solidFill>
              <a:srgbClr val="C622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3" name="Freeform 14">
              <a:extLst>
                <a:ext uri="{FF2B5EF4-FFF2-40B4-BE49-F238E27FC236}">
                  <a16:creationId xmlns:a16="http://schemas.microsoft.com/office/drawing/2014/main" id="{594E355D-0B2A-43CD-B4EB-8515412F7348}"/>
                </a:ext>
              </a:extLst>
            </p:cNvPr>
            <p:cNvSpPr>
              <a:spLocks/>
            </p:cNvSpPr>
            <p:nvPr/>
          </p:nvSpPr>
          <p:spPr bwMode="auto">
            <a:xfrm>
              <a:off x="5959444" y="2749932"/>
              <a:ext cx="1735251" cy="279757"/>
            </a:xfrm>
            <a:custGeom>
              <a:avLst/>
              <a:gdLst>
                <a:gd name="T0" fmla="*/ 664 w 677"/>
                <a:gd name="T1" fmla="*/ 109 h 109"/>
                <a:gd name="T2" fmla="*/ 658 w 677"/>
                <a:gd name="T3" fmla="*/ 108 h 109"/>
                <a:gd name="T4" fmla="*/ 559 w 677"/>
                <a:gd name="T5" fmla="*/ 55 h 109"/>
                <a:gd name="T6" fmla="*/ 499 w 677"/>
                <a:gd name="T7" fmla="*/ 31 h 109"/>
                <a:gd name="T8" fmla="*/ 435 w 677"/>
                <a:gd name="T9" fmla="*/ 23 h 109"/>
                <a:gd name="T10" fmla="*/ 0 w 677"/>
                <a:gd name="T11" fmla="*/ 23 h 109"/>
                <a:gd name="T12" fmla="*/ 0 w 677"/>
                <a:gd name="T13" fmla="*/ 0 h 109"/>
                <a:gd name="T14" fmla="*/ 435 w 677"/>
                <a:gd name="T15" fmla="*/ 0 h 109"/>
                <a:gd name="T16" fmla="*/ 505 w 677"/>
                <a:gd name="T17" fmla="*/ 9 h 109"/>
                <a:gd name="T18" fmla="*/ 570 w 677"/>
                <a:gd name="T19" fmla="*/ 34 h 109"/>
                <a:gd name="T20" fmla="*/ 669 w 677"/>
                <a:gd name="T21" fmla="*/ 87 h 109"/>
                <a:gd name="T22" fmla="*/ 674 w 677"/>
                <a:gd name="T23" fmla="*/ 103 h 109"/>
                <a:gd name="T24" fmla="*/ 664 w 67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109">
                  <a:moveTo>
                    <a:pt x="664" y="109"/>
                  </a:moveTo>
                  <a:cubicBezTo>
                    <a:pt x="662" y="109"/>
                    <a:pt x="660" y="109"/>
                    <a:pt x="658" y="108"/>
                  </a:cubicBezTo>
                  <a:cubicBezTo>
                    <a:pt x="559" y="55"/>
                    <a:pt x="559" y="55"/>
                    <a:pt x="559" y="55"/>
                  </a:cubicBezTo>
                  <a:cubicBezTo>
                    <a:pt x="540" y="45"/>
                    <a:pt x="520" y="37"/>
                    <a:pt x="499" y="31"/>
                  </a:cubicBezTo>
                  <a:cubicBezTo>
                    <a:pt x="478" y="26"/>
                    <a:pt x="456" y="23"/>
                    <a:pt x="435" y="23"/>
                  </a:cubicBezTo>
                  <a:cubicBezTo>
                    <a:pt x="0" y="23"/>
                    <a:pt x="0" y="23"/>
                    <a:pt x="0" y="23"/>
                  </a:cubicBezTo>
                  <a:cubicBezTo>
                    <a:pt x="0" y="0"/>
                    <a:pt x="0" y="0"/>
                    <a:pt x="0" y="0"/>
                  </a:cubicBezTo>
                  <a:cubicBezTo>
                    <a:pt x="435" y="0"/>
                    <a:pt x="435" y="0"/>
                    <a:pt x="435" y="0"/>
                  </a:cubicBezTo>
                  <a:cubicBezTo>
                    <a:pt x="458" y="0"/>
                    <a:pt x="482" y="3"/>
                    <a:pt x="505" y="9"/>
                  </a:cubicBezTo>
                  <a:cubicBezTo>
                    <a:pt x="528" y="14"/>
                    <a:pt x="550" y="23"/>
                    <a:pt x="570" y="34"/>
                  </a:cubicBezTo>
                  <a:cubicBezTo>
                    <a:pt x="669" y="87"/>
                    <a:pt x="669" y="87"/>
                    <a:pt x="669" y="87"/>
                  </a:cubicBezTo>
                  <a:cubicBezTo>
                    <a:pt x="675" y="90"/>
                    <a:pt x="677" y="97"/>
                    <a:pt x="674" y="103"/>
                  </a:cubicBezTo>
                  <a:cubicBezTo>
                    <a:pt x="672" y="107"/>
                    <a:pt x="668" y="109"/>
                    <a:pt x="664" y="10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4" name="Freeform 15">
              <a:extLst>
                <a:ext uri="{FF2B5EF4-FFF2-40B4-BE49-F238E27FC236}">
                  <a16:creationId xmlns:a16="http://schemas.microsoft.com/office/drawing/2014/main" id="{45356F47-1B2B-4271-9928-BE96F9BE8235}"/>
                </a:ext>
              </a:extLst>
            </p:cNvPr>
            <p:cNvSpPr>
              <a:spLocks/>
            </p:cNvSpPr>
            <p:nvPr/>
          </p:nvSpPr>
          <p:spPr bwMode="auto">
            <a:xfrm>
              <a:off x="5893285" y="2749932"/>
              <a:ext cx="1735251" cy="279757"/>
            </a:xfrm>
            <a:custGeom>
              <a:avLst/>
              <a:gdLst>
                <a:gd name="T0" fmla="*/ 13 w 677"/>
                <a:gd name="T1" fmla="*/ 109 h 109"/>
                <a:gd name="T2" fmla="*/ 19 w 677"/>
                <a:gd name="T3" fmla="*/ 108 h 109"/>
                <a:gd name="T4" fmla="*/ 118 w 677"/>
                <a:gd name="T5" fmla="*/ 55 h 109"/>
                <a:gd name="T6" fmla="*/ 178 w 677"/>
                <a:gd name="T7" fmla="*/ 31 h 109"/>
                <a:gd name="T8" fmla="*/ 242 w 677"/>
                <a:gd name="T9" fmla="*/ 23 h 109"/>
                <a:gd name="T10" fmla="*/ 677 w 677"/>
                <a:gd name="T11" fmla="*/ 23 h 109"/>
                <a:gd name="T12" fmla="*/ 677 w 677"/>
                <a:gd name="T13" fmla="*/ 0 h 109"/>
                <a:gd name="T14" fmla="*/ 242 w 677"/>
                <a:gd name="T15" fmla="*/ 0 h 109"/>
                <a:gd name="T16" fmla="*/ 172 w 677"/>
                <a:gd name="T17" fmla="*/ 9 h 109"/>
                <a:gd name="T18" fmla="*/ 107 w 677"/>
                <a:gd name="T19" fmla="*/ 34 h 109"/>
                <a:gd name="T20" fmla="*/ 8 w 677"/>
                <a:gd name="T21" fmla="*/ 87 h 109"/>
                <a:gd name="T22" fmla="*/ 3 w 677"/>
                <a:gd name="T23" fmla="*/ 103 h 109"/>
                <a:gd name="T24" fmla="*/ 13 w 67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109">
                  <a:moveTo>
                    <a:pt x="13" y="109"/>
                  </a:moveTo>
                  <a:cubicBezTo>
                    <a:pt x="15" y="109"/>
                    <a:pt x="17" y="109"/>
                    <a:pt x="19" y="108"/>
                  </a:cubicBezTo>
                  <a:cubicBezTo>
                    <a:pt x="118" y="55"/>
                    <a:pt x="118" y="55"/>
                    <a:pt x="118" y="55"/>
                  </a:cubicBezTo>
                  <a:cubicBezTo>
                    <a:pt x="137" y="45"/>
                    <a:pt x="157" y="37"/>
                    <a:pt x="178" y="31"/>
                  </a:cubicBezTo>
                  <a:cubicBezTo>
                    <a:pt x="199" y="26"/>
                    <a:pt x="221" y="23"/>
                    <a:pt x="242" y="23"/>
                  </a:cubicBezTo>
                  <a:cubicBezTo>
                    <a:pt x="677" y="23"/>
                    <a:pt x="677" y="23"/>
                    <a:pt x="677" y="23"/>
                  </a:cubicBezTo>
                  <a:cubicBezTo>
                    <a:pt x="677" y="0"/>
                    <a:pt x="677" y="0"/>
                    <a:pt x="677" y="0"/>
                  </a:cubicBezTo>
                  <a:cubicBezTo>
                    <a:pt x="242" y="0"/>
                    <a:pt x="242" y="0"/>
                    <a:pt x="242" y="0"/>
                  </a:cubicBezTo>
                  <a:cubicBezTo>
                    <a:pt x="219" y="0"/>
                    <a:pt x="195" y="3"/>
                    <a:pt x="172" y="9"/>
                  </a:cubicBezTo>
                  <a:cubicBezTo>
                    <a:pt x="149" y="14"/>
                    <a:pt x="127" y="23"/>
                    <a:pt x="107" y="34"/>
                  </a:cubicBezTo>
                  <a:cubicBezTo>
                    <a:pt x="8" y="87"/>
                    <a:pt x="8" y="87"/>
                    <a:pt x="8" y="87"/>
                  </a:cubicBezTo>
                  <a:cubicBezTo>
                    <a:pt x="2" y="90"/>
                    <a:pt x="0" y="97"/>
                    <a:pt x="3" y="103"/>
                  </a:cubicBezTo>
                  <a:cubicBezTo>
                    <a:pt x="5" y="107"/>
                    <a:pt x="9" y="109"/>
                    <a:pt x="13" y="10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5" name="Freeform 16">
              <a:extLst>
                <a:ext uri="{FF2B5EF4-FFF2-40B4-BE49-F238E27FC236}">
                  <a16:creationId xmlns:a16="http://schemas.microsoft.com/office/drawing/2014/main" id="{61CCFC86-E81A-4FA7-81A0-5802C30001B7}"/>
                </a:ext>
              </a:extLst>
            </p:cNvPr>
            <p:cNvSpPr>
              <a:spLocks/>
            </p:cNvSpPr>
            <p:nvPr/>
          </p:nvSpPr>
          <p:spPr bwMode="auto">
            <a:xfrm>
              <a:off x="6655057" y="2657310"/>
              <a:ext cx="279757" cy="141769"/>
            </a:xfrm>
            <a:custGeom>
              <a:avLst/>
              <a:gdLst>
                <a:gd name="T0" fmla="*/ 24 w 109"/>
                <a:gd name="T1" fmla="*/ 55 h 55"/>
                <a:gd name="T2" fmla="*/ 24 w 109"/>
                <a:gd name="T3" fmla="*/ 55 h 55"/>
                <a:gd name="T4" fmla="*/ 55 w 109"/>
                <a:gd name="T5" fmla="*/ 24 h 55"/>
                <a:gd name="T6" fmla="*/ 86 w 109"/>
                <a:gd name="T7" fmla="*/ 55 h 55"/>
                <a:gd name="T8" fmla="*/ 109 w 109"/>
                <a:gd name="T9" fmla="*/ 55 h 55"/>
                <a:gd name="T10" fmla="*/ 55 w 109"/>
                <a:gd name="T11" fmla="*/ 0 h 55"/>
                <a:gd name="T12" fmla="*/ 0 w 109"/>
                <a:gd name="T13" fmla="*/ 55 h 55"/>
                <a:gd name="T14" fmla="*/ 24 w 109"/>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55">
                  <a:moveTo>
                    <a:pt x="24" y="55"/>
                  </a:moveTo>
                  <a:cubicBezTo>
                    <a:pt x="24" y="55"/>
                    <a:pt x="24" y="55"/>
                    <a:pt x="24" y="55"/>
                  </a:cubicBezTo>
                  <a:cubicBezTo>
                    <a:pt x="24" y="38"/>
                    <a:pt x="37" y="24"/>
                    <a:pt x="55" y="24"/>
                  </a:cubicBezTo>
                  <a:cubicBezTo>
                    <a:pt x="72" y="24"/>
                    <a:pt x="86" y="38"/>
                    <a:pt x="86" y="55"/>
                  </a:cubicBezTo>
                  <a:cubicBezTo>
                    <a:pt x="109" y="55"/>
                    <a:pt x="109" y="55"/>
                    <a:pt x="109" y="55"/>
                  </a:cubicBezTo>
                  <a:cubicBezTo>
                    <a:pt x="109" y="24"/>
                    <a:pt x="85" y="0"/>
                    <a:pt x="55" y="0"/>
                  </a:cubicBezTo>
                  <a:cubicBezTo>
                    <a:pt x="24" y="0"/>
                    <a:pt x="0" y="24"/>
                    <a:pt x="0" y="55"/>
                  </a:cubicBezTo>
                  <a:lnTo>
                    <a:pt x="24" y="5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6" name="Freeform 17">
              <a:extLst>
                <a:ext uri="{FF2B5EF4-FFF2-40B4-BE49-F238E27FC236}">
                  <a16:creationId xmlns:a16="http://schemas.microsoft.com/office/drawing/2014/main" id="{9821F19D-EF40-489D-BFC5-68D1052B8B43}"/>
                </a:ext>
              </a:extLst>
            </p:cNvPr>
            <p:cNvSpPr>
              <a:spLocks/>
            </p:cNvSpPr>
            <p:nvPr/>
          </p:nvSpPr>
          <p:spPr bwMode="auto">
            <a:xfrm>
              <a:off x="6019932" y="2560907"/>
              <a:ext cx="635125" cy="449880"/>
            </a:xfrm>
            <a:custGeom>
              <a:avLst/>
              <a:gdLst>
                <a:gd name="T0" fmla="*/ 248 w 248"/>
                <a:gd name="T1" fmla="*/ 130 h 175"/>
                <a:gd name="T2" fmla="*/ 203 w 248"/>
                <a:gd name="T3" fmla="*/ 175 h 175"/>
                <a:gd name="T4" fmla="*/ 45 w 248"/>
                <a:gd name="T5" fmla="*/ 175 h 175"/>
                <a:gd name="T6" fmla="*/ 0 w 248"/>
                <a:gd name="T7" fmla="*/ 130 h 175"/>
                <a:gd name="T8" fmla="*/ 0 w 248"/>
                <a:gd name="T9" fmla="*/ 45 h 175"/>
                <a:gd name="T10" fmla="*/ 45 w 248"/>
                <a:gd name="T11" fmla="*/ 0 h 175"/>
                <a:gd name="T12" fmla="*/ 203 w 248"/>
                <a:gd name="T13" fmla="*/ 0 h 175"/>
                <a:gd name="T14" fmla="*/ 248 w 248"/>
                <a:gd name="T15" fmla="*/ 45 h 175"/>
                <a:gd name="T16" fmla="*/ 248 w 248"/>
                <a:gd name="T17"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75">
                  <a:moveTo>
                    <a:pt x="248" y="130"/>
                  </a:moveTo>
                  <a:cubicBezTo>
                    <a:pt x="248" y="154"/>
                    <a:pt x="228" y="175"/>
                    <a:pt x="203" y="175"/>
                  </a:cubicBezTo>
                  <a:cubicBezTo>
                    <a:pt x="45" y="175"/>
                    <a:pt x="45" y="175"/>
                    <a:pt x="45" y="175"/>
                  </a:cubicBezTo>
                  <a:cubicBezTo>
                    <a:pt x="21" y="175"/>
                    <a:pt x="0" y="154"/>
                    <a:pt x="0" y="130"/>
                  </a:cubicBezTo>
                  <a:cubicBezTo>
                    <a:pt x="0" y="45"/>
                    <a:pt x="0" y="45"/>
                    <a:pt x="0" y="45"/>
                  </a:cubicBezTo>
                  <a:cubicBezTo>
                    <a:pt x="0" y="20"/>
                    <a:pt x="21" y="0"/>
                    <a:pt x="45" y="0"/>
                  </a:cubicBezTo>
                  <a:cubicBezTo>
                    <a:pt x="203" y="0"/>
                    <a:pt x="203" y="0"/>
                    <a:pt x="203" y="0"/>
                  </a:cubicBezTo>
                  <a:cubicBezTo>
                    <a:pt x="228" y="0"/>
                    <a:pt x="248" y="20"/>
                    <a:pt x="248" y="45"/>
                  </a:cubicBezTo>
                  <a:lnTo>
                    <a:pt x="248" y="130"/>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7" name="Freeform 18">
              <a:extLst>
                <a:ext uri="{FF2B5EF4-FFF2-40B4-BE49-F238E27FC236}">
                  <a16:creationId xmlns:a16="http://schemas.microsoft.com/office/drawing/2014/main" id="{548D911E-0714-4AE3-81BE-652E6F293F9A}"/>
                </a:ext>
              </a:extLst>
            </p:cNvPr>
            <p:cNvSpPr>
              <a:spLocks/>
            </p:cNvSpPr>
            <p:nvPr/>
          </p:nvSpPr>
          <p:spPr bwMode="auto">
            <a:xfrm>
              <a:off x="6316701" y="2560907"/>
              <a:ext cx="338354" cy="449880"/>
            </a:xfrm>
            <a:custGeom>
              <a:avLst/>
              <a:gdLst>
                <a:gd name="T0" fmla="*/ 87 w 132"/>
                <a:gd name="T1" fmla="*/ 0 h 175"/>
                <a:gd name="T2" fmla="*/ 0 w 132"/>
                <a:gd name="T3" fmla="*/ 0 h 175"/>
                <a:gd name="T4" fmla="*/ 0 w 132"/>
                <a:gd name="T5" fmla="*/ 175 h 175"/>
                <a:gd name="T6" fmla="*/ 87 w 132"/>
                <a:gd name="T7" fmla="*/ 175 h 175"/>
                <a:gd name="T8" fmla="*/ 132 w 132"/>
                <a:gd name="T9" fmla="*/ 130 h 175"/>
                <a:gd name="T10" fmla="*/ 132 w 132"/>
                <a:gd name="T11" fmla="*/ 45 h 175"/>
                <a:gd name="T12" fmla="*/ 87 w 132"/>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32" h="175">
                  <a:moveTo>
                    <a:pt x="87" y="0"/>
                  </a:moveTo>
                  <a:cubicBezTo>
                    <a:pt x="0" y="0"/>
                    <a:pt x="0" y="0"/>
                    <a:pt x="0" y="0"/>
                  </a:cubicBezTo>
                  <a:cubicBezTo>
                    <a:pt x="0" y="175"/>
                    <a:pt x="0" y="175"/>
                    <a:pt x="0" y="175"/>
                  </a:cubicBezTo>
                  <a:cubicBezTo>
                    <a:pt x="87" y="175"/>
                    <a:pt x="87" y="175"/>
                    <a:pt x="87" y="175"/>
                  </a:cubicBezTo>
                  <a:cubicBezTo>
                    <a:pt x="112" y="175"/>
                    <a:pt x="132" y="154"/>
                    <a:pt x="132" y="130"/>
                  </a:cubicBezTo>
                  <a:cubicBezTo>
                    <a:pt x="132" y="45"/>
                    <a:pt x="132" y="45"/>
                    <a:pt x="132" y="45"/>
                  </a:cubicBezTo>
                  <a:cubicBezTo>
                    <a:pt x="132" y="20"/>
                    <a:pt x="112" y="0"/>
                    <a:pt x="87" y="0"/>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8" name="Freeform 19">
              <a:extLst>
                <a:ext uri="{FF2B5EF4-FFF2-40B4-BE49-F238E27FC236}">
                  <a16:creationId xmlns:a16="http://schemas.microsoft.com/office/drawing/2014/main" id="{CDFFC2CA-5D10-4E68-9D02-632F4C0667F2}"/>
                </a:ext>
              </a:extLst>
            </p:cNvPr>
            <p:cNvSpPr>
              <a:spLocks/>
            </p:cNvSpPr>
            <p:nvPr/>
          </p:nvSpPr>
          <p:spPr bwMode="auto">
            <a:xfrm>
              <a:off x="6931033" y="2560907"/>
              <a:ext cx="637014" cy="449880"/>
            </a:xfrm>
            <a:custGeom>
              <a:avLst/>
              <a:gdLst>
                <a:gd name="T0" fmla="*/ 248 w 248"/>
                <a:gd name="T1" fmla="*/ 130 h 175"/>
                <a:gd name="T2" fmla="*/ 203 w 248"/>
                <a:gd name="T3" fmla="*/ 175 h 175"/>
                <a:gd name="T4" fmla="*/ 46 w 248"/>
                <a:gd name="T5" fmla="*/ 175 h 175"/>
                <a:gd name="T6" fmla="*/ 0 w 248"/>
                <a:gd name="T7" fmla="*/ 130 h 175"/>
                <a:gd name="T8" fmla="*/ 0 w 248"/>
                <a:gd name="T9" fmla="*/ 45 h 175"/>
                <a:gd name="T10" fmla="*/ 46 w 248"/>
                <a:gd name="T11" fmla="*/ 0 h 175"/>
                <a:gd name="T12" fmla="*/ 203 w 248"/>
                <a:gd name="T13" fmla="*/ 0 h 175"/>
                <a:gd name="T14" fmla="*/ 248 w 248"/>
                <a:gd name="T15" fmla="*/ 45 h 175"/>
                <a:gd name="T16" fmla="*/ 248 w 248"/>
                <a:gd name="T17"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75">
                  <a:moveTo>
                    <a:pt x="248" y="130"/>
                  </a:moveTo>
                  <a:cubicBezTo>
                    <a:pt x="248" y="154"/>
                    <a:pt x="228" y="175"/>
                    <a:pt x="203" y="175"/>
                  </a:cubicBezTo>
                  <a:cubicBezTo>
                    <a:pt x="46" y="175"/>
                    <a:pt x="46" y="175"/>
                    <a:pt x="46" y="175"/>
                  </a:cubicBezTo>
                  <a:cubicBezTo>
                    <a:pt x="21" y="175"/>
                    <a:pt x="0" y="154"/>
                    <a:pt x="0" y="130"/>
                  </a:cubicBezTo>
                  <a:cubicBezTo>
                    <a:pt x="0" y="45"/>
                    <a:pt x="0" y="45"/>
                    <a:pt x="0" y="45"/>
                  </a:cubicBezTo>
                  <a:cubicBezTo>
                    <a:pt x="0" y="20"/>
                    <a:pt x="21" y="0"/>
                    <a:pt x="46" y="0"/>
                  </a:cubicBezTo>
                  <a:cubicBezTo>
                    <a:pt x="203" y="0"/>
                    <a:pt x="203" y="0"/>
                    <a:pt x="203" y="0"/>
                  </a:cubicBezTo>
                  <a:cubicBezTo>
                    <a:pt x="228" y="0"/>
                    <a:pt x="248" y="20"/>
                    <a:pt x="248" y="45"/>
                  </a:cubicBezTo>
                  <a:lnTo>
                    <a:pt x="248" y="130"/>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9" name="Freeform 20">
              <a:extLst>
                <a:ext uri="{FF2B5EF4-FFF2-40B4-BE49-F238E27FC236}">
                  <a16:creationId xmlns:a16="http://schemas.microsoft.com/office/drawing/2014/main" id="{F558AEAD-5FC9-4110-A6CA-DE7EE2030F51}"/>
                </a:ext>
              </a:extLst>
            </p:cNvPr>
            <p:cNvSpPr>
              <a:spLocks/>
            </p:cNvSpPr>
            <p:nvPr/>
          </p:nvSpPr>
          <p:spPr bwMode="auto">
            <a:xfrm>
              <a:off x="7229693" y="2560907"/>
              <a:ext cx="338354" cy="449880"/>
            </a:xfrm>
            <a:custGeom>
              <a:avLst/>
              <a:gdLst>
                <a:gd name="T0" fmla="*/ 87 w 132"/>
                <a:gd name="T1" fmla="*/ 0 h 175"/>
                <a:gd name="T2" fmla="*/ 0 w 132"/>
                <a:gd name="T3" fmla="*/ 0 h 175"/>
                <a:gd name="T4" fmla="*/ 0 w 132"/>
                <a:gd name="T5" fmla="*/ 175 h 175"/>
                <a:gd name="T6" fmla="*/ 87 w 132"/>
                <a:gd name="T7" fmla="*/ 175 h 175"/>
                <a:gd name="T8" fmla="*/ 132 w 132"/>
                <a:gd name="T9" fmla="*/ 130 h 175"/>
                <a:gd name="T10" fmla="*/ 132 w 132"/>
                <a:gd name="T11" fmla="*/ 45 h 175"/>
                <a:gd name="T12" fmla="*/ 87 w 132"/>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132" h="175">
                  <a:moveTo>
                    <a:pt x="87" y="0"/>
                  </a:moveTo>
                  <a:cubicBezTo>
                    <a:pt x="0" y="0"/>
                    <a:pt x="0" y="0"/>
                    <a:pt x="0" y="0"/>
                  </a:cubicBezTo>
                  <a:cubicBezTo>
                    <a:pt x="0" y="175"/>
                    <a:pt x="0" y="175"/>
                    <a:pt x="0" y="175"/>
                  </a:cubicBezTo>
                  <a:cubicBezTo>
                    <a:pt x="87" y="175"/>
                    <a:pt x="87" y="175"/>
                    <a:pt x="87" y="175"/>
                  </a:cubicBezTo>
                  <a:cubicBezTo>
                    <a:pt x="112" y="175"/>
                    <a:pt x="132" y="154"/>
                    <a:pt x="132" y="130"/>
                  </a:cubicBezTo>
                  <a:cubicBezTo>
                    <a:pt x="132" y="45"/>
                    <a:pt x="132" y="45"/>
                    <a:pt x="132" y="45"/>
                  </a:cubicBezTo>
                  <a:cubicBezTo>
                    <a:pt x="132" y="20"/>
                    <a:pt x="112" y="0"/>
                    <a:pt x="87" y="0"/>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0" name="Freeform 21">
              <a:extLst>
                <a:ext uri="{FF2B5EF4-FFF2-40B4-BE49-F238E27FC236}">
                  <a16:creationId xmlns:a16="http://schemas.microsoft.com/office/drawing/2014/main" id="{9D5FD69A-FBE2-4B13-A69C-E7F077CD983A}"/>
                </a:ext>
              </a:extLst>
            </p:cNvPr>
            <p:cNvSpPr>
              <a:spLocks noEditPoints="1"/>
            </p:cNvSpPr>
            <p:nvPr/>
          </p:nvSpPr>
          <p:spPr bwMode="auto">
            <a:xfrm>
              <a:off x="5959444" y="2500419"/>
              <a:ext cx="756101" cy="568966"/>
            </a:xfrm>
            <a:custGeom>
              <a:avLst/>
              <a:gdLst>
                <a:gd name="T0" fmla="*/ 238 w 295"/>
                <a:gd name="T1" fmla="*/ 0 h 221"/>
                <a:gd name="T2" fmla="*/ 57 w 295"/>
                <a:gd name="T3" fmla="*/ 0 h 221"/>
                <a:gd name="T4" fmla="*/ 0 w 295"/>
                <a:gd name="T5" fmla="*/ 57 h 221"/>
                <a:gd name="T6" fmla="*/ 0 w 295"/>
                <a:gd name="T7" fmla="*/ 164 h 221"/>
                <a:gd name="T8" fmla="*/ 57 w 295"/>
                <a:gd name="T9" fmla="*/ 221 h 221"/>
                <a:gd name="T10" fmla="*/ 238 w 295"/>
                <a:gd name="T11" fmla="*/ 221 h 221"/>
                <a:gd name="T12" fmla="*/ 295 w 295"/>
                <a:gd name="T13" fmla="*/ 164 h 221"/>
                <a:gd name="T14" fmla="*/ 295 w 295"/>
                <a:gd name="T15" fmla="*/ 57 h 221"/>
                <a:gd name="T16" fmla="*/ 238 w 295"/>
                <a:gd name="T17" fmla="*/ 0 h 221"/>
                <a:gd name="T18" fmla="*/ 271 w 295"/>
                <a:gd name="T19" fmla="*/ 153 h 221"/>
                <a:gd name="T20" fmla="*/ 226 w 295"/>
                <a:gd name="T21" fmla="*/ 198 h 221"/>
                <a:gd name="T22" fmla="*/ 68 w 295"/>
                <a:gd name="T23" fmla="*/ 198 h 221"/>
                <a:gd name="T24" fmla="*/ 23 w 295"/>
                <a:gd name="T25" fmla="*/ 153 h 221"/>
                <a:gd name="T26" fmla="*/ 23 w 295"/>
                <a:gd name="T27" fmla="*/ 68 h 221"/>
                <a:gd name="T28" fmla="*/ 68 w 295"/>
                <a:gd name="T29" fmla="*/ 23 h 221"/>
                <a:gd name="T30" fmla="*/ 226 w 295"/>
                <a:gd name="T31" fmla="*/ 23 h 221"/>
                <a:gd name="T32" fmla="*/ 271 w 295"/>
                <a:gd name="T33" fmla="*/ 68 h 221"/>
                <a:gd name="T34" fmla="*/ 271 w 295"/>
                <a:gd name="T35"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21">
                  <a:moveTo>
                    <a:pt x="238" y="0"/>
                  </a:moveTo>
                  <a:cubicBezTo>
                    <a:pt x="57" y="0"/>
                    <a:pt x="57" y="0"/>
                    <a:pt x="57" y="0"/>
                  </a:cubicBezTo>
                  <a:cubicBezTo>
                    <a:pt x="25" y="0"/>
                    <a:pt x="0" y="25"/>
                    <a:pt x="0" y="57"/>
                  </a:cubicBezTo>
                  <a:cubicBezTo>
                    <a:pt x="0" y="164"/>
                    <a:pt x="0" y="164"/>
                    <a:pt x="0" y="164"/>
                  </a:cubicBezTo>
                  <a:cubicBezTo>
                    <a:pt x="0" y="195"/>
                    <a:pt x="25" y="221"/>
                    <a:pt x="57" y="221"/>
                  </a:cubicBezTo>
                  <a:cubicBezTo>
                    <a:pt x="238" y="221"/>
                    <a:pt x="238" y="221"/>
                    <a:pt x="238" y="221"/>
                  </a:cubicBezTo>
                  <a:cubicBezTo>
                    <a:pt x="269" y="221"/>
                    <a:pt x="295" y="195"/>
                    <a:pt x="295" y="164"/>
                  </a:cubicBezTo>
                  <a:cubicBezTo>
                    <a:pt x="295" y="57"/>
                    <a:pt x="295" y="57"/>
                    <a:pt x="295" y="57"/>
                  </a:cubicBezTo>
                  <a:cubicBezTo>
                    <a:pt x="295" y="25"/>
                    <a:pt x="269" y="0"/>
                    <a:pt x="238" y="0"/>
                  </a:cubicBezTo>
                  <a:close/>
                  <a:moveTo>
                    <a:pt x="271" y="153"/>
                  </a:moveTo>
                  <a:cubicBezTo>
                    <a:pt x="271" y="177"/>
                    <a:pt x="251" y="198"/>
                    <a:pt x="226" y="198"/>
                  </a:cubicBezTo>
                  <a:cubicBezTo>
                    <a:pt x="68" y="198"/>
                    <a:pt x="68" y="198"/>
                    <a:pt x="68" y="198"/>
                  </a:cubicBezTo>
                  <a:cubicBezTo>
                    <a:pt x="44" y="198"/>
                    <a:pt x="23" y="177"/>
                    <a:pt x="23" y="153"/>
                  </a:cubicBezTo>
                  <a:cubicBezTo>
                    <a:pt x="23" y="68"/>
                    <a:pt x="23" y="68"/>
                    <a:pt x="23" y="68"/>
                  </a:cubicBezTo>
                  <a:cubicBezTo>
                    <a:pt x="23" y="43"/>
                    <a:pt x="44" y="23"/>
                    <a:pt x="68" y="23"/>
                  </a:cubicBezTo>
                  <a:cubicBezTo>
                    <a:pt x="226" y="23"/>
                    <a:pt x="226" y="23"/>
                    <a:pt x="226" y="23"/>
                  </a:cubicBezTo>
                  <a:cubicBezTo>
                    <a:pt x="251" y="23"/>
                    <a:pt x="271" y="43"/>
                    <a:pt x="271" y="68"/>
                  </a:cubicBezTo>
                  <a:lnTo>
                    <a:pt x="271" y="15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1" name="Freeform 22">
              <a:extLst>
                <a:ext uri="{FF2B5EF4-FFF2-40B4-BE49-F238E27FC236}">
                  <a16:creationId xmlns:a16="http://schemas.microsoft.com/office/drawing/2014/main" id="{27FB69F0-1769-4824-9C84-B20DF7FBDB6B}"/>
                </a:ext>
              </a:extLst>
            </p:cNvPr>
            <p:cNvSpPr>
              <a:spLocks noEditPoints="1"/>
            </p:cNvSpPr>
            <p:nvPr/>
          </p:nvSpPr>
          <p:spPr bwMode="auto">
            <a:xfrm>
              <a:off x="6872435" y="2500419"/>
              <a:ext cx="756101" cy="568966"/>
            </a:xfrm>
            <a:custGeom>
              <a:avLst/>
              <a:gdLst>
                <a:gd name="T0" fmla="*/ 238 w 295"/>
                <a:gd name="T1" fmla="*/ 0 h 221"/>
                <a:gd name="T2" fmla="*/ 57 w 295"/>
                <a:gd name="T3" fmla="*/ 0 h 221"/>
                <a:gd name="T4" fmla="*/ 0 w 295"/>
                <a:gd name="T5" fmla="*/ 57 h 221"/>
                <a:gd name="T6" fmla="*/ 0 w 295"/>
                <a:gd name="T7" fmla="*/ 164 h 221"/>
                <a:gd name="T8" fmla="*/ 57 w 295"/>
                <a:gd name="T9" fmla="*/ 221 h 221"/>
                <a:gd name="T10" fmla="*/ 238 w 295"/>
                <a:gd name="T11" fmla="*/ 221 h 221"/>
                <a:gd name="T12" fmla="*/ 295 w 295"/>
                <a:gd name="T13" fmla="*/ 164 h 221"/>
                <a:gd name="T14" fmla="*/ 295 w 295"/>
                <a:gd name="T15" fmla="*/ 57 h 221"/>
                <a:gd name="T16" fmla="*/ 238 w 295"/>
                <a:gd name="T17" fmla="*/ 0 h 221"/>
                <a:gd name="T18" fmla="*/ 271 w 295"/>
                <a:gd name="T19" fmla="*/ 153 h 221"/>
                <a:gd name="T20" fmla="*/ 226 w 295"/>
                <a:gd name="T21" fmla="*/ 198 h 221"/>
                <a:gd name="T22" fmla="*/ 69 w 295"/>
                <a:gd name="T23" fmla="*/ 198 h 221"/>
                <a:gd name="T24" fmla="*/ 23 w 295"/>
                <a:gd name="T25" fmla="*/ 153 h 221"/>
                <a:gd name="T26" fmla="*/ 23 w 295"/>
                <a:gd name="T27" fmla="*/ 68 h 221"/>
                <a:gd name="T28" fmla="*/ 69 w 295"/>
                <a:gd name="T29" fmla="*/ 23 h 221"/>
                <a:gd name="T30" fmla="*/ 226 w 295"/>
                <a:gd name="T31" fmla="*/ 23 h 221"/>
                <a:gd name="T32" fmla="*/ 271 w 295"/>
                <a:gd name="T33" fmla="*/ 68 h 221"/>
                <a:gd name="T34" fmla="*/ 271 w 295"/>
                <a:gd name="T35"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221">
                  <a:moveTo>
                    <a:pt x="238" y="0"/>
                  </a:moveTo>
                  <a:cubicBezTo>
                    <a:pt x="57" y="0"/>
                    <a:pt x="57" y="0"/>
                    <a:pt x="57" y="0"/>
                  </a:cubicBezTo>
                  <a:cubicBezTo>
                    <a:pt x="26" y="0"/>
                    <a:pt x="0" y="25"/>
                    <a:pt x="0" y="57"/>
                  </a:cubicBezTo>
                  <a:cubicBezTo>
                    <a:pt x="0" y="164"/>
                    <a:pt x="0" y="164"/>
                    <a:pt x="0" y="164"/>
                  </a:cubicBezTo>
                  <a:cubicBezTo>
                    <a:pt x="0" y="195"/>
                    <a:pt x="26" y="221"/>
                    <a:pt x="57" y="221"/>
                  </a:cubicBezTo>
                  <a:cubicBezTo>
                    <a:pt x="238" y="221"/>
                    <a:pt x="238" y="221"/>
                    <a:pt x="238" y="221"/>
                  </a:cubicBezTo>
                  <a:cubicBezTo>
                    <a:pt x="269" y="221"/>
                    <a:pt x="295" y="195"/>
                    <a:pt x="295" y="164"/>
                  </a:cubicBezTo>
                  <a:cubicBezTo>
                    <a:pt x="295" y="57"/>
                    <a:pt x="295" y="57"/>
                    <a:pt x="295" y="57"/>
                  </a:cubicBezTo>
                  <a:cubicBezTo>
                    <a:pt x="295" y="25"/>
                    <a:pt x="269" y="0"/>
                    <a:pt x="238" y="0"/>
                  </a:cubicBezTo>
                  <a:close/>
                  <a:moveTo>
                    <a:pt x="271" y="153"/>
                  </a:moveTo>
                  <a:cubicBezTo>
                    <a:pt x="271" y="177"/>
                    <a:pt x="251" y="198"/>
                    <a:pt x="226" y="198"/>
                  </a:cubicBezTo>
                  <a:cubicBezTo>
                    <a:pt x="69" y="198"/>
                    <a:pt x="69" y="198"/>
                    <a:pt x="69" y="198"/>
                  </a:cubicBezTo>
                  <a:cubicBezTo>
                    <a:pt x="44" y="198"/>
                    <a:pt x="23" y="177"/>
                    <a:pt x="23" y="153"/>
                  </a:cubicBezTo>
                  <a:cubicBezTo>
                    <a:pt x="23" y="68"/>
                    <a:pt x="23" y="68"/>
                    <a:pt x="23" y="68"/>
                  </a:cubicBezTo>
                  <a:cubicBezTo>
                    <a:pt x="23" y="43"/>
                    <a:pt x="44" y="23"/>
                    <a:pt x="69" y="23"/>
                  </a:cubicBezTo>
                  <a:cubicBezTo>
                    <a:pt x="226" y="23"/>
                    <a:pt x="226" y="23"/>
                    <a:pt x="226" y="23"/>
                  </a:cubicBezTo>
                  <a:cubicBezTo>
                    <a:pt x="251" y="23"/>
                    <a:pt x="271" y="43"/>
                    <a:pt x="271" y="68"/>
                  </a:cubicBezTo>
                  <a:lnTo>
                    <a:pt x="271" y="15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2" name="Freeform 23">
              <a:extLst>
                <a:ext uri="{FF2B5EF4-FFF2-40B4-BE49-F238E27FC236}">
                  <a16:creationId xmlns:a16="http://schemas.microsoft.com/office/drawing/2014/main" id="{83559D08-78DF-4D15-8A99-5E72A3B159AB}"/>
                </a:ext>
              </a:extLst>
            </p:cNvPr>
            <p:cNvSpPr>
              <a:spLocks/>
            </p:cNvSpPr>
            <p:nvPr/>
          </p:nvSpPr>
          <p:spPr bwMode="auto">
            <a:xfrm>
              <a:off x="1449304" y="2528773"/>
              <a:ext cx="2517815" cy="3568795"/>
            </a:xfrm>
            <a:custGeom>
              <a:avLst/>
              <a:gdLst>
                <a:gd name="T0" fmla="*/ 1 w 1332"/>
                <a:gd name="T1" fmla="*/ 0 h 1888"/>
                <a:gd name="T2" fmla="*/ 1332 w 1332"/>
                <a:gd name="T3" fmla="*/ 0 h 1888"/>
                <a:gd name="T4" fmla="*/ 1330 w 1332"/>
                <a:gd name="T5" fmla="*/ 1888 h 1888"/>
                <a:gd name="T6" fmla="*/ 0 w 1332"/>
                <a:gd name="T7" fmla="*/ 1886 h 1888"/>
                <a:gd name="T8" fmla="*/ 1 w 1332"/>
                <a:gd name="T9" fmla="*/ 0 h 1888"/>
              </a:gdLst>
              <a:ahLst/>
              <a:cxnLst>
                <a:cxn ang="0">
                  <a:pos x="T0" y="T1"/>
                </a:cxn>
                <a:cxn ang="0">
                  <a:pos x="T2" y="T3"/>
                </a:cxn>
                <a:cxn ang="0">
                  <a:pos x="T4" y="T5"/>
                </a:cxn>
                <a:cxn ang="0">
                  <a:pos x="T6" y="T7"/>
                </a:cxn>
                <a:cxn ang="0">
                  <a:pos x="T8" y="T9"/>
                </a:cxn>
              </a:cxnLst>
              <a:rect l="0" t="0" r="r" b="b"/>
              <a:pathLst>
                <a:path w="1332" h="1888">
                  <a:moveTo>
                    <a:pt x="1" y="0"/>
                  </a:moveTo>
                  <a:lnTo>
                    <a:pt x="1332" y="0"/>
                  </a:lnTo>
                  <a:lnTo>
                    <a:pt x="1330" y="1888"/>
                  </a:lnTo>
                  <a:lnTo>
                    <a:pt x="0" y="1886"/>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3" name="Freeform 24">
              <a:extLst>
                <a:ext uri="{FF2B5EF4-FFF2-40B4-BE49-F238E27FC236}">
                  <a16:creationId xmlns:a16="http://schemas.microsoft.com/office/drawing/2014/main" id="{AC04F75A-BC96-4337-B194-BD82E63F3A23}"/>
                </a:ext>
              </a:extLst>
            </p:cNvPr>
            <p:cNvSpPr>
              <a:spLocks/>
            </p:cNvSpPr>
            <p:nvPr/>
          </p:nvSpPr>
          <p:spPr bwMode="auto">
            <a:xfrm>
              <a:off x="1449304" y="2528773"/>
              <a:ext cx="2517815" cy="3568795"/>
            </a:xfrm>
            <a:custGeom>
              <a:avLst/>
              <a:gdLst>
                <a:gd name="T0" fmla="*/ 1 w 1332"/>
                <a:gd name="T1" fmla="*/ 0 h 1888"/>
                <a:gd name="T2" fmla="*/ 1332 w 1332"/>
                <a:gd name="T3" fmla="*/ 0 h 1888"/>
                <a:gd name="T4" fmla="*/ 1330 w 1332"/>
                <a:gd name="T5" fmla="*/ 1888 h 1888"/>
                <a:gd name="T6" fmla="*/ 0 w 1332"/>
                <a:gd name="T7" fmla="*/ 1886 h 1888"/>
                <a:gd name="T8" fmla="*/ 1 w 1332"/>
                <a:gd name="T9" fmla="*/ 0 h 1888"/>
              </a:gdLst>
              <a:ahLst/>
              <a:cxnLst>
                <a:cxn ang="0">
                  <a:pos x="T0" y="T1"/>
                </a:cxn>
                <a:cxn ang="0">
                  <a:pos x="T2" y="T3"/>
                </a:cxn>
                <a:cxn ang="0">
                  <a:pos x="T4" y="T5"/>
                </a:cxn>
                <a:cxn ang="0">
                  <a:pos x="T6" y="T7"/>
                </a:cxn>
                <a:cxn ang="0">
                  <a:pos x="T8" y="T9"/>
                </a:cxn>
              </a:cxnLst>
              <a:rect l="0" t="0" r="r" b="b"/>
              <a:pathLst>
                <a:path w="1332" h="1888">
                  <a:moveTo>
                    <a:pt x="1" y="0"/>
                  </a:moveTo>
                  <a:lnTo>
                    <a:pt x="1332" y="0"/>
                  </a:lnTo>
                  <a:lnTo>
                    <a:pt x="1330" y="1888"/>
                  </a:lnTo>
                  <a:lnTo>
                    <a:pt x="0" y="188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4" name="Freeform 25">
              <a:extLst>
                <a:ext uri="{FF2B5EF4-FFF2-40B4-BE49-F238E27FC236}">
                  <a16:creationId xmlns:a16="http://schemas.microsoft.com/office/drawing/2014/main" id="{5DAD8EC1-F41C-439B-A27D-53C44B5A4126}"/>
                </a:ext>
              </a:extLst>
            </p:cNvPr>
            <p:cNvSpPr>
              <a:spLocks/>
            </p:cNvSpPr>
            <p:nvPr/>
          </p:nvSpPr>
          <p:spPr bwMode="auto">
            <a:xfrm>
              <a:off x="2931261" y="4405792"/>
              <a:ext cx="440428" cy="419636"/>
            </a:xfrm>
            <a:custGeom>
              <a:avLst/>
              <a:gdLst>
                <a:gd name="T0" fmla="*/ 25 w 172"/>
                <a:gd name="T1" fmla="*/ 0 h 163"/>
                <a:gd name="T2" fmla="*/ 0 w 172"/>
                <a:gd name="T3" fmla="*/ 43 h 163"/>
                <a:gd name="T4" fmla="*/ 85 w 172"/>
                <a:gd name="T5" fmla="*/ 163 h 163"/>
                <a:gd name="T6" fmla="*/ 172 w 172"/>
                <a:gd name="T7" fmla="*/ 16 h 163"/>
                <a:gd name="T8" fmla="*/ 25 w 172"/>
                <a:gd name="T9" fmla="*/ 0 h 163"/>
              </a:gdLst>
              <a:ahLst/>
              <a:cxnLst>
                <a:cxn ang="0">
                  <a:pos x="T0" y="T1"/>
                </a:cxn>
                <a:cxn ang="0">
                  <a:pos x="T2" y="T3"/>
                </a:cxn>
                <a:cxn ang="0">
                  <a:pos x="T4" y="T5"/>
                </a:cxn>
                <a:cxn ang="0">
                  <a:pos x="T6" y="T7"/>
                </a:cxn>
                <a:cxn ang="0">
                  <a:pos x="T8" y="T9"/>
                </a:cxn>
              </a:cxnLst>
              <a:rect l="0" t="0" r="r" b="b"/>
              <a:pathLst>
                <a:path w="172" h="163">
                  <a:moveTo>
                    <a:pt x="25" y="0"/>
                  </a:moveTo>
                  <a:cubicBezTo>
                    <a:pt x="19" y="16"/>
                    <a:pt x="11" y="31"/>
                    <a:pt x="0" y="43"/>
                  </a:cubicBezTo>
                  <a:cubicBezTo>
                    <a:pt x="85" y="163"/>
                    <a:pt x="85" y="163"/>
                    <a:pt x="85" y="163"/>
                  </a:cubicBezTo>
                  <a:cubicBezTo>
                    <a:pt x="129" y="125"/>
                    <a:pt x="160" y="74"/>
                    <a:pt x="172" y="16"/>
                  </a:cubicBezTo>
                  <a:cubicBezTo>
                    <a:pt x="25" y="0"/>
                    <a:pt x="25" y="0"/>
                    <a:pt x="25" y="0"/>
                  </a:cubicBezTo>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5" name="Freeform 26">
              <a:extLst>
                <a:ext uri="{FF2B5EF4-FFF2-40B4-BE49-F238E27FC236}">
                  <a16:creationId xmlns:a16="http://schemas.microsoft.com/office/drawing/2014/main" id="{79495F3B-9594-4DA9-BCA9-C24B67F272E1}"/>
                </a:ext>
              </a:extLst>
            </p:cNvPr>
            <p:cNvSpPr>
              <a:spLocks/>
            </p:cNvSpPr>
            <p:nvPr/>
          </p:nvSpPr>
          <p:spPr bwMode="auto">
            <a:xfrm>
              <a:off x="2768700" y="3636461"/>
              <a:ext cx="616222" cy="686162"/>
            </a:xfrm>
            <a:custGeom>
              <a:avLst/>
              <a:gdLst>
                <a:gd name="T0" fmla="*/ 0 w 240"/>
                <a:gd name="T1" fmla="*/ 147 h 267"/>
                <a:gd name="T2" fmla="*/ 93 w 240"/>
                <a:gd name="T3" fmla="*/ 251 h 267"/>
                <a:gd name="T4" fmla="*/ 240 w 240"/>
                <a:gd name="T5" fmla="*/ 267 h 267"/>
                <a:gd name="T6" fmla="*/ 240 w 240"/>
                <a:gd name="T7" fmla="*/ 262 h 267"/>
                <a:gd name="T8" fmla="*/ 0 w 240"/>
                <a:gd name="T9" fmla="*/ 0 h 267"/>
                <a:gd name="T10" fmla="*/ 0 w 240"/>
                <a:gd name="T11" fmla="*/ 147 h 267"/>
              </a:gdLst>
              <a:ahLst/>
              <a:cxnLst>
                <a:cxn ang="0">
                  <a:pos x="T0" y="T1"/>
                </a:cxn>
                <a:cxn ang="0">
                  <a:pos x="T2" y="T3"/>
                </a:cxn>
                <a:cxn ang="0">
                  <a:pos x="T4" y="T5"/>
                </a:cxn>
                <a:cxn ang="0">
                  <a:pos x="T6" y="T7"/>
                </a:cxn>
                <a:cxn ang="0">
                  <a:pos x="T8" y="T9"/>
                </a:cxn>
                <a:cxn ang="0">
                  <a:pos x="T10" y="T11"/>
                </a:cxn>
              </a:cxnLst>
              <a:rect l="0" t="0" r="r" b="b"/>
              <a:pathLst>
                <a:path w="240" h="267">
                  <a:moveTo>
                    <a:pt x="0" y="147"/>
                  </a:moveTo>
                  <a:cubicBezTo>
                    <a:pt x="50" y="157"/>
                    <a:pt x="88" y="199"/>
                    <a:pt x="93" y="251"/>
                  </a:cubicBezTo>
                  <a:cubicBezTo>
                    <a:pt x="240" y="267"/>
                    <a:pt x="240" y="267"/>
                    <a:pt x="240" y="267"/>
                  </a:cubicBezTo>
                  <a:cubicBezTo>
                    <a:pt x="240" y="266"/>
                    <a:pt x="240" y="264"/>
                    <a:pt x="240" y="262"/>
                  </a:cubicBezTo>
                  <a:cubicBezTo>
                    <a:pt x="240" y="125"/>
                    <a:pt x="135" y="12"/>
                    <a:pt x="0" y="0"/>
                  </a:cubicBezTo>
                  <a:cubicBezTo>
                    <a:pt x="0" y="147"/>
                    <a:pt x="0" y="147"/>
                    <a:pt x="0" y="147"/>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sp>
          <p:nvSpPr>
            <p:cNvPr id="366" name="Freeform 27">
              <a:extLst>
                <a:ext uri="{FF2B5EF4-FFF2-40B4-BE49-F238E27FC236}">
                  <a16:creationId xmlns:a16="http://schemas.microsoft.com/office/drawing/2014/main" id="{9855C523-86C8-4EC6-A2A6-D2ED3E93C9CB}"/>
                </a:ext>
              </a:extLst>
            </p:cNvPr>
            <p:cNvSpPr>
              <a:spLocks/>
            </p:cNvSpPr>
            <p:nvPr/>
          </p:nvSpPr>
          <p:spPr bwMode="auto">
            <a:xfrm>
              <a:off x="2160039" y="3636461"/>
              <a:ext cx="485794" cy="470673"/>
            </a:xfrm>
            <a:custGeom>
              <a:avLst/>
              <a:gdLst>
                <a:gd name="T0" fmla="*/ 127 w 190"/>
                <a:gd name="T1" fmla="*/ 183 h 183"/>
                <a:gd name="T2" fmla="*/ 190 w 190"/>
                <a:gd name="T3" fmla="*/ 147 h 183"/>
                <a:gd name="T4" fmla="*/ 190 w 190"/>
                <a:gd name="T5" fmla="*/ 0 h 183"/>
                <a:gd name="T6" fmla="*/ 0 w 190"/>
                <a:gd name="T7" fmla="*/ 108 h 183"/>
                <a:gd name="T8" fmla="*/ 127 w 190"/>
                <a:gd name="T9" fmla="*/ 183 h 183"/>
              </a:gdLst>
              <a:ahLst/>
              <a:cxnLst>
                <a:cxn ang="0">
                  <a:pos x="T0" y="T1"/>
                </a:cxn>
                <a:cxn ang="0">
                  <a:pos x="T2" y="T3"/>
                </a:cxn>
                <a:cxn ang="0">
                  <a:pos x="T4" y="T5"/>
                </a:cxn>
                <a:cxn ang="0">
                  <a:pos x="T6" y="T7"/>
                </a:cxn>
                <a:cxn ang="0">
                  <a:pos x="T8" y="T9"/>
                </a:cxn>
              </a:cxnLst>
              <a:rect l="0" t="0" r="r" b="b"/>
              <a:pathLst>
                <a:path w="190" h="183">
                  <a:moveTo>
                    <a:pt x="127" y="183"/>
                  </a:moveTo>
                  <a:cubicBezTo>
                    <a:pt x="144" y="165"/>
                    <a:pt x="165" y="152"/>
                    <a:pt x="190" y="147"/>
                  </a:cubicBezTo>
                  <a:cubicBezTo>
                    <a:pt x="190" y="0"/>
                    <a:pt x="190" y="0"/>
                    <a:pt x="190" y="0"/>
                  </a:cubicBezTo>
                  <a:cubicBezTo>
                    <a:pt x="112" y="7"/>
                    <a:pt x="44" y="48"/>
                    <a:pt x="0" y="108"/>
                  </a:cubicBezTo>
                  <a:lnTo>
                    <a:pt x="127" y="18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a:p>
          </p:txBody>
        </p:sp>
        <p:sp>
          <p:nvSpPr>
            <p:cNvPr id="367" name="Freeform 28">
              <a:extLst>
                <a:ext uri="{FF2B5EF4-FFF2-40B4-BE49-F238E27FC236}">
                  <a16:creationId xmlns:a16="http://schemas.microsoft.com/office/drawing/2014/main" id="{6B0593AA-C315-4D41-994F-99FADA1E7EEF}"/>
                </a:ext>
              </a:extLst>
            </p:cNvPr>
            <p:cNvSpPr>
              <a:spLocks/>
            </p:cNvSpPr>
            <p:nvPr/>
          </p:nvSpPr>
          <p:spPr bwMode="auto">
            <a:xfrm>
              <a:off x="2031501" y="4022072"/>
              <a:ext cx="1016955" cy="967809"/>
            </a:xfrm>
            <a:custGeom>
              <a:avLst/>
              <a:gdLst>
                <a:gd name="T0" fmla="*/ 312 w 397"/>
                <a:gd name="T1" fmla="*/ 220 h 376"/>
                <a:gd name="T2" fmla="*/ 264 w 397"/>
                <a:gd name="T3" fmla="*/ 230 h 376"/>
                <a:gd name="T4" fmla="*/ 146 w 397"/>
                <a:gd name="T5" fmla="*/ 112 h 376"/>
                <a:gd name="T6" fmla="*/ 153 w 397"/>
                <a:gd name="T7" fmla="*/ 75 h 376"/>
                <a:gd name="T8" fmla="*/ 26 w 397"/>
                <a:gd name="T9" fmla="*/ 0 h 376"/>
                <a:gd name="T10" fmla="*/ 0 w 397"/>
                <a:gd name="T11" fmla="*/ 112 h 376"/>
                <a:gd name="T12" fmla="*/ 264 w 397"/>
                <a:gd name="T13" fmla="*/ 376 h 376"/>
                <a:gd name="T14" fmla="*/ 397 w 397"/>
                <a:gd name="T15" fmla="*/ 340 h 376"/>
                <a:gd name="T16" fmla="*/ 312 w 397"/>
                <a:gd name="T17" fmla="*/ 2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76">
                  <a:moveTo>
                    <a:pt x="312" y="220"/>
                  </a:moveTo>
                  <a:cubicBezTo>
                    <a:pt x="297" y="226"/>
                    <a:pt x="281" y="230"/>
                    <a:pt x="264" y="230"/>
                  </a:cubicBezTo>
                  <a:cubicBezTo>
                    <a:pt x="199" y="230"/>
                    <a:pt x="146" y="177"/>
                    <a:pt x="146" y="112"/>
                  </a:cubicBezTo>
                  <a:cubicBezTo>
                    <a:pt x="146" y="99"/>
                    <a:pt x="149" y="86"/>
                    <a:pt x="153" y="75"/>
                  </a:cubicBezTo>
                  <a:cubicBezTo>
                    <a:pt x="26" y="0"/>
                    <a:pt x="26" y="0"/>
                    <a:pt x="26" y="0"/>
                  </a:cubicBezTo>
                  <a:cubicBezTo>
                    <a:pt x="10" y="34"/>
                    <a:pt x="0" y="72"/>
                    <a:pt x="0" y="112"/>
                  </a:cubicBezTo>
                  <a:cubicBezTo>
                    <a:pt x="0" y="258"/>
                    <a:pt x="118" y="376"/>
                    <a:pt x="264" y="376"/>
                  </a:cubicBezTo>
                  <a:cubicBezTo>
                    <a:pt x="313" y="376"/>
                    <a:pt x="358" y="363"/>
                    <a:pt x="397" y="340"/>
                  </a:cubicBezTo>
                  <a:lnTo>
                    <a:pt x="312" y="22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8" name="Rectangle 29">
              <a:extLst>
                <a:ext uri="{FF2B5EF4-FFF2-40B4-BE49-F238E27FC236}">
                  <a16:creationId xmlns:a16="http://schemas.microsoft.com/office/drawing/2014/main" id="{815193EE-FBA6-4603-9FF9-43CB1F721B00}"/>
                </a:ext>
              </a:extLst>
            </p:cNvPr>
            <p:cNvSpPr>
              <a:spLocks noChangeArrowheads="1"/>
            </p:cNvSpPr>
            <p:nvPr/>
          </p:nvSpPr>
          <p:spPr bwMode="auto">
            <a:xfrm>
              <a:off x="1710159" y="2768835"/>
              <a:ext cx="315671" cy="92623"/>
            </a:xfrm>
            <a:prstGeom prst="rect">
              <a:avLst/>
            </a:prstGeom>
            <a:solidFill>
              <a:srgbClr val="F99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9" name="Rectangle 30">
              <a:extLst>
                <a:ext uri="{FF2B5EF4-FFF2-40B4-BE49-F238E27FC236}">
                  <a16:creationId xmlns:a16="http://schemas.microsoft.com/office/drawing/2014/main" id="{437D4861-C624-4562-B17A-1F9802FC53A0}"/>
                </a:ext>
              </a:extLst>
            </p:cNvPr>
            <p:cNvSpPr>
              <a:spLocks noChangeArrowheads="1"/>
            </p:cNvSpPr>
            <p:nvPr/>
          </p:nvSpPr>
          <p:spPr bwMode="auto">
            <a:xfrm>
              <a:off x="1710159" y="2978653"/>
              <a:ext cx="315671" cy="9073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CA"/>
            </a:p>
          </p:txBody>
        </p:sp>
        <p:sp>
          <p:nvSpPr>
            <p:cNvPr id="370" name="Rectangle 31">
              <a:extLst>
                <a:ext uri="{FF2B5EF4-FFF2-40B4-BE49-F238E27FC236}">
                  <a16:creationId xmlns:a16="http://schemas.microsoft.com/office/drawing/2014/main" id="{62D41149-7D1B-4DBF-AC18-03AEAE2A32B0}"/>
                </a:ext>
              </a:extLst>
            </p:cNvPr>
            <p:cNvSpPr>
              <a:spLocks noChangeArrowheads="1"/>
            </p:cNvSpPr>
            <p:nvPr/>
          </p:nvSpPr>
          <p:spPr bwMode="auto">
            <a:xfrm>
              <a:off x="1710159" y="3186581"/>
              <a:ext cx="315671" cy="92623"/>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1" name="Rectangle 32">
              <a:extLst>
                <a:ext uri="{FF2B5EF4-FFF2-40B4-BE49-F238E27FC236}">
                  <a16:creationId xmlns:a16="http://schemas.microsoft.com/office/drawing/2014/main" id="{0BF466AB-1DD3-4E19-9118-676D6B88455C}"/>
                </a:ext>
              </a:extLst>
            </p:cNvPr>
            <p:cNvSpPr>
              <a:spLocks noChangeArrowheads="1"/>
            </p:cNvSpPr>
            <p:nvPr/>
          </p:nvSpPr>
          <p:spPr bwMode="auto">
            <a:xfrm>
              <a:off x="1710159" y="3398289"/>
              <a:ext cx="315671" cy="90732"/>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2" name="Rectangle 33">
              <a:extLst>
                <a:ext uri="{FF2B5EF4-FFF2-40B4-BE49-F238E27FC236}">
                  <a16:creationId xmlns:a16="http://schemas.microsoft.com/office/drawing/2014/main" id="{07E42614-ACA5-4AB9-9E01-419E42D70920}"/>
                </a:ext>
              </a:extLst>
            </p:cNvPr>
            <p:cNvSpPr>
              <a:spLocks noChangeArrowheads="1"/>
            </p:cNvSpPr>
            <p:nvPr/>
          </p:nvSpPr>
          <p:spPr bwMode="auto">
            <a:xfrm>
              <a:off x="2239429" y="2774506"/>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3" name="Rectangle 34">
              <a:extLst>
                <a:ext uri="{FF2B5EF4-FFF2-40B4-BE49-F238E27FC236}">
                  <a16:creationId xmlns:a16="http://schemas.microsoft.com/office/drawing/2014/main" id="{04174147-9F80-4001-A352-62824C502940}"/>
                </a:ext>
              </a:extLst>
            </p:cNvPr>
            <p:cNvSpPr>
              <a:spLocks noChangeArrowheads="1"/>
            </p:cNvSpPr>
            <p:nvPr/>
          </p:nvSpPr>
          <p:spPr bwMode="auto">
            <a:xfrm>
              <a:off x="2239429" y="2774506"/>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4" name="Rectangle 35">
              <a:extLst>
                <a:ext uri="{FF2B5EF4-FFF2-40B4-BE49-F238E27FC236}">
                  <a16:creationId xmlns:a16="http://schemas.microsoft.com/office/drawing/2014/main" id="{F8DFFEC0-D5EB-472E-A43E-04C5E48C5A43}"/>
                </a:ext>
              </a:extLst>
            </p:cNvPr>
            <p:cNvSpPr>
              <a:spLocks noChangeArrowheads="1"/>
            </p:cNvSpPr>
            <p:nvPr/>
          </p:nvSpPr>
          <p:spPr bwMode="auto">
            <a:xfrm>
              <a:off x="2239429" y="3082616"/>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5" name="Rectangle 36">
              <a:extLst>
                <a:ext uri="{FF2B5EF4-FFF2-40B4-BE49-F238E27FC236}">
                  <a16:creationId xmlns:a16="http://schemas.microsoft.com/office/drawing/2014/main" id="{6839EC98-EC5C-4DD4-8443-9BC40FE6A5E0}"/>
                </a:ext>
              </a:extLst>
            </p:cNvPr>
            <p:cNvSpPr>
              <a:spLocks noChangeArrowheads="1"/>
            </p:cNvSpPr>
            <p:nvPr/>
          </p:nvSpPr>
          <p:spPr bwMode="auto">
            <a:xfrm>
              <a:off x="2239429" y="3082616"/>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6" name="Rectangle 37">
              <a:extLst>
                <a:ext uri="{FF2B5EF4-FFF2-40B4-BE49-F238E27FC236}">
                  <a16:creationId xmlns:a16="http://schemas.microsoft.com/office/drawing/2014/main" id="{B6BE9E4A-1611-4ECA-8C55-E3F65951C1C1}"/>
                </a:ext>
              </a:extLst>
            </p:cNvPr>
            <p:cNvSpPr>
              <a:spLocks noChangeArrowheads="1"/>
            </p:cNvSpPr>
            <p:nvPr/>
          </p:nvSpPr>
          <p:spPr bwMode="auto">
            <a:xfrm>
              <a:off x="2239429" y="3390728"/>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7" name="Rectangle 38">
              <a:extLst>
                <a:ext uri="{FF2B5EF4-FFF2-40B4-BE49-F238E27FC236}">
                  <a16:creationId xmlns:a16="http://schemas.microsoft.com/office/drawing/2014/main" id="{D93495F7-87F1-48FB-BDF4-16DA6FBD4546}"/>
                </a:ext>
              </a:extLst>
            </p:cNvPr>
            <p:cNvSpPr>
              <a:spLocks noChangeArrowheads="1"/>
            </p:cNvSpPr>
            <p:nvPr/>
          </p:nvSpPr>
          <p:spPr bwMode="auto">
            <a:xfrm>
              <a:off x="2239429" y="3390728"/>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8" name="Rectangle 39">
              <a:extLst>
                <a:ext uri="{FF2B5EF4-FFF2-40B4-BE49-F238E27FC236}">
                  <a16:creationId xmlns:a16="http://schemas.microsoft.com/office/drawing/2014/main" id="{66367D46-D509-444B-90A0-B38BFF191AFA}"/>
                </a:ext>
              </a:extLst>
            </p:cNvPr>
            <p:cNvSpPr>
              <a:spLocks noChangeArrowheads="1"/>
            </p:cNvSpPr>
            <p:nvPr/>
          </p:nvSpPr>
          <p:spPr bwMode="auto">
            <a:xfrm>
              <a:off x="2239429" y="3235727"/>
              <a:ext cx="1464944" cy="10396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9" name="Rectangle 40">
              <a:extLst>
                <a:ext uri="{FF2B5EF4-FFF2-40B4-BE49-F238E27FC236}">
                  <a16:creationId xmlns:a16="http://schemas.microsoft.com/office/drawing/2014/main" id="{1F590E67-6EDE-4DA3-8CD5-2FAC87F0AC9B}"/>
                </a:ext>
              </a:extLst>
            </p:cNvPr>
            <p:cNvSpPr>
              <a:spLocks noChangeArrowheads="1"/>
            </p:cNvSpPr>
            <p:nvPr/>
          </p:nvSpPr>
          <p:spPr bwMode="auto">
            <a:xfrm>
              <a:off x="2239429" y="3235727"/>
              <a:ext cx="1464944" cy="10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0" name="Rectangle 41">
              <a:extLst>
                <a:ext uri="{FF2B5EF4-FFF2-40B4-BE49-F238E27FC236}">
                  <a16:creationId xmlns:a16="http://schemas.microsoft.com/office/drawing/2014/main" id="{6AB1BCA4-5E74-4328-91EA-1D83A1509538}"/>
                </a:ext>
              </a:extLst>
            </p:cNvPr>
            <p:cNvSpPr>
              <a:spLocks noChangeArrowheads="1"/>
            </p:cNvSpPr>
            <p:nvPr/>
          </p:nvSpPr>
          <p:spPr bwMode="auto">
            <a:xfrm>
              <a:off x="2239429" y="2927616"/>
              <a:ext cx="1464944" cy="10207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1" name="Rectangle 42">
              <a:extLst>
                <a:ext uri="{FF2B5EF4-FFF2-40B4-BE49-F238E27FC236}">
                  <a16:creationId xmlns:a16="http://schemas.microsoft.com/office/drawing/2014/main" id="{5C35F5BF-F6C4-481B-A558-CB04A205D5C1}"/>
                </a:ext>
              </a:extLst>
            </p:cNvPr>
            <p:cNvSpPr>
              <a:spLocks noChangeArrowheads="1"/>
            </p:cNvSpPr>
            <p:nvPr/>
          </p:nvSpPr>
          <p:spPr bwMode="auto">
            <a:xfrm>
              <a:off x="2239429" y="2927616"/>
              <a:ext cx="1464944"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2" name="Rectangle 43">
              <a:extLst>
                <a:ext uri="{FF2B5EF4-FFF2-40B4-BE49-F238E27FC236}">
                  <a16:creationId xmlns:a16="http://schemas.microsoft.com/office/drawing/2014/main" id="{E3E6937F-E4EC-412D-BE8B-7BF55CFDF143}"/>
                </a:ext>
              </a:extLst>
            </p:cNvPr>
            <p:cNvSpPr>
              <a:spLocks noChangeArrowheads="1"/>
            </p:cNvSpPr>
            <p:nvPr/>
          </p:nvSpPr>
          <p:spPr bwMode="auto">
            <a:xfrm>
              <a:off x="1710159" y="5084393"/>
              <a:ext cx="68049" cy="70884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3" name="Rectangle 44">
              <a:extLst>
                <a:ext uri="{FF2B5EF4-FFF2-40B4-BE49-F238E27FC236}">
                  <a16:creationId xmlns:a16="http://schemas.microsoft.com/office/drawing/2014/main" id="{D7BBDC5C-77EE-4241-988A-07CF80AE68FA}"/>
                </a:ext>
              </a:extLst>
            </p:cNvPr>
            <p:cNvSpPr>
              <a:spLocks noChangeArrowheads="1"/>
            </p:cNvSpPr>
            <p:nvPr/>
          </p:nvSpPr>
          <p:spPr bwMode="auto">
            <a:xfrm>
              <a:off x="1710159" y="5793237"/>
              <a:ext cx="1994215" cy="6804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4" name="Rectangle 45">
              <a:extLst>
                <a:ext uri="{FF2B5EF4-FFF2-40B4-BE49-F238E27FC236}">
                  <a16:creationId xmlns:a16="http://schemas.microsoft.com/office/drawing/2014/main" id="{248E05A5-C87C-4B20-BEF8-124ACF545485}"/>
                </a:ext>
              </a:extLst>
            </p:cNvPr>
            <p:cNvSpPr>
              <a:spLocks noChangeArrowheads="1"/>
            </p:cNvSpPr>
            <p:nvPr/>
          </p:nvSpPr>
          <p:spPr bwMode="auto">
            <a:xfrm>
              <a:off x="1954001" y="5477566"/>
              <a:ext cx="177684" cy="315673"/>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5" name="Rectangle 46">
              <a:extLst>
                <a:ext uri="{FF2B5EF4-FFF2-40B4-BE49-F238E27FC236}">
                  <a16:creationId xmlns:a16="http://schemas.microsoft.com/office/drawing/2014/main" id="{29AC219F-74FF-47E0-BBE9-ED9989EFE9A7}"/>
                </a:ext>
              </a:extLst>
            </p:cNvPr>
            <p:cNvSpPr>
              <a:spLocks noChangeArrowheads="1"/>
            </p:cNvSpPr>
            <p:nvPr/>
          </p:nvSpPr>
          <p:spPr bwMode="auto">
            <a:xfrm>
              <a:off x="1954001" y="5320674"/>
              <a:ext cx="177684" cy="156891"/>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6" name="Rectangle 47">
              <a:extLst>
                <a:ext uri="{FF2B5EF4-FFF2-40B4-BE49-F238E27FC236}">
                  <a16:creationId xmlns:a16="http://schemas.microsoft.com/office/drawing/2014/main" id="{A62635DB-B76D-4648-837C-F0A8895DB660}"/>
                </a:ext>
              </a:extLst>
            </p:cNvPr>
            <p:cNvSpPr>
              <a:spLocks noChangeArrowheads="1"/>
            </p:cNvSpPr>
            <p:nvPr/>
          </p:nvSpPr>
          <p:spPr bwMode="auto">
            <a:xfrm>
              <a:off x="2284795" y="5341468"/>
              <a:ext cx="179573" cy="451771"/>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7" name="Rectangle 48">
              <a:extLst>
                <a:ext uri="{FF2B5EF4-FFF2-40B4-BE49-F238E27FC236}">
                  <a16:creationId xmlns:a16="http://schemas.microsoft.com/office/drawing/2014/main" id="{A7E3B19F-BCF0-4C05-89E8-F9E68B2FB6D8}"/>
                </a:ext>
              </a:extLst>
            </p:cNvPr>
            <p:cNvSpPr>
              <a:spLocks noChangeArrowheads="1"/>
            </p:cNvSpPr>
            <p:nvPr/>
          </p:nvSpPr>
          <p:spPr bwMode="auto">
            <a:xfrm>
              <a:off x="2284795" y="5250736"/>
              <a:ext cx="179573" cy="90732"/>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8" name="Rectangle 49">
              <a:extLst>
                <a:ext uri="{FF2B5EF4-FFF2-40B4-BE49-F238E27FC236}">
                  <a16:creationId xmlns:a16="http://schemas.microsoft.com/office/drawing/2014/main" id="{2978FCD1-E634-4A87-814C-89E9E64FA37A}"/>
                </a:ext>
              </a:extLst>
            </p:cNvPr>
            <p:cNvSpPr>
              <a:spLocks noChangeArrowheads="1"/>
            </p:cNvSpPr>
            <p:nvPr/>
          </p:nvSpPr>
          <p:spPr bwMode="auto">
            <a:xfrm>
              <a:off x="2617479" y="5562626"/>
              <a:ext cx="179573" cy="230611"/>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9" name="Rectangle 50">
              <a:extLst>
                <a:ext uri="{FF2B5EF4-FFF2-40B4-BE49-F238E27FC236}">
                  <a16:creationId xmlns:a16="http://schemas.microsoft.com/office/drawing/2014/main" id="{584381F2-F1F4-4D16-BE2C-D37BBEFBAADE}"/>
                </a:ext>
              </a:extLst>
            </p:cNvPr>
            <p:cNvSpPr>
              <a:spLocks noChangeArrowheads="1"/>
            </p:cNvSpPr>
            <p:nvPr/>
          </p:nvSpPr>
          <p:spPr bwMode="auto">
            <a:xfrm>
              <a:off x="2617479" y="5398175"/>
              <a:ext cx="179573" cy="164452"/>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0" name="Rectangle 51">
              <a:extLst>
                <a:ext uri="{FF2B5EF4-FFF2-40B4-BE49-F238E27FC236}">
                  <a16:creationId xmlns:a16="http://schemas.microsoft.com/office/drawing/2014/main" id="{2DD8647B-4EDA-45FD-B46C-58ECB09287E2}"/>
                </a:ext>
              </a:extLst>
            </p:cNvPr>
            <p:cNvSpPr>
              <a:spLocks noChangeArrowheads="1"/>
            </p:cNvSpPr>
            <p:nvPr/>
          </p:nvSpPr>
          <p:spPr bwMode="auto">
            <a:xfrm>
              <a:off x="2952053" y="5662810"/>
              <a:ext cx="179573" cy="130428"/>
            </a:xfrm>
            <a:prstGeom prst="rect">
              <a:avLst/>
            </a:prstGeom>
            <a:solidFill>
              <a:srgbClr val="119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1" name="Rectangle 52">
              <a:extLst>
                <a:ext uri="{FF2B5EF4-FFF2-40B4-BE49-F238E27FC236}">
                  <a16:creationId xmlns:a16="http://schemas.microsoft.com/office/drawing/2014/main" id="{B356D551-54EE-4D85-B02B-6A3362E3311D}"/>
                </a:ext>
              </a:extLst>
            </p:cNvPr>
            <p:cNvSpPr>
              <a:spLocks noChangeArrowheads="1"/>
            </p:cNvSpPr>
            <p:nvPr/>
          </p:nvSpPr>
          <p:spPr bwMode="auto">
            <a:xfrm>
              <a:off x="2952053" y="5528602"/>
              <a:ext cx="179573" cy="134208"/>
            </a:xfrm>
            <a:prstGeom prst="rect">
              <a:avLst/>
            </a:prstGeom>
            <a:solidFill>
              <a:srgbClr val="99F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2" name="Freeform 53">
              <a:extLst>
                <a:ext uri="{FF2B5EF4-FFF2-40B4-BE49-F238E27FC236}">
                  <a16:creationId xmlns:a16="http://schemas.microsoft.com/office/drawing/2014/main" id="{661A0B3C-80E6-43C2-97C8-EC7363523E3D}"/>
                </a:ext>
              </a:extLst>
            </p:cNvPr>
            <p:cNvSpPr>
              <a:spLocks noEditPoints="1"/>
            </p:cNvSpPr>
            <p:nvPr/>
          </p:nvSpPr>
          <p:spPr bwMode="auto">
            <a:xfrm>
              <a:off x="3241262" y="2528773"/>
              <a:ext cx="725857" cy="3111354"/>
            </a:xfrm>
            <a:custGeom>
              <a:avLst/>
              <a:gdLst>
                <a:gd name="T0" fmla="*/ 47 w 283"/>
                <a:gd name="T1" fmla="*/ 760 h 1210"/>
                <a:gd name="T2" fmla="*/ 0 w 283"/>
                <a:gd name="T3" fmla="*/ 855 h 1210"/>
                <a:gd name="T4" fmla="*/ 0 w 283"/>
                <a:gd name="T5" fmla="*/ 1210 h 1210"/>
                <a:gd name="T6" fmla="*/ 283 w 283"/>
                <a:gd name="T7" fmla="*/ 1210 h 1210"/>
                <a:gd name="T8" fmla="*/ 283 w 283"/>
                <a:gd name="T9" fmla="*/ 1163 h 1210"/>
                <a:gd name="T10" fmla="*/ 47 w 283"/>
                <a:gd name="T11" fmla="*/ 1163 h 1210"/>
                <a:gd name="T12" fmla="*/ 47 w 283"/>
                <a:gd name="T13" fmla="*/ 760 h 1210"/>
                <a:gd name="T14" fmla="*/ 0 w 283"/>
                <a:gd name="T15" fmla="*/ 692 h 1210"/>
                <a:gd name="T16" fmla="*/ 0 w 283"/>
                <a:gd name="T17" fmla="*/ 740 h 1210"/>
                <a:gd name="T18" fmla="*/ 47 w 283"/>
                <a:gd name="T19" fmla="*/ 746 h 1210"/>
                <a:gd name="T20" fmla="*/ 47 w 283"/>
                <a:gd name="T21" fmla="*/ 697 h 1210"/>
                <a:gd name="T22" fmla="*/ 0 w 283"/>
                <a:gd name="T23" fmla="*/ 692 h 1210"/>
                <a:gd name="T24" fmla="*/ 48 w 283"/>
                <a:gd name="T25" fmla="*/ 375 h 1210"/>
                <a:gd name="T26" fmla="*/ 0 w 283"/>
                <a:gd name="T27" fmla="*/ 375 h 1210"/>
                <a:gd name="T28" fmla="*/ 0 w 283"/>
                <a:gd name="T29" fmla="*/ 531 h 1210"/>
                <a:gd name="T30" fmla="*/ 47 w 283"/>
                <a:gd name="T31" fmla="*/ 626 h 1210"/>
                <a:gd name="T32" fmla="*/ 48 w 283"/>
                <a:gd name="T33" fmla="*/ 375 h 1210"/>
                <a:gd name="T34" fmla="*/ 48 w 283"/>
                <a:gd name="T35" fmla="*/ 315 h 1210"/>
                <a:gd name="T36" fmla="*/ 0 w 283"/>
                <a:gd name="T37" fmla="*/ 315 h 1210"/>
                <a:gd name="T38" fmla="*/ 0 w 283"/>
                <a:gd name="T39" fmla="*/ 335 h 1210"/>
                <a:gd name="T40" fmla="*/ 48 w 283"/>
                <a:gd name="T41" fmla="*/ 335 h 1210"/>
                <a:gd name="T42" fmla="*/ 48 w 283"/>
                <a:gd name="T43" fmla="*/ 315 h 1210"/>
                <a:gd name="T44" fmla="*/ 48 w 283"/>
                <a:gd name="T45" fmla="*/ 255 h 1210"/>
                <a:gd name="T46" fmla="*/ 0 w 283"/>
                <a:gd name="T47" fmla="*/ 255 h 1210"/>
                <a:gd name="T48" fmla="*/ 0 w 283"/>
                <a:gd name="T49" fmla="*/ 275 h 1210"/>
                <a:gd name="T50" fmla="*/ 48 w 283"/>
                <a:gd name="T51" fmla="*/ 275 h 1210"/>
                <a:gd name="T52" fmla="*/ 48 w 283"/>
                <a:gd name="T53" fmla="*/ 255 h 1210"/>
                <a:gd name="T54" fmla="*/ 48 w 283"/>
                <a:gd name="T55" fmla="*/ 195 h 1210"/>
                <a:gd name="T56" fmla="*/ 0 w 283"/>
                <a:gd name="T57" fmla="*/ 195 h 1210"/>
                <a:gd name="T58" fmla="*/ 0 w 283"/>
                <a:gd name="T59" fmla="*/ 215 h 1210"/>
                <a:gd name="T60" fmla="*/ 48 w 283"/>
                <a:gd name="T61" fmla="*/ 215 h 1210"/>
                <a:gd name="T62" fmla="*/ 48 w 283"/>
                <a:gd name="T63" fmla="*/ 195 h 1210"/>
                <a:gd name="T64" fmla="*/ 48 w 283"/>
                <a:gd name="T65" fmla="*/ 135 h 1210"/>
                <a:gd name="T66" fmla="*/ 0 w 283"/>
                <a:gd name="T67" fmla="*/ 135 h 1210"/>
                <a:gd name="T68" fmla="*/ 0 w 283"/>
                <a:gd name="T69" fmla="*/ 155 h 1210"/>
                <a:gd name="T70" fmla="*/ 48 w 283"/>
                <a:gd name="T71" fmla="*/ 155 h 1210"/>
                <a:gd name="T72" fmla="*/ 48 w 283"/>
                <a:gd name="T73" fmla="*/ 135 h 1210"/>
                <a:gd name="T74" fmla="*/ 0 w 283"/>
                <a:gd name="T75" fmla="*/ 0 h 1210"/>
                <a:gd name="T76" fmla="*/ 0 w 283"/>
                <a:gd name="T77" fmla="*/ 95 h 1210"/>
                <a:gd name="T78" fmla="*/ 48 w 283"/>
                <a:gd name="T79" fmla="*/ 95 h 1210"/>
                <a:gd name="T80" fmla="*/ 48 w 283"/>
                <a:gd name="T81" fmla="*/ 0 h 1210"/>
                <a:gd name="T82" fmla="*/ 0 w 283"/>
                <a:gd name="T83"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3" h="1210">
                  <a:moveTo>
                    <a:pt x="47" y="760"/>
                  </a:moveTo>
                  <a:cubicBezTo>
                    <a:pt x="38" y="795"/>
                    <a:pt x="22" y="828"/>
                    <a:pt x="0" y="855"/>
                  </a:cubicBezTo>
                  <a:cubicBezTo>
                    <a:pt x="0" y="1210"/>
                    <a:pt x="0" y="1210"/>
                    <a:pt x="0" y="1210"/>
                  </a:cubicBezTo>
                  <a:cubicBezTo>
                    <a:pt x="283" y="1210"/>
                    <a:pt x="283" y="1210"/>
                    <a:pt x="283" y="1210"/>
                  </a:cubicBezTo>
                  <a:cubicBezTo>
                    <a:pt x="283" y="1163"/>
                    <a:pt x="283" y="1163"/>
                    <a:pt x="283" y="1163"/>
                  </a:cubicBezTo>
                  <a:cubicBezTo>
                    <a:pt x="47" y="1163"/>
                    <a:pt x="47" y="1163"/>
                    <a:pt x="47" y="1163"/>
                  </a:cubicBezTo>
                  <a:cubicBezTo>
                    <a:pt x="47" y="760"/>
                    <a:pt x="47" y="760"/>
                    <a:pt x="47" y="760"/>
                  </a:cubicBezTo>
                  <a:moveTo>
                    <a:pt x="0" y="692"/>
                  </a:moveTo>
                  <a:cubicBezTo>
                    <a:pt x="0" y="740"/>
                    <a:pt x="0" y="740"/>
                    <a:pt x="0" y="740"/>
                  </a:cubicBezTo>
                  <a:cubicBezTo>
                    <a:pt x="47" y="746"/>
                    <a:pt x="47" y="746"/>
                    <a:pt x="47" y="746"/>
                  </a:cubicBezTo>
                  <a:cubicBezTo>
                    <a:pt x="47" y="697"/>
                    <a:pt x="47" y="697"/>
                    <a:pt x="47" y="697"/>
                  </a:cubicBezTo>
                  <a:cubicBezTo>
                    <a:pt x="0" y="692"/>
                    <a:pt x="0" y="692"/>
                    <a:pt x="0" y="692"/>
                  </a:cubicBezTo>
                  <a:moveTo>
                    <a:pt x="48" y="375"/>
                  </a:moveTo>
                  <a:cubicBezTo>
                    <a:pt x="0" y="375"/>
                    <a:pt x="0" y="375"/>
                    <a:pt x="0" y="375"/>
                  </a:cubicBezTo>
                  <a:cubicBezTo>
                    <a:pt x="0" y="531"/>
                    <a:pt x="0" y="531"/>
                    <a:pt x="0" y="531"/>
                  </a:cubicBezTo>
                  <a:cubicBezTo>
                    <a:pt x="22" y="559"/>
                    <a:pt x="38" y="591"/>
                    <a:pt x="47" y="626"/>
                  </a:cubicBezTo>
                  <a:cubicBezTo>
                    <a:pt x="48" y="375"/>
                    <a:pt x="48" y="375"/>
                    <a:pt x="48" y="375"/>
                  </a:cubicBezTo>
                  <a:moveTo>
                    <a:pt x="48" y="315"/>
                  </a:moveTo>
                  <a:cubicBezTo>
                    <a:pt x="0" y="315"/>
                    <a:pt x="0" y="315"/>
                    <a:pt x="0" y="315"/>
                  </a:cubicBezTo>
                  <a:cubicBezTo>
                    <a:pt x="0" y="335"/>
                    <a:pt x="0" y="335"/>
                    <a:pt x="0" y="335"/>
                  </a:cubicBezTo>
                  <a:cubicBezTo>
                    <a:pt x="48" y="335"/>
                    <a:pt x="48" y="335"/>
                    <a:pt x="48" y="335"/>
                  </a:cubicBezTo>
                  <a:cubicBezTo>
                    <a:pt x="48" y="315"/>
                    <a:pt x="48" y="315"/>
                    <a:pt x="48" y="315"/>
                  </a:cubicBezTo>
                  <a:moveTo>
                    <a:pt x="48" y="255"/>
                  </a:moveTo>
                  <a:cubicBezTo>
                    <a:pt x="0" y="255"/>
                    <a:pt x="0" y="255"/>
                    <a:pt x="0" y="255"/>
                  </a:cubicBezTo>
                  <a:cubicBezTo>
                    <a:pt x="0" y="275"/>
                    <a:pt x="0" y="275"/>
                    <a:pt x="0" y="275"/>
                  </a:cubicBezTo>
                  <a:cubicBezTo>
                    <a:pt x="48" y="275"/>
                    <a:pt x="48" y="275"/>
                    <a:pt x="48" y="275"/>
                  </a:cubicBezTo>
                  <a:cubicBezTo>
                    <a:pt x="48" y="255"/>
                    <a:pt x="48" y="255"/>
                    <a:pt x="48" y="255"/>
                  </a:cubicBezTo>
                  <a:moveTo>
                    <a:pt x="48" y="195"/>
                  </a:moveTo>
                  <a:cubicBezTo>
                    <a:pt x="0" y="195"/>
                    <a:pt x="0" y="195"/>
                    <a:pt x="0" y="195"/>
                  </a:cubicBezTo>
                  <a:cubicBezTo>
                    <a:pt x="0" y="215"/>
                    <a:pt x="0" y="215"/>
                    <a:pt x="0" y="215"/>
                  </a:cubicBezTo>
                  <a:cubicBezTo>
                    <a:pt x="48" y="215"/>
                    <a:pt x="48" y="215"/>
                    <a:pt x="48" y="215"/>
                  </a:cubicBezTo>
                  <a:cubicBezTo>
                    <a:pt x="48" y="195"/>
                    <a:pt x="48" y="195"/>
                    <a:pt x="48" y="195"/>
                  </a:cubicBezTo>
                  <a:moveTo>
                    <a:pt x="48" y="135"/>
                  </a:moveTo>
                  <a:cubicBezTo>
                    <a:pt x="0" y="135"/>
                    <a:pt x="0" y="135"/>
                    <a:pt x="0" y="135"/>
                  </a:cubicBezTo>
                  <a:cubicBezTo>
                    <a:pt x="0" y="155"/>
                    <a:pt x="0" y="155"/>
                    <a:pt x="0" y="155"/>
                  </a:cubicBezTo>
                  <a:cubicBezTo>
                    <a:pt x="48" y="155"/>
                    <a:pt x="48" y="155"/>
                    <a:pt x="48" y="155"/>
                  </a:cubicBezTo>
                  <a:cubicBezTo>
                    <a:pt x="48" y="135"/>
                    <a:pt x="48" y="135"/>
                    <a:pt x="48" y="135"/>
                  </a:cubicBezTo>
                  <a:moveTo>
                    <a:pt x="0" y="0"/>
                  </a:moveTo>
                  <a:cubicBezTo>
                    <a:pt x="0" y="95"/>
                    <a:pt x="0" y="95"/>
                    <a:pt x="0" y="95"/>
                  </a:cubicBezTo>
                  <a:cubicBezTo>
                    <a:pt x="48" y="95"/>
                    <a:pt x="48" y="95"/>
                    <a:pt x="48" y="95"/>
                  </a:cubicBezTo>
                  <a:cubicBezTo>
                    <a:pt x="48" y="0"/>
                    <a:pt x="48" y="0"/>
                    <a:pt x="48"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3" name="Freeform 54">
              <a:extLst>
                <a:ext uri="{FF2B5EF4-FFF2-40B4-BE49-F238E27FC236}">
                  <a16:creationId xmlns:a16="http://schemas.microsoft.com/office/drawing/2014/main" id="{590FB67C-677A-404C-BD3F-A94E7A49976F}"/>
                </a:ext>
              </a:extLst>
            </p:cNvPr>
            <p:cNvSpPr>
              <a:spLocks/>
            </p:cNvSpPr>
            <p:nvPr/>
          </p:nvSpPr>
          <p:spPr bwMode="auto">
            <a:xfrm>
              <a:off x="3241262" y="4432256"/>
              <a:ext cx="120976" cy="294879"/>
            </a:xfrm>
            <a:custGeom>
              <a:avLst/>
              <a:gdLst>
                <a:gd name="T0" fmla="*/ 0 w 47"/>
                <a:gd name="T1" fmla="*/ 0 h 115"/>
                <a:gd name="T2" fmla="*/ 0 w 47"/>
                <a:gd name="T3" fmla="*/ 115 h 115"/>
                <a:gd name="T4" fmla="*/ 47 w 47"/>
                <a:gd name="T5" fmla="*/ 20 h 115"/>
                <a:gd name="T6" fmla="*/ 47 w 47"/>
                <a:gd name="T7" fmla="*/ 6 h 115"/>
                <a:gd name="T8" fmla="*/ 0 w 47"/>
                <a:gd name="T9" fmla="*/ 0 h 115"/>
              </a:gdLst>
              <a:ahLst/>
              <a:cxnLst>
                <a:cxn ang="0">
                  <a:pos x="T0" y="T1"/>
                </a:cxn>
                <a:cxn ang="0">
                  <a:pos x="T2" y="T3"/>
                </a:cxn>
                <a:cxn ang="0">
                  <a:pos x="T4" y="T5"/>
                </a:cxn>
                <a:cxn ang="0">
                  <a:pos x="T6" y="T7"/>
                </a:cxn>
                <a:cxn ang="0">
                  <a:pos x="T8" y="T9"/>
                </a:cxn>
              </a:cxnLst>
              <a:rect l="0" t="0" r="r" b="b"/>
              <a:pathLst>
                <a:path w="47" h="115">
                  <a:moveTo>
                    <a:pt x="0" y="0"/>
                  </a:moveTo>
                  <a:cubicBezTo>
                    <a:pt x="0" y="115"/>
                    <a:pt x="0" y="115"/>
                    <a:pt x="0" y="115"/>
                  </a:cubicBezTo>
                  <a:cubicBezTo>
                    <a:pt x="22" y="88"/>
                    <a:pt x="38" y="55"/>
                    <a:pt x="47" y="20"/>
                  </a:cubicBezTo>
                  <a:cubicBezTo>
                    <a:pt x="47" y="6"/>
                    <a:pt x="47" y="6"/>
                    <a:pt x="47" y="6"/>
                  </a:cubicBezTo>
                  <a:cubicBezTo>
                    <a:pt x="0" y="0"/>
                    <a:pt x="0" y="0"/>
                    <a:pt x="0" y="0"/>
                  </a:cubicBezTo>
                </a:path>
              </a:pathLst>
            </a:cu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394" name="Freeform 55">
              <a:extLst>
                <a:ext uri="{FF2B5EF4-FFF2-40B4-BE49-F238E27FC236}">
                  <a16:creationId xmlns:a16="http://schemas.microsoft.com/office/drawing/2014/main" id="{69695057-AF1C-4008-9439-78933FD0CA86}"/>
                </a:ext>
              </a:extLst>
            </p:cNvPr>
            <p:cNvSpPr>
              <a:spLocks/>
            </p:cNvSpPr>
            <p:nvPr/>
          </p:nvSpPr>
          <p:spPr bwMode="auto">
            <a:xfrm>
              <a:off x="3241262" y="3893535"/>
              <a:ext cx="120976" cy="427197"/>
            </a:xfrm>
            <a:custGeom>
              <a:avLst/>
              <a:gdLst>
                <a:gd name="T0" fmla="*/ 0 w 47"/>
                <a:gd name="T1" fmla="*/ 0 h 166"/>
                <a:gd name="T2" fmla="*/ 0 w 47"/>
                <a:gd name="T3" fmla="*/ 161 h 166"/>
                <a:gd name="T4" fmla="*/ 47 w 47"/>
                <a:gd name="T5" fmla="*/ 166 h 166"/>
                <a:gd name="T6" fmla="*/ 47 w 47"/>
                <a:gd name="T7" fmla="*/ 95 h 166"/>
                <a:gd name="T8" fmla="*/ 0 w 47"/>
                <a:gd name="T9" fmla="*/ 0 h 166"/>
              </a:gdLst>
              <a:ahLst/>
              <a:cxnLst>
                <a:cxn ang="0">
                  <a:pos x="T0" y="T1"/>
                </a:cxn>
                <a:cxn ang="0">
                  <a:pos x="T2" y="T3"/>
                </a:cxn>
                <a:cxn ang="0">
                  <a:pos x="T4" y="T5"/>
                </a:cxn>
                <a:cxn ang="0">
                  <a:pos x="T6" y="T7"/>
                </a:cxn>
                <a:cxn ang="0">
                  <a:pos x="T8" y="T9"/>
                </a:cxn>
              </a:cxnLst>
              <a:rect l="0" t="0" r="r" b="b"/>
              <a:pathLst>
                <a:path w="47" h="166">
                  <a:moveTo>
                    <a:pt x="0" y="0"/>
                  </a:moveTo>
                  <a:cubicBezTo>
                    <a:pt x="0" y="161"/>
                    <a:pt x="0" y="161"/>
                    <a:pt x="0" y="161"/>
                  </a:cubicBezTo>
                  <a:cubicBezTo>
                    <a:pt x="47" y="166"/>
                    <a:pt x="47" y="166"/>
                    <a:pt x="47" y="166"/>
                  </a:cubicBezTo>
                  <a:cubicBezTo>
                    <a:pt x="47" y="95"/>
                    <a:pt x="47" y="95"/>
                    <a:pt x="47" y="95"/>
                  </a:cubicBezTo>
                  <a:cubicBezTo>
                    <a:pt x="38" y="60"/>
                    <a:pt x="22" y="28"/>
                    <a:pt x="0" y="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5" name="Rectangle 56">
              <a:extLst>
                <a:ext uri="{FF2B5EF4-FFF2-40B4-BE49-F238E27FC236}">
                  <a16:creationId xmlns:a16="http://schemas.microsoft.com/office/drawing/2014/main" id="{238C4977-6EB0-441F-9D97-6EF46D1B2FA0}"/>
                </a:ext>
              </a:extLst>
            </p:cNvPr>
            <p:cNvSpPr>
              <a:spLocks noChangeArrowheads="1"/>
            </p:cNvSpPr>
            <p:nvPr/>
          </p:nvSpPr>
          <p:spPr bwMode="auto">
            <a:xfrm>
              <a:off x="3241262" y="2774506"/>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6" name="Rectangle 57">
              <a:extLst>
                <a:ext uri="{FF2B5EF4-FFF2-40B4-BE49-F238E27FC236}">
                  <a16:creationId xmlns:a16="http://schemas.microsoft.com/office/drawing/2014/main" id="{126CA893-1C59-4886-A2B3-BD8159C365FC}"/>
                </a:ext>
              </a:extLst>
            </p:cNvPr>
            <p:cNvSpPr>
              <a:spLocks noChangeArrowheads="1"/>
            </p:cNvSpPr>
            <p:nvPr/>
          </p:nvSpPr>
          <p:spPr bwMode="auto">
            <a:xfrm>
              <a:off x="3241262" y="2774506"/>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7" name="Rectangle 58">
              <a:extLst>
                <a:ext uri="{FF2B5EF4-FFF2-40B4-BE49-F238E27FC236}">
                  <a16:creationId xmlns:a16="http://schemas.microsoft.com/office/drawing/2014/main" id="{8922B0B8-01C8-4509-97BD-DF171BCF8A36}"/>
                </a:ext>
              </a:extLst>
            </p:cNvPr>
            <p:cNvSpPr>
              <a:spLocks noChangeArrowheads="1"/>
            </p:cNvSpPr>
            <p:nvPr/>
          </p:nvSpPr>
          <p:spPr bwMode="auto">
            <a:xfrm>
              <a:off x="3241262" y="3082616"/>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8" name="Rectangle 59">
              <a:extLst>
                <a:ext uri="{FF2B5EF4-FFF2-40B4-BE49-F238E27FC236}">
                  <a16:creationId xmlns:a16="http://schemas.microsoft.com/office/drawing/2014/main" id="{88E3706D-94AB-40C5-929E-755777EE1DFB}"/>
                </a:ext>
              </a:extLst>
            </p:cNvPr>
            <p:cNvSpPr>
              <a:spLocks noChangeArrowheads="1"/>
            </p:cNvSpPr>
            <p:nvPr/>
          </p:nvSpPr>
          <p:spPr bwMode="auto">
            <a:xfrm>
              <a:off x="3241262" y="3082616"/>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9" name="Rectangle 60">
              <a:extLst>
                <a:ext uri="{FF2B5EF4-FFF2-40B4-BE49-F238E27FC236}">
                  <a16:creationId xmlns:a16="http://schemas.microsoft.com/office/drawing/2014/main" id="{B28C5B6A-9712-4207-B6B3-7D86AB0CA389}"/>
                </a:ext>
              </a:extLst>
            </p:cNvPr>
            <p:cNvSpPr>
              <a:spLocks noChangeArrowheads="1"/>
            </p:cNvSpPr>
            <p:nvPr/>
          </p:nvSpPr>
          <p:spPr bwMode="auto">
            <a:xfrm>
              <a:off x="3241262" y="3390728"/>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0" name="Rectangle 61">
              <a:extLst>
                <a:ext uri="{FF2B5EF4-FFF2-40B4-BE49-F238E27FC236}">
                  <a16:creationId xmlns:a16="http://schemas.microsoft.com/office/drawing/2014/main" id="{67E246C5-4A82-4221-AB42-A77A03CB8133}"/>
                </a:ext>
              </a:extLst>
            </p:cNvPr>
            <p:cNvSpPr>
              <a:spLocks noChangeArrowheads="1"/>
            </p:cNvSpPr>
            <p:nvPr/>
          </p:nvSpPr>
          <p:spPr bwMode="auto">
            <a:xfrm>
              <a:off x="3241262" y="3390728"/>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1" name="Rectangle 62">
              <a:extLst>
                <a:ext uri="{FF2B5EF4-FFF2-40B4-BE49-F238E27FC236}">
                  <a16:creationId xmlns:a16="http://schemas.microsoft.com/office/drawing/2014/main" id="{512327D4-94C1-4917-8F5F-38F29CB306EF}"/>
                </a:ext>
              </a:extLst>
            </p:cNvPr>
            <p:cNvSpPr>
              <a:spLocks noChangeArrowheads="1"/>
            </p:cNvSpPr>
            <p:nvPr/>
          </p:nvSpPr>
          <p:spPr bwMode="auto">
            <a:xfrm>
              <a:off x="3241262" y="3235727"/>
              <a:ext cx="122866" cy="10396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2" name="Rectangle 63">
              <a:extLst>
                <a:ext uri="{FF2B5EF4-FFF2-40B4-BE49-F238E27FC236}">
                  <a16:creationId xmlns:a16="http://schemas.microsoft.com/office/drawing/2014/main" id="{CD829729-9E1D-42AD-B98B-04AD19D6804B}"/>
                </a:ext>
              </a:extLst>
            </p:cNvPr>
            <p:cNvSpPr>
              <a:spLocks noChangeArrowheads="1"/>
            </p:cNvSpPr>
            <p:nvPr/>
          </p:nvSpPr>
          <p:spPr bwMode="auto">
            <a:xfrm>
              <a:off x="3241262" y="3235727"/>
              <a:ext cx="122866" cy="10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3" name="Rectangle 64">
              <a:extLst>
                <a:ext uri="{FF2B5EF4-FFF2-40B4-BE49-F238E27FC236}">
                  <a16:creationId xmlns:a16="http://schemas.microsoft.com/office/drawing/2014/main" id="{0A1D1BA5-B14E-44E7-BB75-EB8BC47BE406}"/>
                </a:ext>
              </a:extLst>
            </p:cNvPr>
            <p:cNvSpPr>
              <a:spLocks noChangeArrowheads="1"/>
            </p:cNvSpPr>
            <p:nvPr/>
          </p:nvSpPr>
          <p:spPr bwMode="auto">
            <a:xfrm>
              <a:off x="3241262" y="2927616"/>
              <a:ext cx="122866" cy="102074"/>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4" name="Rectangle 65">
              <a:extLst>
                <a:ext uri="{FF2B5EF4-FFF2-40B4-BE49-F238E27FC236}">
                  <a16:creationId xmlns:a16="http://schemas.microsoft.com/office/drawing/2014/main" id="{D820F54C-128C-4B25-814C-B09BDE4E17BC}"/>
                </a:ext>
              </a:extLst>
            </p:cNvPr>
            <p:cNvSpPr>
              <a:spLocks noChangeArrowheads="1"/>
            </p:cNvSpPr>
            <p:nvPr/>
          </p:nvSpPr>
          <p:spPr bwMode="auto">
            <a:xfrm>
              <a:off x="3241262" y="2927616"/>
              <a:ext cx="122866" cy="1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5" name="Freeform 66">
              <a:extLst>
                <a:ext uri="{FF2B5EF4-FFF2-40B4-BE49-F238E27FC236}">
                  <a16:creationId xmlns:a16="http://schemas.microsoft.com/office/drawing/2014/main" id="{429A5DC6-79CD-483E-8359-C2AF43BD0C12}"/>
                </a:ext>
              </a:extLst>
            </p:cNvPr>
            <p:cNvSpPr>
              <a:spLocks/>
            </p:cNvSpPr>
            <p:nvPr/>
          </p:nvSpPr>
          <p:spPr bwMode="auto">
            <a:xfrm>
              <a:off x="3362239" y="1984381"/>
              <a:ext cx="2493241" cy="3536661"/>
            </a:xfrm>
            <a:custGeom>
              <a:avLst/>
              <a:gdLst>
                <a:gd name="T0" fmla="*/ 1 w 1319"/>
                <a:gd name="T1" fmla="*/ 0 h 1871"/>
                <a:gd name="T2" fmla="*/ 1319 w 1319"/>
                <a:gd name="T3" fmla="*/ 1 h 1871"/>
                <a:gd name="T4" fmla="*/ 1318 w 1319"/>
                <a:gd name="T5" fmla="*/ 1871 h 1871"/>
                <a:gd name="T6" fmla="*/ 0 w 1319"/>
                <a:gd name="T7" fmla="*/ 1870 h 1871"/>
                <a:gd name="T8" fmla="*/ 1 w 1319"/>
                <a:gd name="T9" fmla="*/ 0 h 1871"/>
              </a:gdLst>
              <a:ahLst/>
              <a:cxnLst>
                <a:cxn ang="0">
                  <a:pos x="T0" y="T1"/>
                </a:cxn>
                <a:cxn ang="0">
                  <a:pos x="T2" y="T3"/>
                </a:cxn>
                <a:cxn ang="0">
                  <a:pos x="T4" y="T5"/>
                </a:cxn>
                <a:cxn ang="0">
                  <a:pos x="T6" y="T7"/>
                </a:cxn>
                <a:cxn ang="0">
                  <a:pos x="T8" y="T9"/>
                </a:cxn>
              </a:cxnLst>
              <a:rect l="0" t="0" r="r" b="b"/>
              <a:pathLst>
                <a:path w="1319" h="1871">
                  <a:moveTo>
                    <a:pt x="1" y="0"/>
                  </a:moveTo>
                  <a:lnTo>
                    <a:pt x="1319" y="1"/>
                  </a:lnTo>
                  <a:lnTo>
                    <a:pt x="1318" y="1871"/>
                  </a:lnTo>
                  <a:lnTo>
                    <a:pt x="0" y="187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6" name="Freeform 67">
              <a:extLst>
                <a:ext uri="{FF2B5EF4-FFF2-40B4-BE49-F238E27FC236}">
                  <a16:creationId xmlns:a16="http://schemas.microsoft.com/office/drawing/2014/main" id="{12F4068C-E084-4084-9F10-EDF300D201ED}"/>
                </a:ext>
              </a:extLst>
            </p:cNvPr>
            <p:cNvSpPr>
              <a:spLocks/>
            </p:cNvSpPr>
            <p:nvPr/>
          </p:nvSpPr>
          <p:spPr bwMode="auto">
            <a:xfrm>
              <a:off x="3362239" y="1984381"/>
              <a:ext cx="2493241" cy="3536661"/>
            </a:xfrm>
            <a:custGeom>
              <a:avLst/>
              <a:gdLst>
                <a:gd name="T0" fmla="*/ 1 w 1319"/>
                <a:gd name="T1" fmla="*/ 0 h 1871"/>
                <a:gd name="T2" fmla="*/ 1319 w 1319"/>
                <a:gd name="T3" fmla="*/ 1 h 1871"/>
                <a:gd name="T4" fmla="*/ 1318 w 1319"/>
                <a:gd name="T5" fmla="*/ 1871 h 1871"/>
                <a:gd name="T6" fmla="*/ 0 w 1319"/>
                <a:gd name="T7" fmla="*/ 1870 h 1871"/>
                <a:gd name="T8" fmla="*/ 1 w 1319"/>
                <a:gd name="T9" fmla="*/ 0 h 1871"/>
              </a:gdLst>
              <a:ahLst/>
              <a:cxnLst>
                <a:cxn ang="0">
                  <a:pos x="T0" y="T1"/>
                </a:cxn>
                <a:cxn ang="0">
                  <a:pos x="T2" y="T3"/>
                </a:cxn>
                <a:cxn ang="0">
                  <a:pos x="T4" y="T5"/>
                </a:cxn>
                <a:cxn ang="0">
                  <a:pos x="T6" y="T7"/>
                </a:cxn>
                <a:cxn ang="0">
                  <a:pos x="T8" y="T9"/>
                </a:cxn>
              </a:cxnLst>
              <a:rect l="0" t="0" r="r" b="b"/>
              <a:pathLst>
                <a:path w="1319" h="1871">
                  <a:moveTo>
                    <a:pt x="1" y="0"/>
                  </a:moveTo>
                  <a:lnTo>
                    <a:pt x="1319" y="1"/>
                  </a:lnTo>
                  <a:lnTo>
                    <a:pt x="1318" y="1871"/>
                  </a:lnTo>
                  <a:lnTo>
                    <a:pt x="0" y="187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7" name="Rectangle 68">
              <a:extLst>
                <a:ext uri="{FF2B5EF4-FFF2-40B4-BE49-F238E27FC236}">
                  <a16:creationId xmlns:a16="http://schemas.microsoft.com/office/drawing/2014/main" id="{98A61C08-0B25-48ED-9BED-FB17F778F319}"/>
                </a:ext>
              </a:extLst>
            </p:cNvPr>
            <p:cNvSpPr>
              <a:spLocks noChangeArrowheads="1"/>
            </p:cNvSpPr>
            <p:nvPr/>
          </p:nvSpPr>
          <p:spPr bwMode="auto">
            <a:xfrm>
              <a:off x="3676020" y="3812253"/>
              <a:ext cx="215489" cy="194697"/>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8" name="Rectangle 69">
              <a:extLst>
                <a:ext uri="{FF2B5EF4-FFF2-40B4-BE49-F238E27FC236}">
                  <a16:creationId xmlns:a16="http://schemas.microsoft.com/office/drawing/2014/main" id="{B357C9E9-85C0-420C-B1C1-58DCB6899C78}"/>
                </a:ext>
              </a:extLst>
            </p:cNvPr>
            <p:cNvSpPr>
              <a:spLocks noChangeArrowheads="1"/>
            </p:cNvSpPr>
            <p:nvPr/>
          </p:nvSpPr>
          <p:spPr bwMode="auto">
            <a:xfrm>
              <a:off x="3925533" y="3727193"/>
              <a:ext cx="215489" cy="279757"/>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9" name="Rectangle 70">
              <a:extLst>
                <a:ext uri="{FF2B5EF4-FFF2-40B4-BE49-F238E27FC236}">
                  <a16:creationId xmlns:a16="http://schemas.microsoft.com/office/drawing/2014/main" id="{CD4308E6-36ED-4053-A252-E10EC1863D16}"/>
                </a:ext>
              </a:extLst>
            </p:cNvPr>
            <p:cNvSpPr>
              <a:spLocks noChangeArrowheads="1"/>
            </p:cNvSpPr>
            <p:nvPr/>
          </p:nvSpPr>
          <p:spPr bwMode="auto">
            <a:xfrm>
              <a:off x="4173156" y="3528716"/>
              <a:ext cx="215489" cy="478234"/>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0" name="Rectangle 71">
              <a:extLst>
                <a:ext uri="{FF2B5EF4-FFF2-40B4-BE49-F238E27FC236}">
                  <a16:creationId xmlns:a16="http://schemas.microsoft.com/office/drawing/2014/main" id="{DBD171A0-CD76-46E7-A1C8-0461E2DD0E41}"/>
                </a:ext>
              </a:extLst>
            </p:cNvPr>
            <p:cNvSpPr>
              <a:spLocks noChangeArrowheads="1"/>
            </p:cNvSpPr>
            <p:nvPr/>
          </p:nvSpPr>
          <p:spPr bwMode="auto">
            <a:xfrm>
              <a:off x="4422669" y="3596765"/>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411" name="Rectangle 72">
              <a:extLst>
                <a:ext uri="{FF2B5EF4-FFF2-40B4-BE49-F238E27FC236}">
                  <a16:creationId xmlns:a16="http://schemas.microsoft.com/office/drawing/2014/main" id="{DB96F451-8E98-4FE8-A621-50A935CD020A}"/>
                </a:ext>
              </a:extLst>
            </p:cNvPr>
            <p:cNvSpPr>
              <a:spLocks noChangeArrowheads="1"/>
            </p:cNvSpPr>
            <p:nvPr/>
          </p:nvSpPr>
          <p:spPr bwMode="auto">
            <a:xfrm>
              <a:off x="4670293" y="3800912"/>
              <a:ext cx="215489" cy="206038"/>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2" name="Rectangle 73">
              <a:extLst>
                <a:ext uri="{FF2B5EF4-FFF2-40B4-BE49-F238E27FC236}">
                  <a16:creationId xmlns:a16="http://schemas.microsoft.com/office/drawing/2014/main" id="{F0CDDF7B-6B71-4E88-BFF5-512E5ADCAE14}"/>
                </a:ext>
              </a:extLst>
            </p:cNvPr>
            <p:cNvSpPr>
              <a:spLocks noChangeArrowheads="1"/>
            </p:cNvSpPr>
            <p:nvPr/>
          </p:nvSpPr>
          <p:spPr bwMode="auto">
            <a:xfrm>
              <a:off x="4914134" y="3725302"/>
              <a:ext cx="215489" cy="281648"/>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3" name="Rectangle 74">
              <a:extLst>
                <a:ext uri="{FF2B5EF4-FFF2-40B4-BE49-F238E27FC236}">
                  <a16:creationId xmlns:a16="http://schemas.microsoft.com/office/drawing/2014/main" id="{F8E02C1A-0B8A-4618-8E3E-EC469783EA74}"/>
                </a:ext>
              </a:extLst>
            </p:cNvPr>
            <p:cNvSpPr>
              <a:spLocks noChangeArrowheads="1"/>
            </p:cNvSpPr>
            <p:nvPr/>
          </p:nvSpPr>
          <p:spPr bwMode="auto">
            <a:xfrm>
              <a:off x="5163648" y="3596765"/>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414" name="Rectangle 75">
              <a:extLst>
                <a:ext uri="{FF2B5EF4-FFF2-40B4-BE49-F238E27FC236}">
                  <a16:creationId xmlns:a16="http://schemas.microsoft.com/office/drawing/2014/main" id="{01344745-4598-47BA-8D16-56BC52E59E8C}"/>
                </a:ext>
              </a:extLst>
            </p:cNvPr>
            <p:cNvSpPr>
              <a:spLocks noChangeArrowheads="1"/>
            </p:cNvSpPr>
            <p:nvPr/>
          </p:nvSpPr>
          <p:spPr bwMode="auto">
            <a:xfrm>
              <a:off x="5411271" y="3324569"/>
              <a:ext cx="215489" cy="682381"/>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5" name="Freeform 76">
              <a:extLst>
                <a:ext uri="{FF2B5EF4-FFF2-40B4-BE49-F238E27FC236}">
                  <a16:creationId xmlns:a16="http://schemas.microsoft.com/office/drawing/2014/main" id="{BFDECBEB-9FE4-48AA-ACCE-1BC672D05FA8}"/>
                </a:ext>
              </a:extLst>
            </p:cNvPr>
            <p:cNvSpPr>
              <a:spLocks/>
            </p:cNvSpPr>
            <p:nvPr/>
          </p:nvSpPr>
          <p:spPr bwMode="auto">
            <a:xfrm>
              <a:off x="3592849" y="4298049"/>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6" name="Rectangle 77">
              <a:extLst>
                <a:ext uri="{FF2B5EF4-FFF2-40B4-BE49-F238E27FC236}">
                  <a16:creationId xmlns:a16="http://schemas.microsoft.com/office/drawing/2014/main" id="{6C0B0471-7823-47DF-B7F5-569B2E1E99E8}"/>
                </a:ext>
              </a:extLst>
            </p:cNvPr>
            <p:cNvSpPr>
              <a:spLocks noChangeArrowheads="1"/>
            </p:cNvSpPr>
            <p:nvPr/>
          </p:nvSpPr>
          <p:spPr bwMode="auto">
            <a:xfrm>
              <a:off x="3592849" y="4407683"/>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7" name="Rectangle 78">
              <a:extLst>
                <a:ext uri="{FF2B5EF4-FFF2-40B4-BE49-F238E27FC236}">
                  <a16:creationId xmlns:a16="http://schemas.microsoft.com/office/drawing/2014/main" id="{616A502E-A462-441A-BD44-F02757884CE9}"/>
                </a:ext>
              </a:extLst>
            </p:cNvPr>
            <p:cNvSpPr>
              <a:spLocks noChangeArrowheads="1"/>
            </p:cNvSpPr>
            <p:nvPr/>
          </p:nvSpPr>
          <p:spPr bwMode="auto">
            <a:xfrm>
              <a:off x="3592849" y="4515427"/>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8" name="Freeform 79">
              <a:extLst>
                <a:ext uri="{FF2B5EF4-FFF2-40B4-BE49-F238E27FC236}">
                  <a16:creationId xmlns:a16="http://schemas.microsoft.com/office/drawing/2014/main" id="{15DAEDEA-D7E8-45B5-9DF8-0E8B82F93FCE}"/>
                </a:ext>
              </a:extLst>
            </p:cNvPr>
            <p:cNvSpPr>
              <a:spLocks/>
            </p:cNvSpPr>
            <p:nvPr/>
          </p:nvSpPr>
          <p:spPr bwMode="auto">
            <a:xfrm>
              <a:off x="3592849" y="4625062"/>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9" name="Rectangle 80">
              <a:extLst>
                <a:ext uri="{FF2B5EF4-FFF2-40B4-BE49-F238E27FC236}">
                  <a16:creationId xmlns:a16="http://schemas.microsoft.com/office/drawing/2014/main" id="{F46F026D-9220-42F1-92BF-8056C5B07B2D}"/>
                </a:ext>
              </a:extLst>
            </p:cNvPr>
            <p:cNvSpPr>
              <a:spLocks noChangeArrowheads="1"/>
            </p:cNvSpPr>
            <p:nvPr/>
          </p:nvSpPr>
          <p:spPr bwMode="auto">
            <a:xfrm>
              <a:off x="3589069" y="4734696"/>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0" name="Rectangle 81">
              <a:extLst>
                <a:ext uri="{FF2B5EF4-FFF2-40B4-BE49-F238E27FC236}">
                  <a16:creationId xmlns:a16="http://schemas.microsoft.com/office/drawing/2014/main" id="{B4D2AD7A-2A9E-4D10-8BD1-89423474FE74}"/>
                </a:ext>
              </a:extLst>
            </p:cNvPr>
            <p:cNvSpPr>
              <a:spLocks noChangeArrowheads="1"/>
            </p:cNvSpPr>
            <p:nvPr/>
          </p:nvSpPr>
          <p:spPr bwMode="auto">
            <a:xfrm>
              <a:off x="3589069" y="4842441"/>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1" name="Freeform 82">
              <a:extLst>
                <a:ext uri="{FF2B5EF4-FFF2-40B4-BE49-F238E27FC236}">
                  <a16:creationId xmlns:a16="http://schemas.microsoft.com/office/drawing/2014/main" id="{12C360B7-58BB-4F7C-B6C8-3A3986718497}"/>
                </a:ext>
              </a:extLst>
            </p:cNvPr>
            <p:cNvSpPr>
              <a:spLocks/>
            </p:cNvSpPr>
            <p:nvPr/>
          </p:nvSpPr>
          <p:spPr bwMode="auto">
            <a:xfrm>
              <a:off x="3589069" y="4950185"/>
              <a:ext cx="935674" cy="64269"/>
            </a:xfrm>
            <a:custGeom>
              <a:avLst/>
              <a:gdLst>
                <a:gd name="T0" fmla="*/ 0 w 495"/>
                <a:gd name="T1" fmla="*/ 0 h 34"/>
                <a:gd name="T2" fmla="*/ 495 w 495"/>
                <a:gd name="T3" fmla="*/ 2 h 34"/>
                <a:gd name="T4" fmla="*/ 495 w 495"/>
                <a:gd name="T5" fmla="*/ 34 h 34"/>
                <a:gd name="T6" fmla="*/ 0 w 495"/>
                <a:gd name="T7" fmla="*/ 34 h 34"/>
                <a:gd name="T8" fmla="*/ 0 w 495"/>
                <a:gd name="T9" fmla="*/ 0 h 34"/>
              </a:gdLst>
              <a:ahLst/>
              <a:cxnLst>
                <a:cxn ang="0">
                  <a:pos x="T0" y="T1"/>
                </a:cxn>
                <a:cxn ang="0">
                  <a:pos x="T2" y="T3"/>
                </a:cxn>
                <a:cxn ang="0">
                  <a:pos x="T4" y="T5"/>
                </a:cxn>
                <a:cxn ang="0">
                  <a:pos x="T6" y="T7"/>
                </a:cxn>
                <a:cxn ang="0">
                  <a:pos x="T8" y="T9"/>
                </a:cxn>
              </a:cxnLst>
              <a:rect l="0" t="0" r="r" b="b"/>
              <a:pathLst>
                <a:path w="495" h="34">
                  <a:moveTo>
                    <a:pt x="0" y="0"/>
                  </a:moveTo>
                  <a:lnTo>
                    <a:pt x="495" y="2"/>
                  </a:lnTo>
                  <a:lnTo>
                    <a:pt x="495"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2" name="Rectangle 83">
              <a:extLst>
                <a:ext uri="{FF2B5EF4-FFF2-40B4-BE49-F238E27FC236}">
                  <a16:creationId xmlns:a16="http://schemas.microsoft.com/office/drawing/2014/main" id="{EE30E26C-633E-434F-919B-5B2F7209DF33}"/>
                </a:ext>
              </a:extLst>
            </p:cNvPr>
            <p:cNvSpPr>
              <a:spLocks noChangeArrowheads="1"/>
            </p:cNvSpPr>
            <p:nvPr/>
          </p:nvSpPr>
          <p:spPr bwMode="auto">
            <a:xfrm>
              <a:off x="3589069" y="5061710"/>
              <a:ext cx="468782"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3" name="Rectangle 84">
              <a:extLst>
                <a:ext uri="{FF2B5EF4-FFF2-40B4-BE49-F238E27FC236}">
                  <a16:creationId xmlns:a16="http://schemas.microsoft.com/office/drawing/2014/main" id="{751CD0C4-A06A-4273-BC2D-B455540B972C}"/>
                </a:ext>
              </a:extLst>
            </p:cNvPr>
            <p:cNvSpPr>
              <a:spLocks noChangeArrowheads="1"/>
            </p:cNvSpPr>
            <p:nvPr/>
          </p:nvSpPr>
          <p:spPr bwMode="auto">
            <a:xfrm>
              <a:off x="4691085" y="4299938"/>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4" name="Rectangle 85">
              <a:extLst>
                <a:ext uri="{FF2B5EF4-FFF2-40B4-BE49-F238E27FC236}">
                  <a16:creationId xmlns:a16="http://schemas.microsoft.com/office/drawing/2014/main" id="{34422EB3-C598-4557-ADC8-FAD455FD4426}"/>
                </a:ext>
              </a:extLst>
            </p:cNvPr>
            <p:cNvSpPr>
              <a:spLocks noChangeArrowheads="1"/>
            </p:cNvSpPr>
            <p:nvPr/>
          </p:nvSpPr>
          <p:spPr bwMode="auto">
            <a:xfrm>
              <a:off x="4691085" y="4299938"/>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5" name="Rectangle 86">
              <a:extLst>
                <a:ext uri="{FF2B5EF4-FFF2-40B4-BE49-F238E27FC236}">
                  <a16:creationId xmlns:a16="http://schemas.microsoft.com/office/drawing/2014/main" id="{B54D3350-83CB-4507-911A-F8FBE306AA47}"/>
                </a:ext>
              </a:extLst>
            </p:cNvPr>
            <p:cNvSpPr>
              <a:spLocks noChangeArrowheads="1"/>
            </p:cNvSpPr>
            <p:nvPr/>
          </p:nvSpPr>
          <p:spPr bwMode="auto">
            <a:xfrm>
              <a:off x="4691085" y="4407683"/>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6" name="Rectangle 87">
              <a:extLst>
                <a:ext uri="{FF2B5EF4-FFF2-40B4-BE49-F238E27FC236}">
                  <a16:creationId xmlns:a16="http://schemas.microsoft.com/office/drawing/2014/main" id="{3C877E28-51AE-4BE1-A34D-F0EA22B32EAF}"/>
                </a:ext>
              </a:extLst>
            </p:cNvPr>
            <p:cNvSpPr>
              <a:spLocks noChangeArrowheads="1"/>
            </p:cNvSpPr>
            <p:nvPr/>
          </p:nvSpPr>
          <p:spPr bwMode="auto">
            <a:xfrm>
              <a:off x="4691085" y="4407683"/>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7" name="Freeform 88">
              <a:extLst>
                <a:ext uri="{FF2B5EF4-FFF2-40B4-BE49-F238E27FC236}">
                  <a16:creationId xmlns:a16="http://schemas.microsoft.com/office/drawing/2014/main" id="{F594E68F-F9C7-4EDA-955D-ADA2BBA410CA}"/>
                </a:ext>
              </a:extLst>
            </p:cNvPr>
            <p:cNvSpPr>
              <a:spLocks/>
            </p:cNvSpPr>
            <p:nvPr/>
          </p:nvSpPr>
          <p:spPr bwMode="auto">
            <a:xfrm>
              <a:off x="4691085" y="4515427"/>
              <a:ext cx="933784" cy="64269"/>
            </a:xfrm>
            <a:custGeom>
              <a:avLst/>
              <a:gdLst>
                <a:gd name="T0" fmla="*/ 0 w 494"/>
                <a:gd name="T1" fmla="*/ 0 h 34"/>
                <a:gd name="T2" fmla="*/ 494 w 494"/>
                <a:gd name="T3" fmla="*/ 0 h 34"/>
                <a:gd name="T4" fmla="*/ 494 w 494"/>
                <a:gd name="T5" fmla="*/ 34 h 34"/>
                <a:gd name="T6" fmla="*/ 0 w 494"/>
                <a:gd name="T7" fmla="*/ 33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0"/>
                  </a:lnTo>
                  <a:lnTo>
                    <a:pt x="494" y="34"/>
                  </a:lnTo>
                  <a:lnTo>
                    <a:pt x="0" y="3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8" name="Freeform 89">
              <a:extLst>
                <a:ext uri="{FF2B5EF4-FFF2-40B4-BE49-F238E27FC236}">
                  <a16:creationId xmlns:a16="http://schemas.microsoft.com/office/drawing/2014/main" id="{14007F76-2A82-4DAA-8019-61A983836003}"/>
                </a:ext>
              </a:extLst>
            </p:cNvPr>
            <p:cNvSpPr>
              <a:spLocks/>
            </p:cNvSpPr>
            <p:nvPr/>
          </p:nvSpPr>
          <p:spPr bwMode="auto">
            <a:xfrm>
              <a:off x="4691085" y="4515427"/>
              <a:ext cx="933784" cy="64269"/>
            </a:xfrm>
            <a:custGeom>
              <a:avLst/>
              <a:gdLst>
                <a:gd name="T0" fmla="*/ 0 w 494"/>
                <a:gd name="T1" fmla="*/ 0 h 34"/>
                <a:gd name="T2" fmla="*/ 494 w 494"/>
                <a:gd name="T3" fmla="*/ 0 h 34"/>
                <a:gd name="T4" fmla="*/ 494 w 494"/>
                <a:gd name="T5" fmla="*/ 34 h 34"/>
                <a:gd name="T6" fmla="*/ 0 w 494"/>
                <a:gd name="T7" fmla="*/ 33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0"/>
                  </a:lnTo>
                  <a:lnTo>
                    <a:pt x="494" y="34"/>
                  </a:lnTo>
                  <a:lnTo>
                    <a:pt x="0"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9" name="Rectangle 90">
              <a:extLst>
                <a:ext uri="{FF2B5EF4-FFF2-40B4-BE49-F238E27FC236}">
                  <a16:creationId xmlns:a16="http://schemas.microsoft.com/office/drawing/2014/main" id="{70220ED6-23CC-47BD-9F96-5B76B8A6F076}"/>
                </a:ext>
              </a:extLst>
            </p:cNvPr>
            <p:cNvSpPr>
              <a:spLocks noChangeArrowheads="1"/>
            </p:cNvSpPr>
            <p:nvPr/>
          </p:nvSpPr>
          <p:spPr bwMode="auto">
            <a:xfrm>
              <a:off x="4691085" y="4626952"/>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0" name="Rectangle 91">
              <a:extLst>
                <a:ext uri="{FF2B5EF4-FFF2-40B4-BE49-F238E27FC236}">
                  <a16:creationId xmlns:a16="http://schemas.microsoft.com/office/drawing/2014/main" id="{ADA3CCF9-BFF4-4BA3-9FEB-B9A1EBF5FBFB}"/>
                </a:ext>
              </a:extLst>
            </p:cNvPr>
            <p:cNvSpPr>
              <a:spLocks noChangeArrowheads="1"/>
            </p:cNvSpPr>
            <p:nvPr/>
          </p:nvSpPr>
          <p:spPr bwMode="auto">
            <a:xfrm>
              <a:off x="4691085" y="4626952"/>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1" name="Rectangle 92">
              <a:extLst>
                <a:ext uri="{FF2B5EF4-FFF2-40B4-BE49-F238E27FC236}">
                  <a16:creationId xmlns:a16="http://schemas.microsoft.com/office/drawing/2014/main" id="{BFCFAF04-28B9-475F-A0AE-13D554F19C75}"/>
                </a:ext>
              </a:extLst>
            </p:cNvPr>
            <p:cNvSpPr>
              <a:spLocks noChangeArrowheads="1"/>
            </p:cNvSpPr>
            <p:nvPr/>
          </p:nvSpPr>
          <p:spPr bwMode="auto">
            <a:xfrm>
              <a:off x="4691085" y="4734696"/>
              <a:ext cx="93378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2" name="Rectangle 93">
              <a:extLst>
                <a:ext uri="{FF2B5EF4-FFF2-40B4-BE49-F238E27FC236}">
                  <a16:creationId xmlns:a16="http://schemas.microsoft.com/office/drawing/2014/main" id="{C258115F-3594-4C7B-8DE6-4E5EB6ABA17B}"/>
                </a:ext>
              </a:extLst>
            </p:cNvPr>
            <p:cNvSpPr>
              <a:spLocks noChangeArrowheads="1"/>
            </p:cNvSpPr>
            <p:nvPr/>
          </p:nvSpPr>
          <p:spPr bwMode="auto">
            <a:xfrm>
              <a:off x="4691085" y="4734696"/>
              <a:ext cx="933784" cy="6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3" name="Freeform 94">
              <a:extLst>
                <a:ext uri="{FF2B5EF4-FFF2-40B4-BE49-F238E27FC236}">
                  <a16:creationId xmlns:a16="http://schemas.microsoft.com/office/drawing/2014/main" id="{0588CB2B-FB5E-487A-B6F6-7CD6DBFA06CE}"/>
                </a:ext>
              </a:extLst>
            </p:cNvPr>
            <p:cNvSpPr>
              <a:spLocks/>
            </p:cNvSpPr>
            <p:nvPr/>
          </p:nvSpPr>
          <p:spPr bwMode="auto">
            <a:xfrm>
              <a:off x="4691085" y="4842441"/>
              <a:ext cx="933784" cy="64269"/>
            </a:xfrm>
            <a:custGeom>
              <a:avLst/>
              <a:gdLst>
                <a:gd name="T0" fmla="*/ 0 w 494"/>
                <a:gd name="T1" fmla="*/ 0 h 34"/>
                <a:gd name="T2" fmla="*/ 494 w 494"/>
                <a:gd name="T3" fmla="*/ 2 h 34"/>
                <a:gd name="T4" fmla="*/ 494 w 494"/>
                <a:gd name="T5" fmla="*/ 34 h 34"/>
                <a:gd name="T6" fmla="*/ 0 w 494"/>
                <a:gd name="T7" fmla="*/ 34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2"/>
                  </a:lnTo>
                  <a:lnTo>
                    <a:pt x="494"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4" name="Freeform 95">
              <a:extLst>
                <a:ext uri="{FF2B5EF4-FFF2-40B4-BE49-F238E27FC236}">
                  <a16:creationId xmlns:a16="http://schemas.microsoft.com/office/drawing/2014/main" id="{2E5115D0-5C5A-4224-BB3A-E5EF0F5B626B}"/>
                </a:ext>
              </a:extLst>
            </p:cNvPr>
            <p:cNvSpPr>
              <a:spLocks/>
            </p:cNvSpPr>
            <p:nvPr/>
          </p:nvSpPr>
          <p:spPr bwMode="auto">
            <a:xfrm>
              <a:off x="4691085" y="4842441"/>
              <a:ext cx="933784" cy="64269"/>
            </a:xfrm>
            <a:custGeom>
              <a:avLst/>
              <a:gdLst>
                <a:gd name="T0" fmla="*/ 0 w 494"/>
                <a:gd name="T1" fmla="*/ 0 h 34"/>
                <a:gd name="T2" fmla="*/ 494 w 494"/>
                <a:gd name="T3" fmla="*/ 2 h 34"/>
                <a:gd name="T4" fmla="*/ 494 w 494"/>
                <a:gd name="T5" fmla="*/ 34 h 34"/>
                <a:gd name="T6" fmla="*/ 0 w 494"/>
                <a:gd name="T7" fmla="*/ 34 h 34"/>
                <a:gd name="T8" fmla="*/ 0 w 494"/>
                <a:gd name="T9" fmla="*/ 0 h 34"/>
              </a:gdLst>
              <a:ahLst/>
              <a:cxnLst>
                <a:cxn ang="0">
                  <a:pos x="T0" y="T1"/>
                </a:cxn>
                <a:cxn ang="0">
                  <a:pos x="T2" y="T3"/>
                </a:cxn>
                <a:cxn ang="0">
                  <a:pos x="T4" y="T5"/>
                </a:cxn>
                <a:cxn ang="0">
                  <a:pos x="T6" y="T7"/>
                </a:cxn>
                <a:cxn ang="0">
                  <a:pos x="T8" y="T9"/>
                </a:cxn>
              </a:cxnLst>
              <a:rect l="0" t="0" r="r" b="b"/>
              <a:pathLst>
                <a:path w="494" h="34">
                  <a:moveTo>
                    <a:pt x="0" y="0"/>
                  </a:moveTo>
                  <a:lnTo>
                    <a:pt x="494" y="2"/>
                  </a:lnTo>
                  <a:lnTo>
                    <a:pt x="494" y="34"/>
                  </a:lnTo>
                  <a:lnTo>
                    <a:pt x="0" y="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5" name="Rectangle 96">
              <a:extLst>
                <a:ext uri="{FF2B5EF4-FFF2-40B4-BE49-F238E27FC236}">
                  <a16:creationId xmlns:a16="http://schemas.microsoft.com/office/drawing/2014/main" id="{72184659-D620-4A72-A0E8-A8C649B37A4E}"/>
                </a:ext>
              </a:extLst>
            </p:cNvPr>
            <p:cNvSpPr>
              <a:spLocks noChangeArrowheads="1"/>
            </p:cNvSpPr>
            <p:nvPr/>
          </p:nvSpPr>
          <p:spPr bwMode="auto">
            <a:xfrm>
              <a:off x="4691085" y="4953965"/>
              <a:ext cx="933784"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6" name="Rectangle 97">
              <a:extLst>
                <a:ext uri="{FF2B5EF4-FFF2-40B4-BE49-F238E27FC236}">
                  <a16:creationId xmlns:a16="http://schemas.microsoft.com/office/drawing/2014/main" id="{5E763111-F39B-4410-9EE6-3B3147EBB327}"/>
                </a:ext>
              </a:extLst>
            </p:cNvPr>
            <p:cNvSpPr>
              <a:spLocks noChangeArrowheads="1"/>
            </p:cNvSpPr>
            <p:nvPr/>
          </p:nvSpPr>
          <p:spPr bwMode="auto">
            <a:xfrm>
              <a:off x="4691085" y="4953965"/>
              <a:ext cx="933784" cy="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7" name="Rectangle 98">
              <a:extLst>
                <a:ext uri="{FF2B5EF4-FFF2-40B4-BE49-F238E27FC236}">
                  <a16:creationId xmlns:a16="http://schemas.microsoft.com/office/drawing/2014/main" id="{5462B45F-70EA-435A-85CF-143F0985BF53}"/>
                </a:ext>
              </a:extLst>
            </p:cNvPr>
            <p:cNvSpPr>
              <a:spLocks noChangeArrowheads="1"/>
            </p:cNvSpPr>
            <p:nvPr/>
          </p:nvSpPr>
          <p:spPr bwMode="auto">
            <a:xfrm>
              <a:off x="4691085" y="5061710"/>
              <a:ext cx="655917"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8" name="Rectangle 99">
              <a:extLst>
                <a:ext uri="{FF2B5EF4-FFF2-40B4-BE49-F238E27FC236}">
                  <a16:creationId xmlns:a16="http://schemas.microsoft.com/office/drawing/2014/main" id="{475359E7-FFDC-4B9D-ACB8-EC7B05F85096}"/>
                </a:ext>
              </a:extLst>
            </p:cNvPr>
            <p:cNvSpPr>
              <a:spLocks noChangeArrowheads="1"/>
            </p:cNvSpPr>
            <p:nvPr/>
          </p:nvSpPr>
          <p:spPr bwMode="auto">
            <a:xfrm>
              <a:off x="4691085" y="5061710"/>
              <a:ext cx="655917" cy="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9" name="Freeform 100">
              <a:extLst>
                <a:ext uri="{FF2B5EF4-FFF2-40B4-BE49-F238E27FC236}">
                  <a16:creationId xmlns:a16="http://schemas.microsoft.com/office/drawing/2014/main" id="{423789C3-599C-4FFD-875D-F7A6DF398A75}"/>
                </a:ext>
              </a:extLst>
            </p:cNvPr>
            <p:cNvSpPr>
              <a:spLocks/>
            </p:cNvSpPr>
            <p:nvPr/>
          </p:nvSpPr>
          <p:spPr bwMode="auto">
            <a:xfrm>
              <a:off x="3668459" y="2369992"/>
              <a:ext cx="1963971" cy="793906"/>
            </a:xfrm>
            <a:custGeom>
              <a:avLst/>
              <a:gdLst>
                <a:gd name="T0" fmla="*/ 30 w 1039"/>
                <a:gd name="T1" fmla="*/ 420 h 420"/>
                <a:gd name="T2" fmla="*/ 0 w 1039"/>
                <a:gd name="T3" fmla="*/ 378 h 420"/>
                <a:gd name="T4" fmla="*/ 376 w 1039"/>
                <a:gd name="T5" fmla="*/ 101 h 420"/>
                <a:gd name="T6" fmla="*/ 620 w 1039"/>
                <a:gd name="T7" fmla="*/ 268 h 420"/>
                <a:gd name="T8" fmla="*/ 1010 w 1039"/>
                <a:gd name="T9" fmla="*/ 0 h 420"/>
                <a:gd name="T10" fmla="*/ 1039 w 1039"/>
                <a:gd name="T11" fmla="*/ 42 h 420"/>
                <a:gd name="T12" fmla="*/ 620 w 1039"/>
                <a:gd name="T13" fmla="*/ 330 h 420"/>
                <a:gd name="T14" fmla="*/ 377 w 1039"/>
                <a:gd name="T15" fmla="*/ 163 h 420"/>
                <a:gd name="T16" fmla="*/ 30 w 1039"/>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20">
                  <a:moveTo>
                    <a:pt x="30" y="420"/>
                  </a:moveTo>
                  <a:lnTo>
                    <a:pt x="0" y="378"/>
                  </a:lnTo>
                  <a:lnTo>
                    <a:pt x="376" y="101"/>
                  </a:lnTo>
                  <a:lnTo>
                    <a:pt x="620" y="268"/>
                  </a:lnTo>
                  <a:lnTo>
                    <a:pt x="1010" y="0"/>
                  </a:lnTo>
                  <a:lnTo>
                    <a:pt x="1039" y="42"/>
                  </a:lnTo>
                  <a:lnTo>
                    <a:pt x="620" y="330"/>
                  </a:lnTo>
                  <a:lnTo>
                    <a:pt x="377" y="163"/>
                  </a:lnTo>
                  <a:lnTo>
                    <a:pt x="30" y="4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sp>
          <p:nvSpPr>
            <p:cNvPr id="440" name="Freeform 101">
              <a:extLst>
                <a:ext uri="{FF2B5EF4-FFF2-40B4-BE49-F238E27FC236}">
                  <a16:creationId xmlns:a16="http://schemas.microsoft.com/office/drawing/2014/main" id="{43A0010A-7DAA-4BC4-A291-20CD87857CA0}"/>
                </a:ext>
              </a:extLst>
            </p:cNvPr>
            <p:cNvSpPr>
              <a:spLocks/>
            </p:cNvSpPr>
            <p:nvPr/>
          </p:nvSpPr>
          <p:spPr bwMode="auto">
            <a:xfrm>
              <a:off x="5390478" y="2371882"/>
              <a:ext cx="249513" cy="247624"/>
            </a:xfrm>
            <a:custGeom>
              <a:avLst/>
              <a:gdLst>
                <a:gd name="T0" fmla="*/ 132 w 132"/>
                <a:gd name="T1" fmla="*/ 131 h 131"/>
                <a:gd name="T2" fmla="*/ 90 w 132"/>
                <a:gd name="T3" fmla="*/ 131 h 131"/>
                <a:gd name="T4" fmla="*/ 90 w 132"/>
                <a:gd name="T5" fmla="*/ 41 h 131"/>
                <a:gd name="T6" fmla="*/ 0 w 132"/>
                <a:gd name="T7" fmla="*/ 41 h 131"/>
                <a:gd name="T8" fmla="*/ 0 w 132"/>
                <a:gd name="T9" fmla="*/ 0 h 131"/>
                <a:gd name="T10" fmla="*/ 132 w 132"/>
                <a:gd name="T11" fmla="*/ 0 h 131"/>
                <a:gd name="T12" fmla="*/ 132 w 132"/>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132" h="131">
                  <a:moveTo>
                    <a:pt x="132" y="131"/>
                  </a:moveTo>
                  <a:lnTo>
                    <a:pt x="90" y="131"/>
                  </a:lnTo>
                  <a:lnTo>
                    <a:pt x="90" y="41"/>
                  </a:lnTo>
                  <a:lnTo>
                    <a:pt x="0" y="41"/>
                  </a:lnTo>
                  <a:lnTo>
                    <a:pt x="0" y="0"/>
                  </a:lnTo>
                  <a:lnTo>
                    <a:pt x="132" y="0"/>
                  </a:lnTo>
                  <a:lnTo>
                    <a:pt x="132" y="13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sp>
          <p:nvSpPr>
            <p:cNvPr id="441" name="Oval 102">
              <a:extLst>
                <a:ext uri="{FF2B5EF4-FFF2-40B4-BE49-F238E27FC236}">
                  <a16:creationId xmlns:a16="http://schemas.microsoft.com/office/drawing/2014/main" id="{1457C830-4CF9-466B-8A54-14CFA6BD68A6}"/>
                </a:ext>
              </a:extLst>
            </p:cNvPr>
            <p:cNvSpPr>
              <a:spLocks noChangeArrowheads="1"/>
            </p:cNvSpPr>
            <p:nvPr/>
          </p:nvSpPr>
          <p:spPr bwMode="auto">
            <a:xfrm>
              <a:off x="4727000" y="2810420"/>
              <a:ext cx="213598" cy="211708"/>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2" name="Oval 103">
              <a:extLst>
                <a:ext uri="{FF2B5EF4-FFF2-40B4-BE49-F238E27FC236}">
                  <a16:creationId xmlns:a16="http://schemas.microsoft.com/office/drawing/2014/main" id="{0264B363-5756-441E-9D23-9A810566C1BC}"/>
                </a:ext>
              </a:extLst>
            </p:cNvPr>
            <p:cNvSpPr>
              <a:spLocks noChangeArrowheads="1"/>
            </p:cNvSpPr>
            <p:nvPr/>
          </p:nvSpPr>
          <p:spPr bwMode="auto">
            <a:xfrm>
              <a:off x="4273340" y="2513651"/>
              <a:ext cx="213598" cy="211708"/>
            </a:xfrm>
            <a:prstGeom prst="ellipse">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3" name="Freeform 104">
              <a:extLst>
                <a:ext uri="{FF2B5EF4-FFF2-40B4-BE49-F238E27FC236}">
                  <a16:creationId xmlns:a16="http://schemas.microsoft.com/office/drawing/2014/main" id="{2F445CFA-8E95-4504-B61F-BACA0A1EE022}"/>
                </a:ext>
              </a:extLst>
            </p:cNvPr>
            <p:cNvSpPr>
              <a:spLocks noEditPoints="1"/>
            </p:cNvSpPr>
            <p:nvPr/>
          </p:nvSpPr>
          <p:spPr bwMode="auto">
            <a:xfrm>
              <a:off x="4713768" y="4154390"/>
              <a:ext cx="960248" cy="799577"/>
            </a:xfrm>
            <a:custGeom>
              <a:avLst/>
              <a:gdLst>
                <a:gd name="T0" fmla="*/ 355 w 374"/>
                <a:gd name="T1" fmla="*/ 123 h 311"/>
                <a:gd name="T2" fmla="*/ 346 w 374"/>
                <a:gd name="T3" fmla="*/ 138 h 311"/>
                <a:gd name="T4" fmla="*/ 12 w 374"/>
                <a:gd name="T5" fmla="*/ 123 h 311"/>
                <a:gd name="T6" fmla="*/ 355 w 374"/>
                <a:gd name="T7" fmla="*/ 141 h 311"/>
                <a:gd name="T8" fmla="*/ 2 w 374"/>
                <a:gd name="T9" fmla="*/ 165 h 311"/>
                <a:gd name="T10" fmla="*/ 355 w 374"/>
                <a:gd name="T11" fmla="*/ 184 h 311"/>
                <a:gd name="T12" fmla="*/ 0 w 374"/>
                <a:gd name="T13" fmla="*/ 208 h 311"/>
                <a:gd name="T14" fmla="*/ 355 w 374"/>
                <a:gd name="T15" fmla="*/ 226 h 311"/>
                <a:gd name="T16" fmla="*/ 8 w 374"/>
                <a:gd name="T17" fmla="*/ 250 h 311"/>
                <a:gd name="T18" fmla="*/ 355 w 374"/>
                <a:gd name="T19" fmla="*/ 269 h 311"/>
                <a:gd name="T20" fmla="*/ 25 w 374"/>
                <a:gd name="T21" fmla="*/ 293 h 311"/>
                <a:gd name="T22" fmla="*/ 346 w 374"/>
                <a:gd name="T23" fmla="*/ 311 h 311"/>
                <a:gd name="T24" fmla="*/ 374 w 374"/>
                <a:gd name="T25" fmla="*/ 207 h 311"/>
                <a:gd name="T26" fmla="*/ 295 w 374"/>
                <a:gd name="T27" fmla="*/ 81 h 311"/>
                <a:gd name="T28" fmla="*/ 344 w 374"/>
                <a:gd name="T29" fmla="*/ 99 h 311"/>
                <a:gd name="T30" fmla="*/ 295 w 374"/>
                <a:gd name="T31" fmla="*/ 81 h 311"/>
                <a:gd name="T32" fmla="*/ 129 w 374"/>
                <a:gd name="T33" fmla="*/ 83 h 311"/>
                <a:gd name="T34" fmla="*/ 297 w 374"/>
                <a:gd name="T35" fmla="*/ 99 h 311"/>
                <a:gd name="T36" fmla="*/ 255 w 374"/>
                <a:gd name="T37" fmla="*/ 81 h 311"/>
                <a:gd name="T38" fmla="*/ 34 w 374"/>
                <a:gd name="T39" fmla="*/ 81 h 311"/>
                <a:gd name="T40" fmla="*/ 63 w 374"/>
                <a:gd name="T41" fmla="*/ 99 h 311"/>
                <a:gd name="T42" fmla="*/ 34 w 374"/>
                <a:gd name="T43" fmla="*/ 81 h 311"/>
                <a:gd name="T44" fmla="*/ 28 w 374"/>
                <a:gd name="T45" fmla="*/ 54 h 311"/>
                <a:gd name="T46" fmla="*/ 28 w 374"/>
                <a:gd name="T47" fmla="*/ 54 h 311"/>
                <a:gd name="T48" fmla="*/ 28 w 374"/>
                <a:gd name="T49" fmla="*/ 54 h 311"/>
                <a:gd name="T50" fmla="*/ 28 w 374"/>
                <a:gd name="T51" fmla="*/ 54 h 311"/>
                <a:gd name="T52" fmla="*/ 167 w 374"/>
                <a:gd name="T53" fmla="*/ 0 h 311"/>
                <a:gd name="T54" fmla="*/ 29 w 374"/>
                <a:gd name="T55" fmla="*/ 54 h 311"/>
                <a:gd name="T56" fmla="*/ 122 w 374"/>
                <a:gd name="T57" fmla="*/ 5 h 311"/>
                <a:gd name="T58" fmla="*/ 52 w 374"/>
                <a:gd name="T59" fmla="*/ 57 h 311"/>
                <a:gd name="T60" fmla="*/ 103 w 374"/>
                <a:gd name="T61" fmla="*/ 50 h 311"/>
                <a:gd name="T62" fmla="*/ 254 w 374"/>
                <a:gd name="T63" fmla="*/ 57 h 311"/>
                <a:gd name="T64" fmla="*/ 167 w 374"/>
                <a:gd name="T65" fmla="*/ 0 h 311"/>
                <a:gd name="T66" fmla="*/ 167 w 374"/>
                <a:gd name="T6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4" h="311">
                  <a:moveTo>
                    <a:pt x="355" y="121"/>
                  </a:moveTo>
                  <a:cubicBezTo>
                    <a:pt x="355" y="123"/>
                    <a:pt x="355" y="123"/>
                    <a:pt x="355" y="123"/>
                  </a:cubicBezTo>
                  <a:cubicBezTo>
                    <a:pt x="336" y="123"/>
                    <a:pt x="336" y="123"/>
                    <a:pt x="336" y="123"/>
                  </a:cubicBezTo>
                  <a:cubicBezTo>
                    <a:pt x="340" y="128"/>
                    <a:pt x="343" y="133"/>
                    <a:pt x="346" y="138"/>
                  </a:cubicBezTo>
                  <a:cubicBezTo>
                    <a:pt x="341" y="133"/>
                    <a:pt x="336" y="128"/>
                    <a:pt x="331" y="123"/>
                  </a:cubicBezTo>
                  <a:cubicBezTo>
                    <a:pt x="12" y="123"/>
                    <a:pt x="12" y="123"/>
                    <a:pt x="12" y="123"/>
                  </a:cubicBezTo>
                  <a:cubicBezTo>
                    <a:pt x="10" y="129"/>
                    <a:pt x="8" y="135"/>
                    <a:pt x="7" y="141"/>
                  </a:cubicBezTo>
                  <a:cubicBezTo>
                    <a:pt x="355" y="141"/>
                    <a:pt x="355" y="141"/>
                    <a:pt x="355" y="141"/>
                  </a:cubicBezTo>
                  <a:cubicBezTo>
                    <a:pt x="355" y="166"/>
                    <a:pt x="355" y="166"/>
                    <a:pt x="355" y="166"/>
                  </a:cubicBezTo>
                  <a:cubicBezTo>
                    <a:pt x="2" y="165"/>
                    <a:pt x="2" y="165"/>
                    <a:pt x="2" y="165"/>
                  </a:cubicBezTo>
                  <a:cubicBezTo>
                    <a:pt x="1" y="171"/>
                    <a:pt x="1" y="178"/>
                    <a:pt x="0" y="184"/>
                  </a:cubicBezTo>
                  <a:cubicBezTo>
                    <a:pt x="355" y="184"/>
                    <a:pt x="355" y="184"/>
                    <a:pt x="355" y="184"/>
                  </a:cubicBezTo>
                  <a:cubicBezTo>
                    <a:pt x="355" y="208"/>
                    <a:pt x="355" y="208"/>
                    <a:pt x="355" y="208"/>
                  </a:cubicBezTo>
                  <a:cubicBezTo>
                    <a:pt x="0" y="208"/>
                    <a:pt x="0" y="208"/>
                    <a:pt x="0" y="208"/>
                  </a:cubicBezTo>
                  <a:cubicBezTo>
                    <a:pt x="1" y="214"/>
                    <a:pt x="2" y="220"/>
                    <a:pt x="2" y="226"/>
                  </a:cubicBezTo>
                  <a:cubicBezTo>
                    <a:pt x="355" y="226"/>
                    <a:pt x="355" y="226"/>
                    <a:pt x="355" y="226"/>
                  </a:cubicBezTo>
                  <a:cubicBezTo>
                    <a:pt x="355" y="250"/>
                    <a:pt x="355" y="250"/>
                    <a:pt x="355" y="250"/>
                  </a:cubicBezTo>
                  <a:cubicBezTo>
                    <a:pt x="8" y="250"/>
                    <a:pt x="8" y="250"/>
                    <a:pt x="8" y="250"/>
                  </a:cubicBezTo>
                  <a:cubicBezTo>
                    <a:pt x="10" y="256"/>
                    <a:pt x="12" y="262"/>
                    <a:pt x="14" y="268"/>
                  </a:cubicBezTo>
                  <a:cubicBezTo>
                    <a:pt x="355" y="269"/>
                    <a:pt x="355" y="269"/>
                    <a:pt x="355" y="269"/>
                  </a:cubicBezTo>
                  <a:cubicBezTo>
                    <a:pt x="355" y="293"/>
                    <a:pt x="355" y="293"/>
                    <a:pt x="355" y="293"/>
                  </a:cubicBezTo>
                  <a:cubicBezTo>
                    <a:pt x="25" y="293"/>
                    <a:pt x="25" y="293"/>
                    <a:pt x="25" y="293"/>
                  </a:cubicBezTo>
                  <a:cubicBezTo>
                    <a:pt x="28" y="299"/>
                    <a:pt x="32" y="305"/>
                    <a:pt x="36" y="311"/>
                  </a:cubicBezTo>
                  <a:cubicBezTo>
                    <a:pt x="346" y="311"/>
                    <a:pt x="346" y="311"/>
                    <a:pt x="346" y="311"/>
                  </a:cubicBezTo>
                  <a:cubicBezTo>
                    <a:pt x="364" y="280"/>
                    <a:pt x="374" y="244"/>
                    <a:pt x="374" y="207"/>
                  </a:cubicBezTo>
                  <a:cubicBezTo>
                    <a:pt x="374" y="207"/>
                    <a:pt x="374" y="207"/>
                    <a:pt x="374" y="207"/>
                  </a:cubicBezTo>
                  <a:cubicBezTo>
                    <a:pt x="374" y="177"/>
                    <a:pt x="368" y="148"/>
                    <a:pt x="355" y="121"/>
                  </a:cubicBezTo>
                  <a:moveTo>
                    <a:pt x="295" y="81"/>
                  </a:moveTo>
                  <a:cubicBezTo>
                    <a:pt x="302" y="87"/>
                    <a:pt x="309" y="93"/>
                    <a:pt x="315" y="99"/>
                  </a:cubicBezTo>
                  <a:cubicBezTo>
                    <a:pt x="344" y="99"/>
                    <a:pt x="344" y="99"/>
                    <a:pt x="344" y="99"/>
                  </a:cubicBezTo>
                  <a:cubicBezTo>
                    <a:pt x="340" y="93"/>
                    <a:pt x="335" y="87"/>
                    <a:pt x="331" y="81"/>
                  </a:cubicBezTo>
                  <a:cubicBezTo>
                    <a:pt x="295" y="81"/>
                    <a:pt x="295" y="81"/>
                    <a:pt x="295" y="81"/>
                  </a:cubicBezTo>
                  <a:moveTo>
                    <a:pt x="135" y="81"/>
                  </a:moveTo>
                  <a:cubicBezTo>
                    <a:pt x="133" y="81"/>
                    <a:pt x="131" y="82"/>
                    <a:pt x="129" y="83"/>
                  </a:cubicBezTo>
                  <a:cubicBezTo>
                    <a:pt x="116" y="87"/>
                    <a:pt x="104" y="93"/>
                    <a:pt x="93" y="99"/>
                  </a:cubicBezTo>
                  <a:cubicBezTo>
                    <a:pt x="297" y="99"/>
                    <a:pt x="297" y="99"/>
                    <a:pt x="297" y="99"/>
                  </a:cubicBezTo>
                  <a:cubicBezTo>
                    <a:pt x="293" y="97"/>
                    <a:pt x="290" y="95"/>
                    <a:pt x="286" y="93"/>
                  </a:cubicBezTo>
                  <a:cubicBezTo>
                    <a:pt x="276" y="88"/>
                    <a:pt x="265" y="84"/>
                    <a:pt x="255" y="81"/>
                  </a:cubicBezTo>
                  <a:cubicBezTo>
                    <a:pt x="135" y="81"/>
                    <a:pt x="135" y="81"/>
                    <a:pt x="135" y="81"/>
                  </a:cubicBezTo>
                  <a:moveTo>
                    <a:pt x="34" y="81"/>
                  </a:moveTo>
                  <a:cubicBezTo>
                    <a:pt x="30" y="87"/>
                    <a:pt x="26" y="93"/>
                    <a:pt x="23" y="99"/>
                  </a:cubicBezTo>
                  <a:cubicBezTo>
                    <a:pt x="63" y="99"/>
                    <a:pt x="63" y="99"/>
                    <a:pt x="63" y="99"/>
                  </a:cubicBezTo>
                  <a:cubicBezTo>
                    <a:pt x="56" y="81"/>
                    <a:pt x="56" y="81"/>
                    <a:pt x="56" y="81"/>
                  </a:cubicBezTo>
                  <a:cubicBezTo>
                    <a:pt x="34" y="81"/>
                    <a:pt x="34" y="81"/>
                    <a:pt x="34" y="81"/>
                  </a:cubicBezTo>
                  <a:moveTo>
                    <a:pt x="28" y="54"/>
                  </a:moveTo>
                  <a:cubicBezTo>
                    <a:pt x="28" y="54"/>
                    <a:pt x="28" y="54"/>
                    <a:pt x="28" y="54"/>
                  </a:cubicBezTo>
                  <a:cubicBezTo>
                    <a:pt x="28" y="54"/>
                    <a:pt x="28" y="54"/>
                    <a:pt x="28" y="54"/>
                  </a:cubicBezTo>
                  <a:moveTo>
                    <a:pt x="28" y="54"/>
                  </a:moveTo>
                  <a:cubicBezTo>
                    <a:pt x="28" y="54"/>
                    <a:pt x="28" y="54"/>
                    <a:pt x="28" y="54"/>
                  </a:cubicBezTo>
                  <a:cubicBezTo>
                    <a:pt x="28" y="54"/>
                    <a:pt x="28" y="54"/>
                    <a:pt x="28" y="54"/>
                  </a:cubicBezTo>
                  <a:moveTo>
                    <a:pt x="29" y="54"/>
                  </a:moveTo>
                  <a:cubicBezTo>
                    <a:pt x="28" y="54"/>
                    <a:pt x="28" y="54"/>
                    <a:pt x="28" y="54"/>
                  </a:cubicBezTo>
                  <a:cubicBezTo>
                    <a:pt x="28" y="54"/>
                    <a:pt x="28" y="54"/>
                    <a:pt x="29" y="54"/>
                  </a:cubicBezTo>
                  <a:moveTo>
                    <a:pt x="167" y="0"/>
                  </a:moveTo>
                  <a:cubicBezTo>
                    <a:pt x="167" y="0"/>
                    <a:pt x="167" y="0"/>
                    <a:pt x="167" y="0"/>
                  </a:cubicBezTo>
                  <a:cubicBezTo>
                    <a:pt x="116" y="0"/>
                    <a:pt x="67" y="19"/>
                    <a:pt x="29" y="54"/>
                  </a:cubicBezTo>
                  <a:cubicBezTo>
                    <a:pt x="62" y="23"/>
                    <a:pt x="105" y="5"/>
                    <a:pt x="150" y="1"/>
                  </a:cubicBezTo>
                  <a:cubicBezTo>
                    <a:pt x="140" y="2"/>
                    <a:pt x="131" y="3"/>
                    <a:pt x="122" y="5"/>
                  </a:cubicBezTo>
                  <a:cubicBezTo>
                    <a:pt x="99" y="15"/>
                    <a:pt x="79" y="30"/>
                    <a:pt x="61" y="48"/>
                  </a:cubicBezTo>
                  <a:cubicBezTo>
                    <a:pt x="58" y="51"/>
                    <a:pt x="55" y="54"/>
                    <a:pt x="52" y="57"/>
                  </a:cubicBezTo>
                  <a:cubicBezTo>
                    <a:pt x="85" y="57"/>
                    <a:pt x="85" y="57"/>
                    <a:pt x="85" y="57"/>
                  </a:cubicBezTo>
                  <a:cubicBezTo>
                    <a:pt x="91" y="54"/>
                    <a:pt x="97" y="52"/>
                    <a:pt x="103" y="50"/>
                  </a:cubicBezTo>
                  <a:cubicBezTo>
                    <a:pt x="125" y="42"/>
                    <a:pt x="147" y="39"/>
                    <a:pt x="169" y="39"/>
                  </a:cubicBezTo>
                  <a:cubicBezTo>
                    <a:pt x="198" y="39"/>
                    <a:pt x="227" y="45"/>
                    <a:pt x="254" y="57"/>
                  </a:cubicBezTo>
                  <a:cubicBezTo>
                    <a:pt x="309" y="57"/>
                    <a:pt x="309" y="57"/>
                    <a:pt x="309" y="57"/>
                  </a:cubicBezTo>
                  <a:cubicBezTo>
                    <a:pt x="271" y="20"/>
                    <a:pt x="221" y="0"/>
                    <a:pt x="167" y="0"/>
                  </a:cubicBezTo>
                  <a:cubicBezTo>
                    <a:pt x="167" y="0"/>
                    <a:pt x="167" y="0"/>
                    <a:pt x="167" y="0"/>
                  </a:cubicBezTo>
                  <a:cubicBezTo>
                    <a:pt x="167" y="0"/>
                    <a:pt x="167" y="0"/>
                    <a:pt x="16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4" name="Freeform 105">
              <a:extLst>
                <a:ext uri="{FF2B5EF4-FFF2-40B4-BE49-F238E27FC236}">
                  <a16:creationId xmlns:a16="http://schemas.microsoft.com/office/drawing/2014/main" id="{44245248-87FE-438A-A55B-C074C13C9C57}"/>
                </a:ext>
              </a:extLst>
            </p:cNvPr>
            <p:cNvSpPr>
              <a:spLocks noEditPoints="1"/>
            </p:cNvSpPr>
            <p:nvPr/>
          </p:nvSpPr>
          <p:spPr bwMode="auto">
            <a:xfrm>
              <a:off x="4802610" y="4299938"/>
              <a:ext cx="759881" cy="62379"/>
            </a:xfrm>
            <a:custGeom>
              <a:avLst/>
              <a:gdLst>
                <a:gd name="T0" fmla="*/ 161 w 297"/>
                <a:gd name="T1" fmla="*/ 15 h 24"/>
                <a:gd name="T2" fmla="*/ 101 w 297"/>
                <a:gd name="T3" fmla="*/ 24 h 24"/>
                <a:gd name="T4" fmla="*/ 221 w 297"/>
                <a:gd name="T5" fmla="*/ 24 h 24"/>
                <a:gd name="T6" fmla="*/ 161 w 297"/>
                <a:gd name="T7" fmla="*/ 15 h 24"/>
                <a:gd name="T8" fmla="*/ 220 w 297"/>
                <a:gd name="T9" fmla="*/ 0 h 24"/>
                <a:gd name="T10" fmla="*/ 227 w 297"/>
                <a:gd name="T11" fmla="*/ 3 h 24"/>
                <a:gd name="T12" fmla="*/ 261 w 297"/>
                <a:gd name="T13" fmla="*/ 24 h 24"/>
                <a:gd name="T14" fmla="*/ 297 w 297"/>
                <a:gd name="T15" fmla="*/ 24 h 24"/>
                <a:gd name="T16" fmla="*/ 280 w 297"/>
                <a:gd name="T17" fmla="*/ 4 h 24"/>
                <a:gd name="T18" fmla="*/ 275 w 297"/>
                <a:gd name="T19" fmla="*/ 0 h 24"/>
                <a:gd name="T20" fmla="*/ 220 w 297"/>
                <a:gd name="T21" fmla="*/ 0 h 24"/>
                <a:gd name="T22" fmla="*/ 18 w 297"/>
                <a:gd name="T23" fmla="*/ 0 h 24"/>
                <a:gd name="T24" fmla="*/ 0 w 297"/>
                <a:gd name="T25" fmla="*/ 24 h 24"/>
                <a:gd name="T26" fmla="*/ 22 w 297"/>
                <a:gd name="T27" fmla="*/ 24 h 24"/>
                <a:gd name="T28" fmla="*/ 20 w 297"/>
                <a:gd name="T29" fmla="*/ 17 h 24"/>
                <a:gd name="T30" fmla="*/ 51 w 297"/>
                <a:gd name="T31" fmla="*/ 0 h 24"/>
                <a:gd name="T32" fmla="*/ 18 w 297"/>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24">
                  <a:moveTo>
                    <a:pt x="161" y="15"/>
                  </a:moveTo>
                  <a:cubicBezTo>
                    <a:pt x="141" y="15"/>
                    <a:pt x="121" y="18"/>
                    <a:pt x="101" y="24"/>
                  </a:cubicBezTo>
                  <a:cubicBezTo>
                    <a:pt x="221" y="24"/>
                    <a:pt x="221" y="24"/>
                    <a:pt x="221" y="24"/>
                  </a:cubicBezTo>
                  <a:cubicBezTo>
                    <a:pt x="201" y="18"/>
                    <a:pt x="181" y="15"/>
                    <a:pt x="161" y="15"/>
                  </a:cubicBezTo>
                  <a:moveTo>
                    <a:pt x="220" y="0"/>
                  </a:moveTo>
                  <a:cubicBezTo>
                    <a:pt x="222" y="1"/>
                    <a:pt x="224" y="2"/>
                    <a:pt x="227" y="3"/>
                  </a:cubicBezTo>
                  <a:cubicBezTo>
                    <a:pt x="239" y="9"/>
                    <a:pt x="250" y="16"/>
                    <a:pt x="261" y="24"/>
                  </a:cubicBezTo>
                  <a:cubicBezTo>
                    <a:pt x="297" y="24"/>
                    <a:pt x="297" y="24"/>
                    <a:pt x="297" y="24"/>
                  </a:cubicBezTo>
                  <a:cubicBezTo>
                    <a:pt x="292" y="17"/>
                    <a:pt x="286" y="10"/>
                    <a:pt x="280" y="4"/>
                  </a:cubicBezTo>
                  <a:cubicBezTo>
                    <a:pt x="278" y="3"/>
                    <a:pt x="277" y="1"/>
                    <a:pt x="275" y="0"/>
                  </a:cubicBezTo>
                  <a:cubicBezTo>
                    <a:pt x="220" y="0"/>
                    <a:pt x="220" y="0"/>
                    <a:pt x="220" y="0"/>
                  </a:cubicBezTo>
                  <a:moveTo>
                    <a:pt x="18" y="0"/>
                  </a:moveTo>
                  <a:cubicBezTo>
                    <a:pt x="11" y="7"/>
                    <a:pt x="5" y="15"/>
                    <a:pt x="0" y="24"/>
                  </a:cubicBezTo>
                  <a:cubicBezTo>
                    <a:pt x="22" y="24"/>
                    <a:pt x="22" y="24"/>
                    <a:pt x="22" y="24"/>
                  </a:cubicBezTo>
                  <a:cubicBezTo>
                    <a:pt x="20" y="17"/>
                    <a:pt x="20" y="17"/>
                    <a:pt x="20" y="17"/>
                  </a:cubicBezTo>
                  <a:cubicBezTo>
                    <a:pt x="29" y="11"/>
                    <a:pt x="40" y="5"/>
                    <a:pt x="51" y="0"/>
                  </a:cubicBezTo>
                  <a:cubicBezTo>
                    <a:pt x="18" y="0"/>
                    <a:pt x="18" y="0"/>
                    <a:pt x="18"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5" name="Freeform 106">
              <a:extLst>
                <a:ext uri="{FF2B5EF4-FFF2-40B4-BE49-F238E27FC236}">
                  <a16:creationId xmlns:a16="http://schemas.microsoft.com/office/drawing/2014/main" id="{2CAC71FD-C1E9-4E2E-8C8D-151D3F6AED02}"/>
                </a:ext>
              </a:extLst>
            </p:cNvPr>
            <p:cNvSpPr>
              <a:spLocks noEditPoints="1"/>
            </p:cNvSpPr>
            <p:nvPr/>
          </p:nvSpPr>
          <p:spPr bwMode="auto">
            <a:xfrm>
              <a:off x="4745903" y="4407683"/>
              <a:ext cx="878966" cy="62379"/>
            </a:xfrm>
            <a:custGeom>
              <a:avLst/>
              <a:gdLst>
                <a:gd name="T0" fmla="*/ 303 w 343"/>
                <a:gd name="T1" fmla="*/ 0 h 24"/>
                <a:gd name="T2" fmla="*/ 324 w 343"/>
                <a:gd name="T3" fmla="*/ 24 h 24"/>
                <a:gd name="T4" fmla="*/ 343 w 343"/>
                <a:gd name="T5" fmla="*/ 24 h 24"/>
                <a:gd name="T6" fmla="*/ 343 w 343"/>
                <a:gd name="T7" fmla="*/ 22 h 24"/>
                <a:gd name="T8" fmla="*/ 332 w 343"/>
                <a:gd name="T9" fmla="*/ 0 h 24"/>
                <a:gd name="T10" fmla="*/ 303 w 343"/>
                <a:gd name="T11" fmla="*/ 0 h 24"/>
                <a:gd name="T12" fmla="*/ 11 w 343"/>
                <a:gd name="T13" fmla="*/ 0 h 24"/>
                <a:gd name="T14" fmla="*/ 0 w 343"/>
                <a:gd name="T15" fmla="*/ 24 h 24"/>
                <a:gd name="T16" fmla="*/ 319 w 343"/>
                <a:gd name="T17" fmla="*/ 24 h 24"/>
                <a:gd name="T18" fmla="*/ 285 w 343"/>
                <a:gd name="T19" fmla="*/ 0 h 24"/>
                <a:gd name="T20" fmla="*/ 81 w 343"/>
                <a:gd name="T21" fmla="*/ 0 h 24"/>
                <a:gd name="T22" fmla="*/ 57 w 343"/>
                <a:gd name="T23" fmla="*/ 16 h 24"/>
                <a:gd name="T24" fmla="*/ 51 w 343"/>
                <a:gd name="T25" fmla="*/ 0 h 24"/>
                <a:gd name="T26" fmla="*/ 11 w 34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4">
                  <a:moveTo>
                    <a:pt x="303" y="0"/>
                  </a:moveTo>
                  <a:cubicBezTo>
                    <a:pt x="311" y="8"/>
                    <a:pt x="318" y="16"/>
                    <a:pt x="324" y="24"/>
                  </a:cubicBezTo>
                  <a:cubicBezTo>
                    <a:pt x="343" y="24"/>
                    <a:pt x="343" y="24"/>
                    <a:pt x="343" y="24"/>
                  </a:cubicBezTo>
                  <a:cubicBezTo>
                    <a:pt x="343" y="22"/>
                    <a:pt x="343" y="22"/>
                    <a:pt x="343" y="22"/>
                  </a:cubicBezTo>
                  <a:cubicBezTo>
                    <a:pt x="340" y="14"/>
                    <a:pt x="336" y="7"/>
                    <a:pt x="332" y="0"/>
                  </a:cubicBezTo>
                  <a:cubicBezTo>
                    <a:pt x="303" y="0"/>
                    <a:pt x="303" y="0"/>
                    <a:pt x="303" y="0"/>
                  </a:cubicBezTo>
                  <a:moveTo>
                    <a:pt x="11" y="0"/>
                  </a:moveTo>
                  <a:cubicBezTo>
                    <a:pt x="7" y="8"/>
                    <a:pt x="3" y="16"/>
                    <a:pt x="0" y="24"/>
                  </a:cubicBezTo>
                  <a:cubicBezTo>
                    <a:pt x="319" y="24"/>
                    <a:pt x="319" y="24"/>
                    <a:pt x="319" y="24"/>
                  </a:cubicBezTo>
                  <a:cubicBezTo>
                    <a:pt x="308" y="15"/>
                    <a:pt x="297" y="7"/>
                    <a:pt x="285" y="0"/>
                  </a:cubicBezTo>
                  <a:cubicBezTo>
                    <a:pt x="81" y="0"/>
                    <a:pt x="81" y="0"/>
                    <a:pt x="81" y="0"/>
                  </a:cubicBezTo>
                  <a:cubicBezTo>
                    <a:pt x="72" y="5"/>
                    <a:pt x="64" y="10"/>
                    <a:pt x="57" y="16"/>
                  </a:cubicBezTo>
                  <a:cubicBezTo>
                    <a:pt x="51" y="0"/>
                    <a:pt x="51" y="0"/>
                    <a:pt x="51" y="0"/>
                  </a:cubicBezTo>
                  <a:cubicBezTo>
                    <a:pt x="11" y="0"/>
                    <a:pt x="11" y="0"/>
                    <a:pt x="11"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6" name="Freeform 107">
              <a:extLst>
                <a:ext uri="{FF2B5EF4-FFF2-40B4-BE49-F238E27FC236}">
                  <a16:creationId xmlns:a16="http://schemas.microsoft.com/office/drawing/2014/main" id="{B5B9001A-93D0-419C-AFB8-7F60E234362A}"/>
                </a:ext>
              </a:extLst>
            </p:cNvPr>
            <p:cNvSpPr>
              <a:spLocks/>
            </p:cNvSpPr>
            <p:nvPr/>
          </p:nvSpPr>
          <p:spPr bwMode="auto">
            <a:xfrm>
              <a:off x="4719439" y="4515427"/>
              <a:ext cx="905430" cy="64269"/>
            </a:xfrm>
            <a:custGeom>
              <a:avLst/>
              <a:gdLst>
                <a:gd name="T0" fmla="*/ 5 w 353"/>
                <a:gd name="T1" fmla="*/ 0 h 25"/>
                <a:gd name="T2" fmla="*/ 0 w 353"/>
                <a:gd name="T3" fmla="*/ 24 h 25"/>
                <a:gd name="T4" fmla="*/ 353 w 353"/>
                <a:gd name="T5" fmla="*/ 25 h 25"/>
                <a:gd name="T6" fmla="*/ 353 w 353"/>
                <a:gd name="T7" fmla="*/ 0 h 25"/>
                <a:gd name="T8" fmla="*/ 5 w 353"/>
                <a:gd name="T9" fmla="*/ 0 h 25"/>
              </a:gdLst>
              <a:ahLst/>
              <a:cxnLst>
                <a:cxn ang="0">
                  <a:pos x="T0" y="T1"/>
                </a:cxn>
                <a:cxn ang="0">
                  <a:pos x="T2" y="T3"/>
                </a:cxn>
                <a:cxn ang="0">
                  <a:pos x="T4" y="T5"/>
                </a:cxn>
                <a:cxn ang="0">
                  <a:pos x="T6" y="T7"/>
                </a:cxn>
                <a:cxn ang="0">
                  <a:pos x="T8" y="T9"/>
                </a:cxn>
              </a:cxnLst>
              <a:rect l="0" t="0" r="r" b="b"/>
              <a:pathLst>
                <a:path w="353" h="25">
                  <a:moveTo>
                    <a:pt x="5" y="0"/>
                  </a:moveTo>
                  <a:cubicBezTo>
                    <a:pt x="3" y="8"/>
                    <a:pt x="1" y="16"/>
                    <a:pt x="0" y="24"/>
                  </a:cubicBezTo>
                  <a:cubicBezTo>
                    <a:pt x="353" y="25"/>
                    <a:pt x="353" y="25"/>
                    <a:pt x="353" y="25"/>
                  </a:cubicBezTo>
                  <a:cubicBezTo>
                    <a:pt x="353" y="0"/>
                    <a:pt x="353" y="0"/>
                    <a:pt x="353" y="0"/>
                  </a:cubicBezTo>
                  <a:cubicBezTo>
                    <a:pt x="5" y="0"/>
                    <a:pt x="5" y="0"/>
                    <a:pt x="5"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7" name="Freeform 108">
              <a:extLst>
                <a:ext uri="{FF2B5EF4-FFF2-40B4-BE49-F238E27FC236}">
                  <a16:creationId xmlns:a16="http://schemas.microsoft.com/office/drawing/2014/main" id="{D1BC46B5-3D94-4279-8138-5971A23C430A}"/>
                </a:ext>
              </a:extLst>
            </p:cNvPr>
            <p:cNvSpPr>
              <a:spLocks/>
            </p:cNvSpPr>
            <p:nvPr/>
          </p:nvSpPr>
          <p:spPr bwMode="auto">
            <a:xfrm>
              <a:off x="4713768" y="4626952"/>
              <a:ext cx="911101" cy="62379"/>
            </a:xfrm>
            <a:custGeom>
              <a:avLst/>
              <a:gdLst>
                <a:gd name="T0" fmla="*/ 0 w 355"/>
                <a:gd name="T1" fmla="*/ 0 h 24"/>
                <a:gd name="T2" fmla="*/ 0 w 355"/>
                <a:gd name="T3" fmla="*/ 9 h 24"/>
                <a:gd name="T4" fmla="*/ 0 w 355"/>
                <a:gd name="T5" fmla="*/ 24 h 24"/>
                <a:gd name="T6" fmla="*/ 355 w 355"/>
                <a:gd name="T7" fmla="*/ 24 h 24"/>
                <a:gd name="T8" fmla="*/ 355 w 355"/>
                <a:gd name="T9" fmla="*/ 0 h 24"/>
                <a:gd name="T10" fmla="*/ 0 w 355"/>
                <a:gd name="T11" fmla="*/ 0 h 24"/>
              </a:gdLst>
              <a:ahLst/>
              <a:cxnLst>
                <a:cxn ang="0">
                  <a:pos x="T0" y="T1"/>
                </a:cxn>
                <a:cxn ang="0">
                  <a:pos x="T2" y="T3"/>
                </a:cxn>
                <a:cxn ang="0">
                  <a:pos x="T4" y="T5"/>
                </a:cxn>
                <a:cxn ang="0">
                  <a:pos x="T6" y="T7"/>
                </a:cxn>
                <a:cxn ang="0">
                  <a:pos x="T8" y="T9"/>
                </a:cxn>
                <a:cxn ang="0">
                  <a:pos x="T10" y="T11"/>
                </a:cxn>
              </a:cxnLst>
              <a:rect l="0" t="0" r="r" b="b"/>
              <a:pathLst>
                <a:path w="355" h="24">
                  <a:moveTo>
                    <a:pt x="0" y="0"/>
                  </a:moveTo>
                  <a:cubicBezTo>
                    <a:pt x="0" y="3"/>
                    <a:pt x="0" y="6"/>
                    <a:pt x="0" y="9"/>
                  </a:cubicBezTo>
                  <a:cubicBezTo>
                    <a:pt x="0" y="14"/>
                    <a:pt x="0" y="19"/>
                    <a:pt x="0" y="24"/>
                  </a:cubicBezTo>
                  <a:cubicBezTo>
                    <a:pt x="355" y="24"/>
                    <a:pt x="355" y="24"/>
                    <a:pt x="355" y="24"/>
                  </a:cubicBezTo>
                  <a:cubicBezTo>
                    <a:pt x="355" y="0"/>
                    <a:pt x="355" y="0"/>
                    <a:pt x="355"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8" name="Freeform 109">
              <a:extLst>
                <a:ext uri="{FF2B5EF4-FFF2-40B4-BE49-F238E27FC236}">
                  <a16:creationId xmlns:a16="http://schemas.microsoft.com/office/drawing/2014/main" id="{252A1299-F6B3-4B13-B3DD-D17975F0EC9E}"/>
                </a:ext>
              </a:extLst>
            </p:cNvPr>
            <p:cNvSpPr>
              <a:spLocks/>
            </p:cNvSpPr>
            <p:nvPr/>
          </p:nvSpPr>
          <p:spPr bwMode="auto">
            <a:xfrm>
              <a:off x="4719439" y="4734696"/>
              <a:ext cx="905430" cy="62379"/>
            </a:xfrm>
            <a:custGeom>
              <a:avLst/>
              <a:gdLst>
                <a:gd name="T0" fmla="*/ 0 w 353"/>
                <a:gd name="T1" fmla="*/ 0 h 24"/>
                <a:gd name="T2" fmla="*/ 6 w 353"/>
                <a:gd name="T3" fmla="*/ 24 h 24"/>
                <a:gd name="T4" fmla="*/ 353 w 353"/>
                <a:gd name="T5" fmla="*/ 24 h 24"/>
                <a:gd name="T6" fmla="*/ 353 w 353"/>
                <a:gd name="T7" fmla="*/ 0 h 24"/>
                <a:gd name="T8" fmla="*/ 0 w 353"/>
                <a:gd name="T9" fmla="*/ 0 h 24"/>
              </a:gdLst>
              <a:ahLst/>
              <a:cxnLst>
                <a:cxn ang="0">
                  <a:pos x="T0" y="T1"/>
                </a:cxn>
                <a:cxn ang="0">
                  <a:pos x="T2" y="T3"/>
                </a:cxn>
                <a:cxn ang="0">
                  <a:pos x="T4" y="T5"/>
                </a:cxn>
                <a:cxn ang="0">
                  <a:pos x="T6" y="T7"/>
                </a:cxn>
                <a:cxn ang="0">
                  <a:pos x="T8" y="T9"/>
                </a:cxn>
              </a:cxnLst>
              <a:rect l="0" t="0" r="r" b="b"/>
              <a:pathLst>
                <a:path w="353" h="24">
                  <a:moveTo>
                    <a:pt x="0" y="0"/>
                  </a:moveTo>
                  <a:cubicBezTo>
                    <a:pt x="2" y="8"/>
                    <a:pt x="4" y="16"/>
                    <a:pt x="6" y="24"/>
                  </a:cubicBezTo>
                  <a:cubicBezTo>
                    <a:pt x="353" y="24"/>
                    <a:pt x="353" y="24"/>
                    <a:pt x="353" y="24"/>
                  </a:cubicBezTo>
                  <a:cubicBezTo>
                    <a:pt x="353" y="0"/>
                    <a:pt x="353" y="0"/>
                    <a:pt x="353"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9" name="Freeform 110">
              <a:extLst>
                <a:ext uri="{FF2B5EF4-FFF2-40B4-BE49-F238E27FC236}">
                  <a16:creationId xmlns:a16="http://schemas.microsoft.com/office/drawing/2014/main" id="{730171DA-5EB2-48B3-B4D1-FBDEED330B05}"/>
                </a:ext>
              </a:extLst>
            </p:cNvPr>
            <p:cNvSpPr>
              <a:spLocks/>
            </p:cNvSpPr>
            <p:nvPr/>
          </p:nvSpPr>
          <p:spPr bwMode="auto">
            <a:xfrm>
              <a:off x="4857427" y="5014453"/>
              <a:ext cx="701283" cy="204147"/>
            </a:xfrm>
            <a:custGeom>
              <a:avLst/>
              <a:gdLst>
                <a:gd name="T0" fmla="*/ 0 w 273"/>
                <a:gd name="T1" fmla="*/ 0 h 79"/>
                <a:gd name="T2" fmla="*/ 19 w 273"/>
                <a:gd name="T3" fmla="*/ 18 h 79"/>
                <a:gd name="T4" fmla="*/ 191 w 273"/>
                <a:gd name="T5" fmla="*/ 18 h 79"/>
                <a:gd name="T6" fmla="*/ 191 w 273"/>
                <a:gd name="T7" fmla="*/ 42 h 79"/>
                <a:gd name="T8" fmla="*/ 55 w 273"/>
                <a:gd name="T9" fmla="*/ 42 h 79"/>
                <a:gd name="T10" fmla="*/ 150 w 273"/>
                <a:gd name="T11" fmla="*/ 66 h 79"/>
                <a:gd name="T12" fmla="*/ 151 w 273"/>
                <a:gd name="T13" fmla="*/ 66 h 79"/>
                <a:gd name="T14" fmla="*/ 196 w 273"/>
                <a:gd name="T15" fmla="*/ 61 h 79"/>
                <a:gd name="T16" fmla="*/ 243 w 273"/>
                <a:gd name="T17" fmla="*/ 31 h 79"/>
                <a:gd name="T18" fmla="*/ 243 w 273"/>
                <a:gd name="T19" fmla="*/ 31 h 79"/>
                <a:gd name="T20" fmla="*/ 243 w 273"/>
                <a:gd name="T21" fmla="*/ 31 h 79"/>
                <a:gd name="T22" fmla="*/ 111 w 273"/>
                <a:gd name="T23" fmla="*/ 79 h 79"/>
                <a:gd name="T24" fmla="*/ 111 w 273"/>
                <a:gd name="T25" fmla="*/ 79 h 79"/>
                <a:gd name="T26" fmla="*/ 111 w 273"/>
                <a:gd name="T27" fmla="*/ 79 h 79"/>
                <a:gd name="T28" fmla="*/ 111 w 273"/>
                <a:gd name="T29" fmla="*/ 79 h 79"/>
                <a:gd name="T30" fmla="*/ 111 w 273"/>
                <a:gd name="T31" fmla="*/ 79 h 79"/>
                <a:gd name="T32" fmla="*/ 111 w 273"/>
                <a:gd name="T33" fmla="*/ 79 h 79"/>
                <a:gd name="T34" fmla="*/ 257 w 273"/>
                <a:gd name="T35" fmla="*/ 18 h 79"/>
                <a:gd name="T36" fmla="*/ 273 w 273"/>
                <a:gd name="T37" fmla="*/ 0 h 79"/>
                <a:gd name="T38" fmla="*/ 0 w 273"/>
                <a:gd name="T3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3" h="79">
                  <a:moveTo>
                    <a:pt x="0" y="0"/>
                  </a:moveTo>
                  <a:cubicBezTo>
                    <a:pt x="6" y="6"/>
                    <a:pt x="12" y="12"/>
                    <a:pt x="19" y="18"/>
                  </a:cubicBezTo>
                  <a:cubicBezTo>
                    <a:pt x="191" y="18"/>
                    <a:pt x="191" y="18"/>
                    <a:pt x="191" y="18"/>
                  </a:cubicBezTo>
                  <a:cubicBezTo>
                    <a:pt x="191" y="42"/>
                    <a:pt x="191" y="42"/>
                    <a:pt x="191" y="42"/>
                  </a:cubicBezTo>
                  <a:cubicBezTo>
                    <a:pt x="55" y="42"/>
                    <a:pt x="55" y="42"/>
                    <a:pt x="55" y="42"/>
                  </a:cubicBezTo>
                  <a:cubicBezTo>
                    <a:pt x="84" y="57"/>
                    <a:pt x="116" y="66"/>
                    <a:pt x="150" y="66"/>
                  </a:cubicBezTo>
                  <a:cubicBezTo>
                    <a:pt x="150" y="66"/>
                    <a:pt x="150" y="66"/>
                    <a:pt x="151" y="66"/>
                  </a:cubicBezTo>
                  <a:cubicBezTo>
                    <a:pt x="166" y="66"/>
                    <a:pt x="181" y="64"/>
                    <a:pt x="196" y="61"/>
                  </a:cubicBezTo>
                  <a:cubicBezTo>
                    <a:pt x="213" y="53"/>
                    <a:pt x="229" y="43"/>
                    <a:pt x="243" y="31"/>
                  </a:cubicBezTo>
                  <a:cubicBezTo>
                    <a:pt x="243" y="31"/>
                    <a:pt x="243" y="31"/>
                    <a:pt x="243" y="31"/>
                  </a:cubicBezTo>
                  <a:cubicBezTo>
                    <a:pt x="243" y="31"/>
                    <a:pt x="243" y="31"/>
                    <a:pt x="243" y="31"/>
                  </a:cubicBezTo>
                  <a:cubicBezTo>
                    <a:pt x="206" y="62"/>
                    <a:pt x="160"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11" y="79"/>
                    <a:pt x="111" y="79"/>
                    <a:pt x="111" y="79"/>
                  </a:cubicBezTo>
                  <a:cubicBezTo>
                    <a:pt x="166" y="79"/>
                    <a:pt x="218" y="57"/>
                    <a:pt x="257" y="18"/>
                  </a:cubicBezTo>
                  <a:cubicBezTo>
                    <a:pt x="263" y="12"/>
                    <a:pt x="268" y="6"/>
                    <a:pt x="273"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0" name="Freeform 111">
              <a:extLst>
                <a:ext uri="{FF2B5EF4-FFF2-40B4-BE49-F238E27FC236}">
                  <a16:creationId xmlns:a16="http://schemas.microsoft.com/office/drawing/2014/main" id="{5804B54E-EC70-42EF-B94D-6F8985E3A9CA}"/>
                </a:ext>
              </a:extLst>
            </p:cNvPr>
            <p:cNvSpPr>
              <a:spLocks/>
            </p:cNvSpPr>
            <p:nvPr/>
          </p:nvSpPr>
          <p:spPr bwMode="auto">
            <a:xfrm>
              <a:off x="4749683" y="4842441"/>
              <a:ext cx="875186" cy="64269"/>
            </a:xfrm>
            <a:custGeom>
              <a:avLst/>
              <a:gdLst>
                <a:gd name="T0" fmla="*/ 0 w 341"/>
                <a:gd name="T1" fmla="*/ 0 h 25"/>
                <a:gd name="T2" fmla="*/ 11 w 341"/>
                <a:gd name="T3" fmla="*/ 25 h 25"/>
                <a:gd name="T4" fmla="*/ 341 w 341"/>
                <a:gd name="T5" fmla="*/ 25 h 25"/>
                <a:gd name="T6" fmla="*/ 341 w 341"/>
                <a:gd name="T7" fmla="*/ 1 h 25"/>
                <a:gd name="T8" fmla="*/ 0 w 341"/>
                <a:gd name="T9" fmla="*/ 0 h 25"/>
              </a:gdLst>
              <a:ahLst/>
              <a:cxnLst>
                <a:cxn ang="0">
                  <a:pos x="T0" y="T1"/>
                </a:cxn>
                <a:cxn ang="0">
                  <a:pos x="T2" y="T3"/>
                </a:cxn>
                <a:cxn ang="0">
                  <a:pos x="T4" y="T5"/>
                </a:cxn>
                <a:cxn ang="0">
                  <a:pos x="T6" y="T7"/>
                </a:cxn>
                <a:cxn ang="0">
                  <a:pos x="T8" y="T9"/>
                </a:cxn>
              </a:cxnLst>
              <a:rect l="0" t="0" r="r" b="b"/>
              <a:pathLst>
                <a:path w="341" h="25">
                  <a:moveTo>
                    <a:pt x="0" y="0"/>
                  </a:moveTo>
                  <a:cubicBezTo>
                    <a:pt x="3" y="9"/>
                    <a:pt x="7" y="17"/>
                    <a:pt x="11" y="25"/>
                  </a:cubicBezTo>
                  <a:cubicBezTo>
                    <a:pt x="341" y="25"/>
                    <a:pt x="341" y="25"/>
                    <a:pt x="341" y="25"/>
                  </a:cubicBezTo>
                  <a:cubicBezTo>
                    <a:pt x="341" y="1"/>
                    <a:pt x="341" y="1"/>
                    <a:pt x="341" y="1"/>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1" name="Freeform 112">
              <a:extLst>
                <a:ext uri="{FF2B5EF4-FFF2-40B4-BE49-F238E27FC236}">
                  <a16:creationId xmlns:a16="http://schemas.microsoft.com/office/drawing/2014/main" id="{29C346D2-0649-4284-A993-587869C95AD0}"/>
                </a:ext>
              </a:extLst>
            </p:cNvPr>
            <p:cNvSpPr>
              <a:spLocks/>
            </p:cNvSpPr>
            <p:nvPr/>
          </p:nvSpPr>
          <p:spPr bwMode="auto">
            <a:xfrm>
              <a:off x="4806391" y="4953965"/>
              <a:ext cx="795795" cy="60488"/>
            </a:xfrm>
            <a:custGeom>
              <a:avLst/>
              <a:gdLst>
                <a:gd name="T0" fmla="*/ 0 w 310"/>
                <a:gd name="T1" fmla="*/ 0 h 24"/>
                <a:gd name="T2" fmla="*/ 20 w 310"/>
                <a:gd name="T3" fmla="*/ 24 h 24"/>
                <a:gd name="T4" fmla="*/ 293 w 310"/>
                <a:gd name="T5" fmla="*/ 24 h 24"/>
                <a:gd name="T6" fmla="*/ 310 w 310"/>
                <a:gd name="T7" fmla="*/ 0 h 24"/>
                <a:gd name="T8" fmla="*/ 0 w 310"/>
                <a:gd name="T9" fmla="*/ 0 h 24"/>
              </a:gdLst>
              <a:ahLst/>
              <a:cxnLst>
                <a:cxn ang="0">
                  <a:pos x="T0" y="T1"/>
                </a:cxn>
                <a:cxn ang="0">
                  <a:pos x="T2" y="T3"/>
                </a:cxn>
                <a:cxn ang="0">
                  <a:pos x="T4" y="T5"/>
                </a:cxn>
                <a:cxn ang="0">
                  <a:pos x="T6" y="T7"/>
                </a:cxn>
                <a:cxn ang="0">
                  <a:pos x="T8" y="T9"/>
                </a:cxn>
              </a:cxnLst>
              <a:rect l="0" t="0" r="r" b="b"/>
              <a:pathLst>
                <a:path w="310" h="24">
                  <a:moveTo>
                    <a:pt x="0" y="0"/>
                  </a:moveTo>
                  <a:cubicBezTo>
                    <a:pt x="6" y="8"/>
                    <a:pt x="13" y="16"/>
                    <a:pt x="20" y="24"/>
                  </a:cubicBezTo>
                  <a:cubicBezTo>
                    <a:pt x="293" y="24"/>
                    <a:pt x="293" y="24"/>
                    <a:pt x="293" y="24"/>
                  </a:cubicBezTo>
                  <a:cubicBezTo>
                    <a:pt x="300" y="16"/>
                    <a:pt x="305" y="8"/>
                    <a:pt x="310"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2" name="Freeform 113">
              <a:extLst>
                <a:ext uri="{FF2B5EF4-FFF2-40B4-BE49-F238E27FC236}">
                  <a16:creationId xmlns:a16="http://schemas.microsoft.com/office/drawing/2014/main" id="{F939798C-EFD9-4A03-8F74-7492850D5C7E}"/>
                </a:ext>
              </a:extLst>
            </p:cNvPr>
            <p:cNvSpPr>
              <a:spLocks/>
            </p:cNvSpPr>
            <p:nvPr/>
          </p:nvSpPr>
          <p:spPr bwMode="auto">
            <a:xfrm>
              <a:off x="4906573" y="5061710"/>
              <a:ext cx="440428" cy="60488"/>
            </a:xfrm>
            <a:custGeom>
              <a:avLst/>
              <a:gdLst>
                <a:gd name="T0" fmla="*/ 0 w 172"/>
                <a:gd name="T1" fmla="*/ 0 h 24"/>
                <a:gd name="T2" fmla="*/ 36 w 172"/>
                <a:gd name="T3" fmla="*/ 24 h 24"/>
                <a:gd name="T4" fmla="*/ 172 w 172"/>
                <a:gd name="T5" fmla="*/ 24 h 24"/>
                <a:gd name="T6" fmla="*/ 172 w 172"/>
                <a:gd name="T7" fmla="*/ 0 h 24"/>
                <a:gd name="T8" fmla="*/ 0 w 172"/>
                <a:gd name="T9" fmla="*/ 0 h 24"/>
              </a:gdLst>
              <a:ahLst/>
              <a:cxnLst>
                <a:cxn ang="0">
                  <a:pos x="T0" y="T1"/>
                </a:cxn>
                <a:cxn ang="0">
                  <a:pos x="T2" y="T3"/>
                </a:cxn>
                <a:cxn ang="0">
                  <a:pos x="T4" y="T5"/>
                </a:cxn>
                <a:cxn ang="0">
                  <a:pos x="T6" y="T7"/>
                </a:cxn>
                <a:cxn ang="0">
                  <a:pos x="T8" y="T9"/>
                </a:cxn>
              </a:cxnLst>
              <a:rect l="0" t="0" r="r" b="b"/>
              <a:pathLst>
                <a:path w="172" h="24">
                  <a:moveTo>
                    <a:pt x="0" y="0"/>
                  </a:moveTo>
                  <a:cubicBezTo>
                    <a:pt x="11" y="9"/>
                    <a:pt x="23" y="17"/>
                    <a:pt x="36" y="24"/>
                  </a:cubicBezTo>
                  <a:cubicBezTo>
                    <a:pt x="172" y="24"/>
                    <a:pt x="172" y="24"/>
                    <a:pt x="172" y="24"/>
                  </a:cubicBezTo>
                  <a:cubicBezTo>
                    <a:pt x="172" y="0"/>
                    <a:pt x="172" y="0"/>
                    <a:pt x="172" y="0"/>
                  </a:cubicBezTo>
                  <a:cubicBezTo>
                    <a:pt x="0" y="0"/>
                    <a:pt x="0" y="0"/>
                    <a:pt x="0"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3" name="Freeform 114">
              <a:extLst>
                <a:ext uri="{FF2B5EF4-FFF2-40B4-BE49-F238E27FC236}">
                  <a16:creationId xmlns:a16="http://schemas.microsoft.com/office/drawing/2014/main" id="{0B55CD0F-B2D7-4FAC-B3C0-FC21542D4959}"/>
                </a:ext>
              </a:extLst>
            </p:cNvPr>
            <p:cNvSpPr>
              <a:spLocks noEditPoints="1"/>
            </p:cNvSpPr>
            <p:nvPr/>
          </p:nvSpPr>
          <p:spPr bwMode="auto">
            <a:xfrm>
              <a:off x="4781817" y="4292377"/>
              <a:ext cx="3781" cy="5671"/>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1 w 2"/>
                <a:gd name="T25" fmla="*/ 2 h 2"/>
                <a:gd name="T26" fmla="*/ 1 w 2"/>
                <a:gd name="T27" fmla="*/ 2 h 2"/>
                <a:gd name="T28" fmla="*/ 1 w 2"/>
                <a:gd name="T29" fmla="*/ 2 h 2"/>
                <a:gd name="T30" fmla="*/ 1 w 2"/>
                <a:gd name="T31" fmla="*/ 1 h 2"/>
                <a:gd name="T32" fmla="*/ 1 w 2"/>
                <a:gd name="T33" fmla="*/ 1 h 2"/>
                <a:gd name="T34" fmla="*/ 1 w 2"/>
                <a:gd name="T35" fmla="*/ 1 h 2"/>
                <a:gd name="T36" fmla="*/ 1 w 2"/>
                <a:gd name="T37" fmla="*/ 1 h 2"/>
                <a:gd name="T38" fmla="*/ 1 w 2"/>
                <a:gd name="T39" fmla="*/ 1 h 2"/>
                <a:gd name="T40" fmla="*/ 1 w 2"/>
                <a:gd name="T41" fmla="*/ 1 h 2"/>
                <a:gd name="T42" fmla="*/ 2 w 2"/>
                <a:gd name="T43" fmla="*/ 1 h 2"/>
                <a:gd name="T44" fmla="*/ 2 w 2"/>
                <a:gd name="T45" fmla="*/ 1 h 2"/>
                <a:gd name="T46" fmla="*/ 2 w 2"/>
                <a:gd name="T47" fmla="*/ 1 h 2"/>
                <a:gd name="T48" fmla="*/ 2 w 2"/>
                <a:gd name="T49" fmla="*/ 0 h 2"/>
                <a:gd name="T50" fmla="*/ 2 w 2"/>
                <a:gd name="T51" fmla="*/ 0 h 2"/>
                <a:gd name="T52" fmla="*/ 2 w 2"/>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2" y="1"/>
                  </a:moveTo>
                  <a:cubicBezTo>
                    <a:pt x="2" y="1"/>
                    <a:pt x="2" y="1"/>
                    <a:pt x="2" y="1"/>
                  </a:cubicBezTo>
                  <a:cubicBezTo>
                    <a:pt x="2" y="1"/>
                    <a:pt x="2" y="1"/>
                    <a:pt x="2" y="1"/>
                  </a:cubicBezTo>
                  <a:moveTo>
                    <a:pt x="2" y="0"/>
                  </a:moveTo>
                  <a:cubicBezTo>
                    <a:pt x="2" y="0"/>
                    <a:pt x="2" y="0"/>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4" name="Freeform 115">
              <a:extLst>
                <a:ext uri="{FF2B5EF4-FFF2-40B4-BE49-F238E27FC236}">
                  <a16:creationId xmlns:a16="http://schemas.microsoft.com/office/drawing/2014/main" id="{81566B2E-5ABE-4217-BC4D-46F166F739E3}"/>
                </a:ext>
              </a:extLst>
            </p:cNvPr>
            <p:cNvSpPr>
              <a:spLocks noEditPoints="1"/>
            </p:cNvSpPr>
            <p:nvPr/>
          </p:nvSpPr>
          <p:spPr bwMode="auto">
            <a:xfrm>
              <a:off x="4768586" y="4303719"/>
              <a:ext cx="7561" cy="7561"/>
            </a:xfrm>
            <a:custGeom>
              <a:avLst/>
              <a:gdLst>
                <a:gd name="T0" fmla="*/ 0 w 3"/>
                <a:gd name="T1" fmla="*/ 3 h 3"/>
                <a:gd name="T2" fmla="*/ 0 w 3"/>
                <a:gd name="T3" fmla="*/ 3 h 3"/>
                <a:gd name="T4" fmla="*/ 0 w 3"/>
                <a:gd name="T5" fmla="*/ 3 h 3"/>
                <a:gd name="T6" fmla="*/ 0 w 3"/>
                <a:gd name="T7" fmla="*/ 3 h 3"/>
                <a:gd name="T8" fmla="*/ 0 w 3"/>
                <a:gd name="T9" fmla="*/ 2 h 3"/>
                <a:gd name="T10" fmla="*/ 0 w 3"/>
                <a:gd name="T11" fmla="*/ 2 h 3"/>
                <a:gd name="T12" fmla="*/ 0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2 h 3"/>
                <a:gd name="T26" fmla="*/ 1 w 3"/>
                <a:gd name="T27" fmla="*/ 2 h 3"/>
                <a:gd name="T28" fmla="*/ 1 w 3"/>
                <a:gd name="T29" fmla="*/ 2 h 3"/>
                <a:gd name="T30" fmla="*/ 1 w 3"/>
                <a:gd name="T31" fmla="*/ 2 h 3"/>
                <a:gd name="T32" fmla="*/ 1 w 3"/>
                <a:gd name="T33" fmla="*/ 2 h 3"/>
                <a:gd name="T34" fmla="*/ 1 w 3"/>
                <a:gd name="T35" fmla="*/ 2 h 3"/>
                <a:gd name="T36" fmla="*/ 1 w 3"/>
                <a:gd name="T37" fmla="*/ 2 h 3"/>
                <a:gd name="T38" fmla="*/ 1 w 3"/>
                <a:gd name="T39" fmla="*/ 2 h 3"/>
                <a:gd name="T40" fmla="*/ 2 w 3"/>
                <a:gd name="T41" fmla="*/ 1 h 3"/>
                <a:gd name="T42" fmla="*/ 2 w 3"/>
                <a:gd name="T43" fmla="*/ 1 h 3"/>
                <a:gd name="T44" fmla="*/ 2 w 3"/>
                <a:gd name="T45" fmla="*/ 1 h 3"/>
                <a:gd name="T46" fmla="*/ 3 w 3"/>
                <a:gd name="T47" fmla="*/ 0 h 3"/>
                <a:gd name="T48" fmla="*/ 3 w 3"/>
                <a:gd name="T49" fmla="*/ 0 h 3"/>
                <a:gd name="T50" fmla="*/ 3 w 3"/>
                <a:gd name="T51" fmla="*/ 0 h 3"/>
                <a:gd name="T52" fmla="*/ 3 w 3"/>
                <a:gd name="T53" fmla="*/ 0 h 3"/>
                <a:gd name="T54" fmla="*/ 3 w 3"/>
                <a:gd name="T55" fmla="*/ 0 h 3"/>
                <a:gd name="T56" fmla="*/ 3 w 3"/>
                <a:gd name="T57" fmla="*/ 0 h 3"/>
                <a:gd name="T58" fmla="*/ 3 w 3"/>
                <a:gd name="T59" fmla="*/ 0 h 3"/>
                <a:gd name="T60" fmla="*/ 3 w 3"/>
                <a:gd name="T61" fmla="*/ 0 h 3"/>
                <a:gd name="T62" fmla="*/ 3 w 3"/>
                <a:gd name="T63" fmla="*/ 0 h 3"/>
                <a:gd name="T64" fmla="*/ 3 w 3"/>
                <a:gd name="T65" fmla="*/ 0 h 3"/>
                <a:gd name="T66" fmla="*/ 3 w 3"/>
                <a:gd name="T67" fmla="*/ 0 h 3"/>
                <a:gd name="T68" fmla="*/ 3 w 3"/>
                <a:gd name="T6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3">
                  <a:moveTo>
                    <a:pt x="0" y="3"/>
                  </a:moveTo>
                  <a:cubicBezTo>
                    <a:pt x="0" y="3"/>
                    <a:pt x="0" y="3"/>
                    <a:pt x="0" y="3"/>
                  </a:cubicBezTo>
                  <a:cubicBezTo>
                    <a:pt x="0" y="3"/>
                    <a:pt x="0" y="3"/>
                    <a:pt x="0" y="3"/>
                  </a:cubicBezTo>
                  <a:cubicBezTo>
                    <a:pt x="0" y="3"/>
                    <a:pt x="0" y="3"/>
                    <a:pt x="0" y="3"/>
                  </a:cubicBezTo>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2" y="1"/>
                  </a:moveTo>
                  <a:cubicBezTo>
                    <a:pt x="2" y="1"/>
                    <a:pt x="2" y="1"/>
                    <a:pt x="2" y="1"/>
                  </a:cubicBezTo>
                  <a:cubicBezTo>
                    <a:pt x="2" y="1"/>
                    <a:pt x="2" y="1"/>
                    <a:pt x="2" y="1"/>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5" name="Freeform 116">
              <a:extLst>
                <a:ext uri="{FF2B5EF4-FFF2-40B4-BE49-F238E27FC236}">
                  <a16:creationId xmlns:a16="http://schemas.microsoft.com/office/drawing/2014/main" id="{86734636-971F-49FA-BDC1-2311BF9232CD}"/>
                </a:ext>
              </a:extLst>
            </p:cNvPr>
            <p:cNvSpPr>
              <a:spLocks/>
            </p:cNvSpPr>
            <p:nvPr/>
          </p:nvSpPr>
          <p:spPr bwMode="auto">
            <a:xfrm>
              <a:off x="5483101" y="5078722"/>
              <a:ext cx="15122" cy="15122"/>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4" y="2"/>
                    <a:pt x="6" y="0"/>
                  </a:cubicBezTo>
                  <a:cubicBezTo>
                    <a:pt x="4" y="2"/>
                    <a:pt x="2" y="4"/>
                    <a:pt x="0" y="6"/>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6" name="Freeform 117">
              <a:extLst>
                <a:ext uri="{FF2B5EF4-FFF2-40B4-BE49-F238E27FC236}">
                  <a16:creationId xmlns:a16="http://schemas.microsoft.com/office/drawing/2014/main" id="{9A7FB938-210C-4826-84FB-B901A9399890}"/>
                </a:ext>
              </a:extLst>
            </p:cNvPr>
            <p:cNvSpPr>
              <a:spLocks/>
            </p:cNvSpPr>
            <p:nvPr/>
          </p:nvSpPr>
          <p:spPr bwMode="auto">
            <a:xfrm>
              <a:off x="5502003" y="5061710"/>
              <a:ext cx="15122" cy="15122"/>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4" y="2"/>
                    <a:pt x="6" y="0"/>
                  </a:cubicBezTo>
                  <a:cubicBezTo>
                    <a:pt x="4" y="2"/>
                    <a:pt x="2" y="4"/>
                    <a:pt x="0" y="6"/>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7" name="Freeform 118">
              <a:extLst>
                <a:ext uri="{FF2B5EF4-FFF2-40B4-BE49-F238E27FC236}">
                  <a16:creationId xmlns:a16="http://schemas.microsoft.com/office/drawing/2014/main" id="{BE7C24A6-1AF9-499B-9F11-9AD75AD3EF66}"/>
                </a:ext>
              </a:extLst>
            </p:cNvPr>
            <p:cNvSpPr>
              <a:spLocks noEditPoints="1"/>
            </p:cNvSpPr>
            <p:nvPr/>
          </p:nvSpPr>
          <p:spPr bwMode="auto">
            <a:xfrm>
              <a:off x="4768586" y="4305610"/>
              <a:ext cx="5670" cy="5671"/>
            </a:xfrm>
            <a:custGeom>
              <a:avLst/>
              <a:gdLst>
                <a:gd name="T0" fmla="*/ 0 w 2"/>
                <a:gd name="T1" fmla="*/ 1 h 2"/>
                <a:gd name="T2" fmla="*/ 0 w 2"/>
                <a:gd name="T3" fmla="*/ 1 h 2"/>
                <a:gd name="T4" fmla="*/ 0 w 2"/>
                <a:gd name="T5" fmla="*/ 2 h 2"/>
                <a:gd name="T6" fmla="*/ 0 w 2"/>
                <a:gd name="T7" fmla="*/ 2 h 2"/>
                <a:gd name="T8" fmla="*/ 0 w 2"/>
                <a:gd name="T9" fmla="*/ 1 h 2"/>
                <a:gd name="T10" fmla="*/ 1 w 2"/>
                <a:gd name="T11" fmla="*/ 1 h 2"/>
                <a:gd name="T12" fmla="*/ 1 w 2"/>
                <a:gd name="T13" fmla="*/ 1 h 2"/>
                <a:gd name="T14" fmla="*/ 0 w 2"/>
                <a:gd name="T15" fmla="*/ 1 h 2"/>
                <a:gd name="T16" fmla="*/ 0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2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2">
                  <a:moveTo>
                    <a:pt x="0" y="1"/>
                  </a:moveTo>
                  <a:cubicBezTo>
                    <a:pt x="0" y="1"/>
                    <a:pt x="0" y="1"/>
                    <a:pt x="0" y="1"/>
                  </a:cubicBezTo>
                  <a:cubicBezTo>
                    <a:pt x="0" y="2"/>
                    <a:pt x="0" y="2"/>
                    <a:pt x="0" y="2"/>
                  </a:cubicBezTo>
                  <a:cubicBezTo>
                    <a:pt x="0" y="2"/>
                    <a:pt x="0" y="2"/>
                    <a:pt x="0" y="2"/>
                  </a:cubicBezTo>
                  <a:cubicBezTo>
                    <a:pt x="0" y="2"/>
                    <a:pt x="0" y="2"/>
                    <a:pt x="0" y="1"/>
                  </a:cubicBezTo>
                  <a:moveTo>
                    <a:pt x="1" y="1"/>
                  </a:moveTo>
                  <a:cubicBezTo>
                    <a:pt x="1" y="1"/>
                    <a:pt x="1" y="1"/>
                    <a:pt x="1" y="1"/>
                  </a:cubicBezTo>
                  <a:cubicBezTo>
                    <a:pt x="1" y="1"/>
                    <a:pt x="1" y="1"/>
                    <a:pt x="0" y="1"/>
                  </a:cubicBezTo>
                  <a:cubicBezTo>
                    <a:pt x="0" y="1"/>
                    <a:pt x="0" y="1"/>
                    <a:pt x="0" y="1"/>
                  </a:cubicBezTo>
                  <a:cubicBezTo>
                    <a:pt x="1" y="1"/>
                    <a:pt x="1" y="1"/>
                    <a:pt x="1" y="1"/>
                  </a:cubicBezTo>
                  <a:moveTo>
                    <a:pt x="1" y="1"/>
                  </a:moveTo>
                  <a:cubicBezTo>
                    <a:pt x="1" y="1"/>
                    <a:pt x="1" y="1"/>
                    <a:pt x="1" y="1"/>
                  </a:cubicBezTo>
                  <a:cubicBezTo>
                    <a:pt x="1" y="1"/>
                    <a:pt x="1" y="1"/>
                    <a:pt x="1" y="1"/>
                  </a:cubicBezTo>
                  <a:cubicBezTo>
                    <a:pt x="1" y="1"/>
                    <a:pt x="1" y="1"/>
                    <a:pt x="1" y="1"/>
                  </a:cubicBezTo>
                  <a:cubicBezTo>
                    <a:pt x="1" y="1"/>
                    <a:pt x="1" y="1"/>
                    <a:pt x="1" y="1"/>
                  </a:cubicBezTo>
                  <a:moveTo>
                    <a:pt x="2" y="0"/>
                  </a:moveTo>
                  <a:cubicBezTo>
                    <a:pt x="2" y="0"/>
                    <a:pt x="2" y="0"/>
                    <a:pt x="2" y="0"/>
                  </a:cubicBezTo>
                  <a:cubicBezTo>
                    <a:pt x="2" y="0"/>
                    <a:pt x="2" y="0"/>
                    <a:pt x="2" y="0"/>
                  </a:cubicBezTo>
                  <a:cubicBezTo>
                    <a:pt x="2" y="0"/>
                    <a:pt x="2" y="0"/>
                    <a:pt x="2" y="0"/>
                  </a:cubicBezTo>
                  <a:moveTo>
                    <a:pt x="2" y="0"/>
                  </a:moveTo>
                  <a:cubicBezTo>
                    <a:pt x="2" y="0"/>
                    <a:pt x="2" y="0"/>
                    <a:pt x="2" y="0"/>
                  </a:cubicBezTo>
                  <a:cubicBezTo>
                    <a:pt x="2" y="0"/>
                    <a:pt x="2" y="0"/>
                    <a:pt x="2" y="0"/>
                  </a:cubicBezTo>
                  <a:cubicBezTo>
                    <a:pt x="2" y="0"/>
                    <a:pt x="2" y="0"/>
                    <a:pt x="2"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8" name="Freeform 119">
              <a:extLst>
                <a:ext uri="{FF2B5EF4-FFF2-40B4-BE49-F238E27FC236}">
                  <a16:creationId xmlns:a16="http://schemas.microsoft.com/office/drawing/2014/main" id="{7022E802-DA26-4872-AD11-30D97EC078BC}"/>
                </a:ext>
              </a:extLst>
            </p:cNvPr>
            <p:cNvSpPr>
              <a:spLocks noEditPoints="1"/>
            </p:cNvSpPr>
            <p:nvPr/>
          </p:nvSpPr>
          <p:spPr bwMode="auto">
            <a:xfrm>
              <a:off x="4611694" y="4156279"/>
              <a:ext cx="487685" cy="807138"/>
            </a:xfrm>
            <a:custGeom>
              <a:avLst/>
              <a:gdLst>
                <a:gd name="T0" fmla="*/ 43 w 190"/>
                <a:gd name="T1" fmla="*/ 80 h 314"/>
                <a:gd name="T2" fmla="*/ 0 w 190"/>
                <a:gd name="T3" fmla="*/ 206 h 314"/>
                <a:gd name="T4" fmla="*/ 0 w 190"/>
                <a:gd name="T5" fmla="*/ 206 h 314"/>
                <a:gd name="T6" fmla="*/ 31 w 190"/>
                <a:gd name="T7" fmla="*/ 314 h 314"/>
                <a:gd name="T8" fmla="*/ 31 w 190"/>
                <a:gd name="T9" fmla="*/ 310 h 314"/>
                <a:gd name="T10" fmla="*/ 76 w 190"/>
                <a:gd name="T11" fmla="*/ 310 h 314"/>
                <a:gd name="T12" fmla="*/ 65 w 190"/>
                <a:gd name="T13" fmla="*/ 292 h 314"/>
                <a:gd name="T14" fmla="*/ 31 w 190"/>
                <a:gd name="T15" fmla="*/ 292 h 314"/>
                <a:gd name="T16" fmla="*/ 31 w 190"/>
                <a:gd name="T17" fmla="*/ 267 h 314"/>
                <a:gd name="T18" fmla="*/ 54 w 190"/>
                <a:gd name="T19" fmla="*/ 267 h 314"/>
                <a:gd name="T20" fmla="*/ 48 w 190"/>
                <a:gd name="T21" fmla="*/ 249 h 314"/>
                <a:gd name="T22" fmla="*/ 31 w 190"/>
                <a:gd name="T23" fmla="*/ 249 h 314"/>
                <a:gd name="T24" fmla="*/ 31 w 190"/>
                <a:gd name="T25" fmla="*/ 225 h 314"/>
                <a:gd name="T26" fmla="*/ 42 w 190"/>
                <a:gd name="T27" fmla="*/ 225 h 314"/>
                <a:gd name="T28" fmla="*/ 40 w 190"/>
                <a:gd name="T29" fmla="*/ 207 h 314"/>
                <a:gd name="T30" fmla="*/ 31 w 190"/>
                <a:gd name="T31" fmla="*/ 207 h 314"/>
                <a:gd name="T32" fmla="*/ 31 w 190"/>
                <a:gd name="T33" fmla="*/ 183 h 314"/>
                <a:gd name="T34" fmla="*/ 40 w 190"/>
                <a:gd name="T35" fmla="*/ 183 h 314"/>
                <a:gd name="T36" fmla="*/ 42 w 190"/>
                <a:gd name="T37" fmla="*/ 164 h 314"/>
                <a:gd name="T38" fmla="*/ 31 w 190"/>
                <a:gd name="T39" fmla="*/ 164 h 314"/>
                <a:gd name="T40" fmla="*/ 31 w 190"/>
                <a:gd name="T41" fmla="*/ 140 h 314"/>
                <a:gd name="T42" fmla="*/ 47 w 190"/>
                <a:gd name="T43" fmla="*/ 140 h 314"/>
                <a:gd name="T44" fmla="*/ 52 w 190"/>
                <a:gd name="T45" fmla="*/ 122 h 314"/>
                <a:gd name="T46" fmla="*/ 31 w 190"/>
                <a:gd name="T47" fmla="*/ 122 h 314"/>
                <a:gd name="T48" fmla="*/ 31 w 190"/>
                <a:gd name="T49" fmla="*/ 98 h 314"/>
                <a:gd name="T50" fmla="*/ 63 w 190"/>
                <a:gd name="T51" fmla="*/ 98 h 314"/>
                <a:gd name="T52" fmla="*/ 74 w 190"/>
                <a:gd name="T53" fmla="*/ 80 h 314"/>
                <a:gd name="T54" fmla="*/ 43 w 190"/>
                <a:gd name="T55" fmla="*/ 80 h 314"/>
                <a:gd name="T56" fmla="*/ 190 w 190"/>
                <a:gd name="T57" fmla="*/ 0 h 314"/>
                <a:gd name="T58" fmla="*/ 69 w 190"/>
                <a:gd name="T59" fmla="*/ 53 h 314"/>
                <a:gd name="T60" fmla="*/ 69 w 190"/>
                <a:gd name="T61" fmla="*/ 53 h 314"/>
                <a:gd name="T62" fmla="*/ 68 w 190"/>
                <a:gd name="T63" fmla="*/ 53 h 314"/>
                <a:gd name="T64" fmla="*/ 68 w 190"/>
                <a:gd name="T65" fmla="*/ 53 h 314"/>
                <a:gd name="T66" fmla="*/ 68 w 190"/>
                <a:gd name="T67" fmla="*/ 53 h 314"/>
                <a:gd name="T68" fmla="*/ 68 w 190"/>
                <a:gd name="T69" fmla="*/ 53 h 314"/>
                <a:gd name="T70" fmla="*/ 68 w 190"/>
                <a:gd name="T71" fmla="*/ 53 h 314"/>
                <a:gd name="T72" fmla="*/ 68 w 190"/>
                <a:gd name="T73" fmla="*/ 53 h 314"/>
                <a:gd name="T74" fmla="*/ 68 w 190"/>
                <a:gd name="T75" fmla="*/ 53 h 314"/>
                <a:gd name="T76" fmla="*/ 68 w 190"/>
                <a:gd name="T77" fmla="*/ 54 h 314"/>
                <a:gd name="T78" fmla="*/ 68 w 190"/>
                <a:gd name="T79" fmla="*/ 54 h 314"/>
                <a:gd name="T80" fmla="*/ 67 w 190"/>
                <a:gd name="T81" fmla="*/ 54 h 314"/>
                <a:gd name="T82" fmla="*/ 67 w 190"/>
                <a:gd name="T83" fmla="*/ 54 h 314"/>
                <a:gd name="T84" fmla="*/ 67 w 190"/>
                <a:gd name="T85" fmla="*/ 54 h 314"/>
                <a:gd name="T86" fmla="*/ 67 w 190"/>
                <a:gd name="T87" fmla="*/ 54 h 314"/>
                <a:gd name="T88" fmla="*/ 67 w 190"/>
                <a:gd name="T89" fmla="*/ 55 h 314"/>
                <a:gd name="T90" fmla="*/ 67 w 190"/>
                <a:gd name="T91" fmla="*/ 55 h 314"/>
                <a:gd name="T92" fmla="*/ 66 w 190"/>
                <a:gd name="T93" fmla="*/ 55 h 314"/>
                <a:gd name="T94" fmla="*/ 66 w 190"/>
                <a:gd name="T95" fmla="*/ 55 h 314"/>
                <a:gd name="T96" fmla="*/ 66 w 190"/>
                <a:gd name="T97" fmla="*/ 55 h 314"/>
                <a:gd name="T98" fmla="*/ 66 w 190"/>
                <a:gd name="T99" fmla="*/ 55 h 314"/>
                <a:gd name="T100" fmla="*/ 66 w 190"/>
                <a:gd name="T101" fmla="*/ 55 h 314"/>
                <a:gd name="T102" fmla="*/ 66 w 190"/>
                <a:gd name="T103" fmla="*/ 55 h 314"/>
                <a:gd name="T104" fmla="*/ 66 w 190"/>
                <a:gd name="T105" fmla="*/ 55 h 314"/>
                <a:gd name="T106" fmla="*/ 66 w 190"/>
                <a:gd name="T107" fmla="*/ 55 h 314"/>
                <a:gd name="T108" fmla="*/ 65 w 190"/>
                <a:gd name="T109" fmla="*/ 56 h 314"/>
                <a:gd name="T110" fmla="*/ 92 w 190"/>
                <a:gd name="T111" fmla="*/ 56 h 314"/>
                <a:gd name="T112" fmla="*/ 101 w 190"/>
                <a:gd name="T113" fmla="*/ 47 h 314"/>
                <a:gd name="T114" fmla="*/ 162 w 190"/>
                <a:gd name="T115" fmla="*/ 4 h 314"/>
                <a:gd name="T116" fmla="*/ 190 w 190"/>
                <a:gd name="T1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314">
                  <a:moveTo>
                    <a:pt x="43" y="80"/>
                  </a:moveTo>
                  <a:cubicBezTo>
                    <a:pt x="16" y="116"/>
                    <a:pt x="0" y="160"/>
                    <a:pt x="0" y="206"/>
                  </a:cubicBezTo>
                  <a:cubicBezTo>
                    <a:pt x="0" y="206"/>
                    <a:pt x="0" y="206"/>
                    <a:pt x="0" y="206"/>
                  </a:cubicBezTo>
                  <a:cubicBezTo>
                    <a:pt x="0" y="246"/>
                    <a:pt x="11" y="283"/>
                    <a:pt x="31" y="314"/>
                  </a:cubicBezTo>
                  <a:cubicBezTo>
                    <a:pt x="31" y="310"/>
                    <a:pt x="31" y="310"/>
                    <a:pt x="31" y="310"/>
                  </a:cubicBezTo>
                  <a:cubicBezTo>
                    <a:pt x="76" y="310"/>
                    <a:pt x="76" y="310"/>
                    <a:pt x="76" y="310"/>
                  </a:cubicBezTo>
                  <a:cubicBezTo>
                    <a:pt x="72" y="304"/>
                    <a:pt x="68" y="298"/>
                    <a:pt x="65" y="292"/>
                  </a:cubicBezTo>
                  <a:cubicBezTo>
                    <a:pt x="31" y="292"/>
                    <a:pt x="31" y="292"/>
                    <a:pt x="31" y="292"/>
                  </a:cubicBezTo>
                  <a:cubicBezTo>
                    <a:pt x="31" y="267"/>
                    <a:pt x="31" y="267"/>
                    <a:pt x="31" y="267"/>
                  </a:cubicBezTo>
                  <a:cubicBezTo>
                    <a:pt x="54" y="267"/>
                    <a:pt x="54" y="267"/>
                    <a:pt x="54" y="267"/>
                  </a:cubicBezTo>
                  <a:cubicBezTo>
                    <a:pt x="52" y="261"/>
                    <a:pt x="50" y="255"/>
                    <a:pt x="48" y="249"/>
                  </a:cubicBezTo>
                  <a:cubicBezTo>
                    <a:pt x="31" y="249"/>
                    <a:pt x="31" y="249"/>
                    <a:pt x="31" y="249"/>
                  </a:cubicBezTo>
                  <a:cubicBezTo>
                    <a:pt x="31" y="225"/>
                    <a:pt x="31" y="225"/>
                    <a:pt x="31" y="225"/>
                  </a:cubicBezTo>
                  <a:cubicBezTo>
                    <a:pt x="42" y="225"/>
                    <a:pt x="42" y="225"/>
                    <a:pt x="42" y="225"/>
                  </a:cubicBezTo>
                  <a:cubicBezTo>
                    <a:pt x="42" y="219"/>
                    <a:pt x="41" y="213"/>
                    <a:pt x="40" y="207"/>
                  </a:cubicBezTo>
                  <a:cubicBezTo>
                    <a:pt x="31" y="207"/>
                    <a:pt x="31" y="207"/>
                    <a:pt x="31" y="207"/>
                  </a:cubicBezTo>
                  <a:cubicBezTo>
                    <a:pt x="31" y="183"/>
                    <a:pt x="31" y="183"/>
                    <a:pt x="31" y="183"/>
                  </a:cubicBezTo>
                  <a:cubicBezTo>
                    <a:pt x="40" y="183"/>
                    <a:pt x="40" y="183"/>
                    <a:pt x="40" y="183"/>
                  </a:cubicBezTo>
                  <a:cubicBezTo>
                    <a:pt x="41" y="177"/>
                    <a:pt x="41" y="170"/>
                    <a:pt x="42" y="164"/>
                  </a:cubicBezTo>
                  <a:cubicBezTo>
                    <a:pt x="31" y="164"/>
                    <a:pt x="31" y="164"/>
                    <a:pt x="31" y="164"/>
                  </a:cubicBezTo>
                  <a:cubicBezTo>
                    <a:pt x="31" y="140"/>
                    <a:pt x="31" y="140"/>
                    <a:pt x="31" y="140"/>
                  </a:cubicBezTo>
                  <a:cubicBezTo>
                    <a:pt x="47" y="140"/>
                    <a:pt x="47" y="140"/>
                    <a:pt x="47" y="140"/>
                  </a:cubicBezTo>
                  <a:cubicBezTo>
                    <a:pt x="48" y="134"/>
                    <a:pt x="50" y="128"/>
                    <a:pt x="52" y="122"/>
                  </a:cubicBezTo>
                  <a:cubicBezTo>
                    <a:pt x="31" y="122"/>
                    <a:pt x="31" y="122"/>
                    <a:pt x="31" y="122"/>
                  </a:cubicBezTo>
                  <a:cubicBezTo>
                    <a:pt x="31" y="98"/>
                    <a:pt x="31" y="98"/>
                    <a:pt x="31" y="98"/>
                  </a:cubicBezTo>
                  <a:cubicBezTo>
                    <a:pt x="63" y="98"/>
                    <a:pt x="63" y="98"/>
                    <a:pt x="63" y="98"/>
                  </a:cubicBezTo>
                  <a:cubicBezTo>
                    <a:pt x="66" y="92"/>
                    <a:pt x="70" y="86"/>
                    <a:pt x="74" y="80"/>
                  </a:cubicBezTo>
                  <a:cubicBezTo>
                    <a:pt x="43" y="80"/>
                    <a:pt x="43" y="80"/>
                    <a:pt x="43" y="80"/>
                  </a:cubicBezTo>
                  <a:moveTo>
                    <a:pt x="190" y="0"/>
                  </a:moveTo>
                  <a:cubicBezTo>
                    <a:pt x="145" y="4"/>
                    <a:pt x="102" y="22"/>
                    <a:pt x="69" y="53"/>
                  </a:cubicBezTo>
                  <a:cubicBezTo>
                    <a:pt x="69" y="53"/>
                    <a:pt x="69" y="53"/>
                    <a:pt x="69"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3"/>
                    <a:pt x="68" y="53"/>
                  </a:cubicBezTo>
                  <a:cubicBezTo>
                    <a:pt x="68" y="53"/>
                    <a:pt x="68" y="54"/>
                    <a:pt x="68" y="54"/>
                  </a:cubicBezTo>
                  <a:cubicBezTo>
                    <a:pt x="68" y="54"/>
                    <a:pt x="68" y="54"/>
                    <a:pt x="68"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5"/>
                  </a:cubicBezTo>
                  <a:cubicBezTo>
                    <a:pt x="67" y="55"/>
                    <a:pt x="67" y="55"/>
                    <a:pt x="67"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5"/>
                    <a:pt x="66" y="55"/>
                  </a:cubicBezTo>
                  <a:cubicBezTo>
                    <a:pt x="66" y="55"/>
                    <a:pt x="66" y="56"/>
                    <a:pt x="65" y="56"/>
                  </a:cubicBezTo>
                  <a:cubicBezTo>
                    <a:pt x="92" y="56"/>
                    <a:pt x="92" y="56"/>
                    <a:pt x="92" y="56"/>
                  </a:cubicBezTo>
                  <a:cubicBezTo>
                    <a:pt x="95" y="53"/>
                    <a:pt x="98" y="50"/>
                    <a:pt x="101" y="47"/>
                  </a:cubicBezTo>
                  <a:cubicBezTo>
                    <a:pt x="119" y="29"/>
                    <a:pt x="139" y="14"/>
                    <a:pt x="162" y="4"/>
                  </a:cubicBezTo>
                  <a:cubicBezTo>
                    <a:pt x="171" y="2"/>
                    <a:pt x="180" y="1"/>
                    <a:pt x="1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9" name="Freeform 120">
              <a:extLst>
                <a:ext uri="{FF2B5EF4-FFF2-40B4-BE49-F238E27FC236}">
                  <a16:creationId xmlns:a16="http://schemas.microsoft.com/office/drawing/2014/main" id="{CCCE9201-2F5C-4BE8-93A9-1F6490F5842D}"/>
                </a:ext>
              </a:extLst>
            </p:cNvPr>
            <p:cNvSpPr>
              <a:spLocks/>
            </p:cNvSpPr>
            <p:nvPr/>
          </p:nvSpPr>
          <p:spPr bwMode="auto">
            <a:xfrm>
              <a:off x="4723220" y="4299938"/>
              <a:ext cx="124757" cy="62379"/>
            </a:xfrm>
            <a:custGeom>
              <a:avLst/>
              <a:gdLst>
                <a:gd name="T0" fmla="*/ 22 w 49"/>
                <a:gd name="T1" fmla="*/ 0 h 24"/>
                <a:gd name="T2" fmla="*/ 21 w 49"/>
                <a:gd name="T3" fmla="*/ 1 h 24"/>
                <a:gd name="T4" fmla="*/ 21 w 49"/>
                <a:gd name="T5" fmla="*/ 1 h 24"/>
                <a:gd name="T6" fmla="*/ 21 w 49"/>
                <a:gd name="T7" fmla="*/ 1 h 24"/>
                <a:gd name="T8" fmla="*/ 21 w 49"/>
                <a:gd name="T9" fmla="*/ 1 h 24"/>
                <a:gd name="T10" fmla="*/ 21 w 49"/>
                <a:gd name="T11" fmla="*/ 1 h 24"/>
                <a:gd name="T12" fmla="*/ 21 w 49"/>
                <a:gd name="T13" fmla="*/ 1 h 24"/>
                <a:gd name="T14" fmla="*/ 21 w 49"/>
                <a:gd name="T15" fmla="*/ 1 h 24"/>
                <a:gd name="T16" fmla="*/ 21 w 49"/>
                <a:gd name="T17" fmla="*/ 1 h 24"/>
                <a:gd name="T18" fmla="*/ 20 w 49"/>
                <a:gd name="T19" fmla="*/ 2 h 24"/>
                <a:gd name="T20" fmla="*/ 20 w 49"/>
                <a:gd name="T21" fmla="*/ 2 h 24"/>
                <a:gd name="T22" fmla="*/ 20 w 49"/>
                <a:gd name="T23" fmla="*/ 2 h 24"/>
                <a:gd name="T24" fmla="*/ 20 w 49"/>
                <a:gd name="T25" fmla="*/ 2 h 24"/>
                <a:gd name="T26" fmla="*/ 19 w 49"/>
                <a:gd name="T27" fmla="*/ 3 h 24"/>
                <a:gd name="T28" fmla="*/ 19 w 49"/>
                <a:gd name="T29" fmla="*/ 3 h 24"/>
                <a:gd name="T30" fmla="*/ 19 w 49"/>
                <a:gd name="T31" fmla="*/ 3 h 24"/>
                <a:gd name="T32" fmla="*/ 19 w 49"/>
                <a:gd name="T33" fmla="*/ 3 h 24"/>
                <a:gd name="T34" fmla="*/ 19 w 49"/>
                <a:gd name="T35" fmla="*/ 3 h 24"/>
                <a:gd name="T36" fmla="*/ 19 w 49"/>
                <a:gd name="T37" fmla="*/ 3 h 24"/>
                <a:gd name="T38" fmla="*/ 19 w 49"/>
                <a:gd name="T39" fmla="*/ 3 h 24"/>
                <a:gd name="T40" fmla="*/ 19 w 49"/>
                <a:gd name="T41" fmla="*/ 3 h 24"/>
                <a:gd name="T42" fmla="*/ 18 w 49"/>
                <a:gd name="T43" fmla="*/ 3 h 24"/>
                <a:gd name="T44" fmla="*/ 18 w 49"/>
                <a:gd name="T45" fmla="*/ 3 h 24"/>
                <a:gd name="T46" fmla="*/ 18 w 49"/>
                <a:gd name="T47" fmla="*/ 4 h 24"/>
                <a:gd name="T48" fmla="*/ 18 w 49"/>
                <a:gd name="T49" fmla="*/ 4 h 24"/>
                <a:gd name="T50" fmla="*/ 18 w 49"/>
                <a:gd name="T51" fmla="*/ 4 h 24"/>
                <a:gd name="T52" fmla="*/ 18 w 49"/>
                <a:gd name="T53" fmla="*/ 4 h 24"/>
                <a:gd name="T54" fmla="*/ 0 w 49"/>
                <a:gd name="T55" fmla="*/ 24 h 24"/>
                <a:gd name="T56" fmla="*/ 31 w 49"/>
                <a:gd name="T57" fmla="*/ 24 h 24"/>
                <a:gd name="T58" fmla="*/ 49 w 49"/>
                <a:gd name="T59" fmla="*/ 0 h 24"/>
                <a:gd name="T60" fmla="*/ 22 w 49"/>
                <a:gd name="T6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24">
                  <a:moveTo>
                    <a:pt x="22" y="0"/>
                  </a:moveTo>
                  <a:cubicBezTo>
                    <a:pt x="22" y="0"/>
                    <a:pt x="22" y="0"/>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0" y="2"/>
                    <a:pt x="20" y="2"/>
                    <a:pt x="20" y="2"/>
                  </a:cubicBezTo>
                  <a:cubicBezTo>
                    <a:pt x="20" y="2"/>
                    <a:pt x="20" y="2"/>
                    <a:pt x="20" y="2"/>
                  </a:cubicBezTo>
                  <a:cubicBezTo>
                    <a:pt x="20" y="2"/>
                    <a:pt x="20" y="2"/>
                    <a:pt x="20" y="2"/>
                  </a:cubicBezTo>
                  <a:cubicBezTo>
                    <a:pt x="20" y="2"/>
                    <a:pt x="20" y="2"/>
                    <a:pt x="20" y="2"/>
                  </a:cubicBezTo>
                  <a:cubicBezTo>
                    <a:pt x="19" y="2"/>
                    <a:pt x="19" y="2"/>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8" y="3"/>
                  </a:cubicBezTo>
                  <a:cubicBezTo>
                    <a:pt x="18" y="3"/>
                    <a:pt x="18" y="3"/>
                    <a:pt x="18" y="3"/>
                  </a:cubicBezTo>
                  <a:cubicBezTo>
                    <a:pt x="18" y="4"/>
                    <a:pt x="18" y="4"/>
                    <a:pt x="18" y="4"/>
                  </a:cubicBezTo>
                  <a:cubicBezTo>
                    <a:pt x="18" y="4"/>
                    <a:pt x="18" y="4"/>
                    <a:pt x="18" y="4"/>
                  </a:cubicBezTo>
                  <a:cubicBezTo>
                    <a:pt x="18" y="4"/>
                    <a:pt x="18" y="4"/>
                    <a:pt x="18" y="4"/>
                  </a:cubicBezTo>
                  <a:cubicBezTo>
                    <a:pt x="18" y="4"/>
                    <a:pt x="18" y="4"/>
                    <a:pt x="18" y="4"/>
                  </a:cubicBezTo>
                  <a:cubicBezTo>
                    <a:pt x="12" y="10"/>
                    <a:pt x="6" y="17"/>
                    <a:pt x="0" y="24"/>
                  </a:cubicBezTo>
                  <a:cubicBezTo>
                    <a:pt x="31" y="24"/>
                    <a:pt x="31" y="24"/>
                    <a:pt x="31" y="24"/>
                  </a:cubicBezTo>
                  <a:cubicBezTo>
                    <a:pt x="36" y="15"/>
                    <a:pt x="42" y="7"/>
                    <a:pt x="49" y="0"/>
                  </a:cubicBezTo>
                  <a:cubicBezTo>
                    <a:pt x="22" y="0"/>
                    <a:pt x="22" y="0"/>
                    <a:pt x="22"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0" name="Freeform 121">
              <a:extLst>
                <a:ext uri="{FF2B5EF4-FFF2-40B4-BE49-F238E27FC236}">
                  <a16:creationId xmlns:a16="http://schemas.microsoft.com/office/drawing/2014/main" id="{59A7CEE6-7E05-486E-B58B-0787F7609228}"/>
                </a:ext>
              </a:extLst>
            </p:cNvPr>
            <p:cNvSpPr>
              <a:spLocks/>
            </p:cNvSpPr>
            <p:nvPr/>
          </p:nvSpPr>
          <p:spPr bwMode="auto">
            <a:xfrm>
              <a:off x="4691085" y="4407683"/>
              <a:ext cx="83171" cy="62379"/>
            </a:xfrm>
            <a:custGeom>
              <a:avLst/>
              <a:gdLst>
                <a:gd name="T0" fmla="*/ 0 w 32"/>
                <a:gd name="T1" fmla="*/ 0 h 24"/>
                <a:gd name="T2" fmla="*/ 0 w 32"/>
                <a:gd name="T3" fmla="*/ 24 h 24"/>
                <a:gd name="T4" fmla="*/ 21 w 32"/>
                <a:gd name="T5" fmla="*/ 24 h 24"/>
                <a:gd name="T6" fmla="*/ 32 w 32"/>
                <a:gd name="T7" fmla="*/ 0 h 24"/>
                <a:gd name="T8" fmla="*/ 0 w 32"/>
                <a:gd name="T9" fmla="*/ 0 h 24"/>
              </a:gdLst>
              <a:ahLst/>
              <a:cxnLst>
                <a:cxn ang="0">
                  <a:pos x="T0" y="T1"/>
                </a:cxn>
                <a:cxn ang="0">
                  <a:pos x="T2" y="T3"/>
                </a:cxn>
                <a:cxn ang="0">
                  <a:pos x="T4" y="T5"/>
                </a:cxn>
                <a:cxn ang="0">
                  <a:pos x="T6" y="T7"/>
                </a:cxn>
                <a:cxn ang="0">
                  <a:pos x="T8" y="T9"/>
                </a:cxn>
              </a:cxnLst>
              <a:rect l="0" t="0" r="r" b="b"/>
              <a:pathLst>
                <a:path w="32" h="24">
                  <a:moveTo>
                    <a:pt x="0" y="0"/>
                  </a:moveTo>
                  <a:cubicBezTo>
                    <a:pt x="0" y="24"/>
                    <a:pt x="0" y="24"/>
                    <a:pt x="0" y="24"/>
                  </a:cubicBezTo>
                  <a:cubicBezTo>
                    <a:pt x="21" y="24"/>
                    <a:pt x="21" y="24"/>
                    <a:pt x="21" y="24"/>
                  </a:cubicBezTo>
                  <a:cubicBezTo>
                    <a:pt x="24" y="16"/>
                    <a:pt x="28" y="8"/>
                    <a:pt x="32"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1" name="Freeform 122">
              <a:extLst>
                <a:ext uri="{FF2B5EF4-FFF2-40B4-BE49-F238E27FC236}">
                  <a16:creationId xmlns:a16="http://schemas.microsoft.com/office/drawing/2014/main" id="{8EBF425D-921F-47B5-A248-CF825BA8BAF6}"/>
                </a:ext>
              </a:extLst>
            </p:cNvPr>
            <p:cNvSpPr>
              <a:spLocks/>
            </p:cNvSpPr>
            <p:nvPr/>
          </p:nvSpPr>
          <p:spPr bwMode="auto">
            <a:xfrm>
              <a:off x="4691085" y="4515427"/>
              <a:ext cx="41586" cy="62379"/>
            </a:xfrm>
            <a:custGeom>
              <a:avLst/>
              <a:gdLst>
                <a:gd name="T0" fmla="*/ 0 w 16"/>
                <a:gd name="T1" fmla="*/ 0 h 24"/>
                <a:gd name="T2" fmla="*/ 0 w 16"/>
                <a:gd name="T3" fmla="*/ 24 h 24"/>
                <a:gd name="T4" fmla="*/ 11 w 16"/>
                <a:gd name="T5" fmla="*/ 24 h 24"/>
                <a:gd name="T6" fmla="*/ 16 w 16"/>
                <a:gd name="T7" fmla="*/ 0 h 24"/>
                <a:gd name="T8" fmla="*/ 0 w 16"/>
                <a:gd name="T9" fmla="*/ 0 h 24"/>
              </a:gdLst>
              <a:ahLst/>
              <a:cxnLst>
                <a:cxn ang="0">
                  <a:pos x="T0" y="T1"/>
                </a:cxn>
                <a:cxn ang="0">
                  <a:pos x="T2" y="T3"/>
                </a:cxn>
                <a:cxn ang="0">
                  <a:pos x="T4" y="T5"/>
                </a:cxn>
                <a:cxn ang="0">
                  <a:pos x="T6" y="T7"/>
                </a:cxn>
                <a:cxn ang="0">
                  <a:pos x="T8" y="T9"/>
                </a:cxn>
              </a:cxnLst>
              <a:rect l="0" t="0" r="r" b="b"/>
              <a:pathLst>
                <a:path w="16" h="24">
                  <a:moveTo>
                    <a:pt x="0" y="0"/>
                  </a:moveTo>
                  <a:cubicBezTo>
                    <a:pt x="0" y="24"/>
                    <a:pt x="0" y="24"/>
                    <a:pt x="0" y="24"/>
                  </a:cubicBezTo>
                  <a:cubicBezTo>
                    <a:pt x="11" y="24"/>
                    <a:pt x="11" y="24"/>
                    <a:pt x="11" y="24"/>
                  </a:cubicBezTo>
                  <a:cubicBezTo>
                    <a:pt x="12" y="16"/>
                    <a:pt x="14" y="8"/>
                    <a:pt x="16"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2" name="Freeform 123">
              <a:extLst>
                <a:ext uri="{FF2B5EF4-FFF2-40B4-BE49-F238E27FC236}">
                  <a16:creationId xmlns:a16="http://schemas.microsoft.com/office/drawing/2014/main" id="{DCEA5B22-6C17-4889-AF4E-A8A4C3264DF4}"/>
                </a:ext>
              </a:extLst>
            </p:cNvPr>
            <p:cNvSpPr>
              <a:spLocks/>
            </p:cNvSpPr>
            <p:nvPr/>
          </p:nvSpPr>
          <p:spPr bwMode="auto">
            <a:xfrm>
              <a:off x="4691085" y="4626952"/>
              <a:ext cx="22683" cy="62379"/>
            </a:xfrm>
            <a:custGeom>
              <a:avLst/>
              <a:gdLst>
                <a:gd name="T0" fmla="*/ 0 w 9"/>
                <a:gd name="T1" fmla="*/ 0 h 24"/>
                <a:gd name="T2" fmla="*/ 0 w 9"/>
                <a:gd name="T3" fmla="*/ 24 h 24"/>
                <a:gd name="T4" fmla="*/ 9 w 9"/>
                <a:gd name="T5" fmla="*/ 24 h 24"/>
                <a:gd name="T6" fmla="*/ 9 w 9"/>
                <a:gd name="T7" fmla="*/ 9 h 24"/>
                <a:gd name="T8" fmla="*/ 9 w 9"/>
                <a:gd name="T9" fmla="*/ 0 h 24"/>
                <a:gd name="T10" fmla="*/ 0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0" y="0"/>
                  </a:moveTo>
                  <a:cubicBezTo>
                    <a:pt x="0" y="24"/>
                    <a:pt x="0" y="24"/>
                    <a:pt x="0" y="24"/>
                  </a:cubicBezTo>
                  <a:cubicBezTo>
                    <a:pt x="9" y="24"/>
                    <a:pt x="9" y="24"/>
                    <a:pt x="9" y="24"/>
                  </a:cubicBezTo>
                  <a:cubicBezTo>
                    <a:pt x="9" y="19"/>
                    <a:pt x="9" y="14"/>
                    <a:pt x="9" y="9"/>
                  </a:cubicBezTo>
                  <a:cubicBezTo>
                    <a:pt x="9" y="6"/>
                    <a:pt x="9" y="3"/>
                    <a:pt x="9"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3" name="Freeform 124">
              <a:extLst>
                <a:ext uri="{FF2B5EF4-FFF2-40B4-BE49-F238E27FC236}">
                  <a16:creationId xmlns:a16="http://schemas.microsoft.com/office/drawing/2014/main" id="{EE9A06F8-908C-4E37-B0BF-A6C09C868E45}"/>
                </a:ext>
              </a:extLst>
            </p:cNvPr>
            <p:cNvSpPr>
              <a:spLocks/>
            </p:cNvSpPr>
            <p:nvPr/>
          </p:nvSpPr>
          <p:spPr bwMode="auto">
            <a:xfrm>
              <a:off x="4691085" y="4734696"/>
              <a:ext cx="43475" cy="62379"/>
            </a:xfrm>
            <a:custGeom>
              <a:avLst/>
              <a:gdLst>
                <a:gd name="T0" fmla="*/ 0 w 17"/>
                <a:gd name="T1" fmla="*/ 0 h 24"/>
                <a:gd name="T2" fmla="*/ 0 w 17"/>
                <a:gd name="T3" fmla="*/ 24 h 24"/>
                <a:gd name="T4" fmla="*/ 17 w 17"/>
                <a:gd name="T5" fmla="*/ 24 h 24"/>
                <a:gd name="T6" fmla="*/ 11 w 17"/>
                <a:gd name="T7" fmla="*/ 0 h 24"/>
                <a:gd name="T8" fmla="*/ 0 w 17"/>
                <a:gd name="T9" fmla="*/ 0 h 24"/>
              </a:gdLst>
              <a:ahLst/>
              <a:cxnLst>
                <a:cxn ang="0">
                  <a:pos x="T0" y="T1"/>
                </a:cxn>
                <a:cxn ang="0">
                  <a:pos x="T2" y="T3"/>
                </a:cxn>
                <a:cxn ang="0">
                  <a:pos x="T4" y="T5"/>
                </a:cxn>
                <a:cxn ang="0">
                  <a:pos x="T6" y="T7"/>
                </a:cxn>
                <a:cxn ang="0">
                  <a:pos x="T8" y="T9"/>
                </a:cxn>
              </a:cxnLst>
              <a:rect l="0" t="0" r="r" b="b"/>
              <a:pathLst>
                <a:path w="17" h="24">
                  <a:moveTo>
                    <a:pt x="0" y="0"/>
                  </a:moveTo>
                  <a:cubicBezTo>
                    <a:pt x="0" y="24"/>
                    <a:pt x="0" y="24"/>
                    <a:pt x="0" y="24"/>
                  </a:cubicBezTo>
                  <a:cubicBezTo>
                    <a:pt x="17" y="24"/>
                    <a:pt x="17" y="24"/>
                    <a:pt x="17" y="24"/>
                  </a:cubicBezTo>
                  <a:cubicBezTo>
                    <a:pt x="15" y="16"/>
                    <a:pt x="13" y="8"/>
                    <a:pt x="11"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4" name="Freeform 125">
              <a:extLst>
                <a:ext uri="{FF2B5EF4-FFF2-40B4-BE49-F238E27FC236}">
                  <a16:creationId xmlns:a16="http://schemas.microsoft.com/office/drawing/2014/main" id="{3B1C6C8C-A6E1-4C02-97CC-55D30B2280BC}"/>
                </a:ext>
              </a:extLst>
            </p:cNvPr>
            <p:cNvSpPr>
              <a:spLocks noEditPoints="1"/>
            </p:cNvSpPr>
            <p:nvPr/>
          </p:nvSpPr>
          <p:spPr bwMode="auto">
            <a:xfrm>
              <a:off x="4727000" y="5014453"/>
              <a:ext cx="754210" cy="204147"/>
            </a:xfrm>
            <a:custGeom>
              <a:avLst/>
              <a:gdLst>
                <a:gd name="T0" fmla="*/ 294 w 294"/>
                <a:gd name="T1" fmla="*/ 31 h 79"/>
                <a:gd name="T2" fmla="*/ 247 w 294"/>
                <a:gd name="T3" fmla="*/ 61 h 79"/>
                <a:gd name="T4" fmla="*/ 202 w 294"/>
                <a:gd name="T5" fmla="*/ 66 h 79"/>
                <a:gd name="T6" fmla="*/ 201 w 294"/>
                <a:gd name="T7" fmla="*/ 66 h 79"/>
                <a:gd name="T8" fmla="*/ 106 w 294"/>
                <a:gd name="T9" fmla="*/ 42 h 79"/>
                <a:gd name="T10" fmla="*/ 45 w 294"/>
                <a:gd name="T11" fmla="*/ 42 h 79"/>
                <a:gd name="T12" fmla="*/ 162 w 294"/>
                <a:gd name="T13" fmla="*/ 79 h 79"/>
                <a:gd name="T14" fmla="*/ 162 w 294"/>
                <a:gd name="T15" fmla="*/ 79 h 79"/>
                <a:gd name="T16" fmla="*/ 162 w 294"/>
                <a:gd name="T17" fmla="*/ 79 h 79"/>
                <a:gd name="T18" fmla="*/ 294 w 294"/>
                <a:gd name="T19" fmla="*/ 31 h 79"/>
                <a:gd name="T20" fmla="*/ 0 w 294"/>
                <a:gd name="T21" fmla="*/ 0 h 79"/>
                <a:gd name="T22" fmla="*/ 16 w 294"/>
                <a:gd name="T23" fmla="*/ 18 h 79"/>
                <a:gd name="T24" fmla="*/ 70 w 294"/>
                <a:gd name="T25" fmla="*/ 18 h 79"/>
                <a:gd name="T26" fmla="*/ 51 w 294"/>
                <a:gd name="T27" fmla="*/ 0 h 79"/>
                <a:gd name="T28" fmla="*/ 0 w 294"/>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79">
                  <a:moveTo>
                    <a:pt x="294" y="31"/>
                  </a:moveTo>
                  <a:cubicBezTo>
                    <a:pt x="280" y="43"/>
                    <a:pt x="264" y="53"/>
                    <a:pt x="247" y="61"/>
                  </a:cubicBezTo>
                  <a:cubicBezTo>
                    <a:pt x="232" y="64"/>
                    <a:pt x="217" y="66"/>
                    <a:pt x="202" y="66"/>
                  </a:cubicBezTo>
                  <a:cubicBezTo>
                    <a:pt x="201" y="66"/>
                    <a:pt x="201" y="66"/>
                    <a:pt x="201" y="66"/>
                  </a:cubicBezTo>
                  <a:cubicBezTo>
                    <a:pt x="167" y="66"/>
                    <a:pt x="135" y="57"/>
                    <a:pt x="106" y="42"/>
                  </a:cubicBezTo>
                  <a:cubicBezTo>
                    <a:pt x="45" y="42"/>
                    <a:pt x="45" y="42"/>
                    <a:pt x="45" y="42"/>
                  </a:cubicBezTo>
                  <a:cubicBezTo>
                    <a:pt x="78" y="65"/>
                    <a:pt x="118" y="79"/>
                    <a:pt x="162" y="79"/>
                  </a:cubicBezTo>
                  <a:cubicBezTo>
                    <a:pt x="162" y="79"/>
                    <a:pt x="162" y="79"/>
                    <a:pt x="162" y="79"/>
                  </a:cubicBezTo>
                  <a:cubicBezTo>
                    <a:pt x="162" y="79"/>
                    <a:pt x="162" y="79"/>
                    <a:pt x="162" y="79"/>
                  </a:cubicBezTo>
                  <a:cubicBezTo>
                    <a:pt x="211" y="79"/>
                    <a:pt x="257" y="62"/>
                    <a:pt x="294" y="31"/>
                  </a:cubicBezTo>
                  <a:moveTo>
                    <a:pt x="0" y="0"/>
                  </a:moveTo>
                  <a:cubicBezTo>
                    <a:pt x="5" y="6"/>
                    <a:pt x="10" y="12"/>
                    <a:pt x="16" y="18"/>
                  </a:cubicBezTo>
                  <a:cubicBezTo>
                    <a:pt x="70" y="18"/>
                    <a:pt x="70" y="18"/>
                    <a:pt x="70" y="18"/>
                  </a:cubicBezTo>
                  <a:cubicBezTo>
                    <a:pt x="63" y="12"/>
                    <a:pt x="57" y="6"/>
                    <a:pt x="5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5" name="Freeform 126">
              <a:extLst>
                <a:ext uri="{FF2B5EF4-FFF2-40B4-BE49-F238E27FC236}">
                  <a16:creationId xmlns:a16="http://schemas.microsoft.com/office/drawing/2014/main" id="{16DEBF19-946A-4115-92B3-27AB1E9140C8}"/>
                </a:ext>
              </a:extLst>
            </p:cNvPr>
            <p:cNvSpPr>
              <a:spLocks/>
            </p:cNvSpPr>
            <p:nvPr/>
          </p:nvSpPr>
          <p:spPr bwMode="auto">
            <a:xfrm>
              <a:off x="4691085" y="4842441"/>
              <a:ext cx="86952" cy="64269"/>
            </a:xfrm>
            <a:custGeom>
              <a:avLst/>
              <a:gdLst>
                <a:gd name="T0" fmla="*/ 0 w 34"/>
                <a:gd name="T1" fmla="*/ 0 h 25"/>
                <a:gd name="T2" fmla="*/ 0 w 34"/>
                <a:gd name="T3" fmla="*/ 25 h 25"/>
                <a:gd name="T4" fmla="*/ 34 w 34"/>
                <a:gd name="T5" fmla="*/ 25 h 25"/>
                <a:gd name="T6" fmla="*/ 23 w 34"/>
                <a:gd name="T7" fmla="*/ 0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25"/>
                    <a:pt x="0" y="25"/>
                    <a:pt x="0" y="25"/>
                  </a:cubicBezTo>
                  <a:cubicBezTo>
                    <a:pt x="34" y="25"/>
                    <a:pt x="34" y="25"/>
                    <a:pt x="34" y="25"/>
                  </a:cubicBezTo>
                  <a:cubicBezTo>
                    <a:pt x="30" y="17"/>
                    <a:pt x="26" y="9"/>
                    <a:pt x="23"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6" name="Freeform 127">
              <a:extLst>
                <a:ext uri="{FF2B5EF4-FFF2-40B4-BE49-F238E27FC236}">
                  <a16:creationId xmlns:a16="http://schemas.microsoft.com/office/drawing/2014/main" id="{1808C5DA-3825-44C8-914D-76EBC56B806B}"/>
                </a:ext>
              </a:extLst>
            </p:cNvPr>
            <p:cNvSpPr>
              <a:spLocks/>
            </p:cNvSpPr>
            <p:nvPr/>
          </p:nvSpPr>
          <p:spPr bwMode="auto">
            <a:xfrm>
              <a:off x="4691085" y="4953965"/>
              <a:ext cx="166342" cy="60488"/>
            </a:xfrm>
            <a:custGeom>
              <a:avLst/>
              <a:gdLst>
                <a:gd name="T0" fmla="*/ 0 w 65"/>
                <a:gd name="T1" fmla="*/ 0 h 24"/>
                <a:gd name="T2" fmla="*/ 0 w 65"/>
                <a:gd name="T3" fmla="*/ 4 h 24"/>
                <a:gd name="T4" fmla="*/ 14 w 65"/>
                <a:gd name="T5" fmla="*/ 24 h 24"/>
                <a:gd name="T6" fmla="*/ 65 w 65"/>
                <a:gd name="T7" fmla="*/ 24 h 24"/>
                <a:gd name="T8" fmla="*/ 45 w 65"/>
                <a:gd name="T9" fmla="*/ 0 h 24"/>
                <a:gd name="T10" fmla="*/ 0 w 65"/>
                <a:gd name="T11" fmla="*/ 0 h 24"/>
              </a:gdLst>
              <a:ahLst/>
              <a:cxnLst>
                <a:cxn ang="0">
                  <a:pos x="T0" y="T1"/>
                </a:cxn>
                <a:cxn ang="0">
                  <a:pos x="T2" y="T3"/>
                </a:cxn>
                <a:cxn ang="0">
                  <a:pos x="T4" y="T5"/>
                </a:cxn>
                <a:cxn ang="0">
                  <a:pos x="T6" y="T7"/>
                </a:cxn>
                <a:cxn ang="0">
                  <a:pos x="T8" y="T9"/>
                </a:cxn>
                <a:cxn ang="0">
                  <a:pos x="T10" y="T11"/>
                </a:cxn>
              </a:cxnLst>
              <a:rect l="0" t="0" r="r" b="b"/>
              <a:pathLst>
                <a:path w="65" h="24">
                  <a:moveTo>
                    <a:pt x="0" y="0"/>
                  </a:moveTo>
                  <a:cubicBezTo>
                    <a:pt x="0" y="4"/>
                    <a:pt x="0" y="4"/>
                    <a:pt x="0" y="4"/>
                  </a:cubicBezTo>
                  <a:cubicBezTo>
                    <a:pt x="4" y="11"/>
                    <a:pt x="9" y="18"/>
                    <a:pt x="14" y="24"/>
                  </a:cubicBezTo>
                  <a:cubicBezTo>
                    <a:pt x="65" y="24"/>
                    <a:pt x="65" y="24"/>
                    <a:pt x="65" y="24"/>
                  </a:cubicBezTo>
                  <a:cubicBezTo>
                    <a:pt x="58" y="16"/>
                    <a:pt x="51" y="8"/>
                    <a:pt x="45"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7" name="Freeform 128">
              <a:extLst>
                <a:ext uri="{FF2B5EF4-FFF2-40B4-BE49-F238E27FC236}">
                  <a16:creationId xmlns:a16="http://schemas.microsoft.com/office/drawing/2014/main" id="{451ACF50-6515-4F8F-9A81-174D5ACD311D}"/>
                </a:ext>
              </a:extLst>
            </p:cNvPr>
            <p:cNvSpPr>
              <a:spLocks/>
            </p:cNvSpPr>
            <p:nvPr/>
          </p:nvSpPr>
          <p:spPr bwMode="auto">
            <a:xfrm>
              <a:off x="4768586" y="5061710"/>
              <a:ext cx="230611" cy="60488"/>
            </a:xfrm>
            <a:custGeom>
              <a:avLst/>
              <a:gdLst>
                <a:gd name="T0" fmla="*/ 0 w 90"/>
                <a:gd name="T1" fmla="*/ 0 h 24"/>
                <a:gd name="T2" fmla="*/ 29 w 90"/>
                <a:gd name="T3" fmla="*/ 24 h 24"/>
                <a:gd name="T4" fmla="*/ 90 w 90"/>
                <a:gd name="T5" fmla="*/ 24 h 24"/>
                <a:gd name="T6" fmla="*/ 54 w 90"/>
                <a:gd name="T7" fmla="*/ 0 h 24"/>
                <a:gd name="T8" fmla="*/ 0 w 90"/>
                <a:gd name="T9" fmla="*/ 0 h 24"/>
              </a:gdLst>
              <a:ahLst/>
              <a:cxnLst>
                <a:cxn ang="0">
                  <a:pos x="T0" y="T1"/>
                </a:cxn>
                <a:cxn ang="0">
                  <a:pos x="T2" y="T3"/>
                </a:cxn>
                <a:cxn ang="0">
                  <a:pos x="T4" y="T5"/>
                </a:cxn>
                <a:cxn ang="0">
                  <a:pos x="T6" y="T7"/>
                </a:cxn>
                <a:cxn ang="0">
                  <a:pos x="T8" y="T9"/>
                </a:cxn>
              </a:cxnLst>
              <a:rect l="0" t="0" r="r" b="b"/>
              <a:pathLst>
                <a:path w="90" h="24">
                  <a:moveTo>
                    <a:pt x="0" y="0"/>
                  </a:moveTo>
                  <a:cubicBezTo>
                    <a:pt x="9" y="9"/>
                    <a:pt x="18" y="17"/>
                    <a:pt x="29" y="24"/>
                  </a:cubicBezTo>
                  <a:cubicBezTo>
                    <a:pt x="90" y="24"/>
                    <a:pt x="90" y="24"/>
                    <a:pt x="90" y="24"/>
                  </a:cubicBezTo>
                  <a:cubicBezTo>
                    <a:pt x="77" y="17"/>
                    <a:pt x="65" y="9"/>
                    <a:pt x="54"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8" name="Freeform 129">
              <a:extLst>
                <a:ext uri="{FF2B5EF4-FFF2-40B4-BE49-F238E27FC236}">
                  <a16:creationId xmlns:a16="http://schemas.microsoft.com/office/drawing/2014/main" id="{8021B857-4035-4D11-A761-ED1F91C5EC58}"/>
                </a:ext>
              </a:extLst>
            </p:cNvPr>
            <p:cNvSpPr>
              <a:spLocks/>
            </p:cNvSpPr>
            <p:nvPr/>
          </p:nvSpPr>
          <p:spPr bwMode="auto">
            <a:xfrm>
              <a:off x="5099379" y="4156279"/>
              <a:ext cx="13231"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2" y="0"/>
                    <a:pt x="4" y="0"/>
                    <a:pt x="5" y="0"/>
                  </a:cubicBezTo>
                  <a:cubicBezTo>
                    <a:pt x="4" y="0"/>
                    <a:pt x="2" y="0"/>
                    <a:pt x="0" y="0"/>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9" name="Freeform 130">
              <a:extLst>
                <a:ext uri="{FF2B5EF4-FFF2-40B4-BE49-F238E27FC236}">
                  <a16:creationId xmlns:a16="http://schemas.microsoft.com/office/drawing/2014/main" id="{0E912F20-70E8-4187-9B46-39396130EB4F}"/>
                </a:ext>
              </a:extLst>
            </p:cNvPr>
            <p:cNvSpPr>
              <a:spLocks/>
            </p:cNvSpPr>
            <p:nvPr/>
          </p:nvSpPr>
          <p:spPr bwMode="auto">
            <a:xfrm>
              <a:off x="5114501" y="4154390"/>
              <a:ext cx="13231" cy="1891"/>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2" y="0"/>
                    <a:pt x="3" y="0"/>
                    <a:pt x="5" y="0"/>
                  </a:cubicBezTo>
                  <a:cubicBezTo>
                    <a:pt x="3" y="0"/>
                    <a:pt x="2" y="0"/>
                    <a:pt x="0" y="1"/>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0" name="Freeform 131">
              <a:extLst>
                <a:ext uri="{FF2B5EF4-FFF2-40B4-BE49-F238E27FC236}">
                  <a16:creationId xmlns:a16="http://schemas.microsoft.com/office/drawing/2014/main" id="{F75213DC-48D1-4F81-B485-157C99D76C4D}"/>
                </a:ext>
              </a:extLst>
            </p:cNvPr>
            <p:cNvSpPr>
              <a:spLocks/>
            </p:cNvSpPr>
            <p:nvPr/>
          </p:nvSpPr>
          <p:spPr bwMode="auto">
            <a:xfrm>
              <a:off x="5129623" y="4154390"/>
              <a:ext cx="13231"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2" y="0"/>
                    <a:pt x="4" y="0"/>
                    <a:pt x="5" y="0"/>
                  </a:cubicBezTo>
                  <a:cubicBezTo>
                    <a:pt x="4" y="0"/>
                    <a:pt x="2" y="0"/>
                    <a:pt x="0" y="0"/>
                  </a:cubicBez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1" name="Freeform 132">
              <a:extLst>
                <a:ext uri="{FF2B5EF4-FFF2-40B4-BE49-F238E27FC236}">
                  <a16:creationId xmlns:a16="http://schemas.microsoft.com/office/drawing/2014/main" id="{7E2D4DFB-025F-4A94-9760-BA14A3559A2C}"/>
                </a:ext>
              </a:extLst>
            </p:cNvPr>
            <p:cNvSpPr>
              <a:spLocks/>
            </p:cNvSpPr>
            <p:nvPr/>
          </p:nvSpPr>
          <p:spPr bwMode="auto">
            <a:xfrm>
              <a:off x="5517125" y="5063600"/>
              <a:ext cx="315671" cy="319453"/>
            </a:xfrm>
            <a:custGeom>
              <a:avLst/>
              <a:gdLst>
                <a:gd name="T0" fmla="*/ 109 w 123"/>
                <a:gd name="T1" fmla="*/ 110 h 124"/>
                <a:gd name="T2" fmla="*/ 58 w 123"/>
                <a:gd name="T3" fmla="*/ 110 h 124"/>
                <a:gd name="T4" fmla="*/ 14 w 123"/>
                <a:gd name="T5" fmla="*/ 64 h 124"/>
                <a:gd name="T6" fmla="*/ 14 w 123"/>
                <a:gd name="T7" fmla="*/ 14 h 124"/>
                <a:gd name="T8" fmla="*/ 14 w 123"/>
                <a:gd name="T9" fmla="*/ 14 h 124"/>
                <a:gd name="T10" fmla="*/ 64 w 123"/>
                <a:gd name="T11" fmla="*/ 14 h 124"/>
                <a:gd name="T12" fmla="*/ 109 w 123"/>
                <a:gd name="T13" fmla="*/ 59 h 124"/>
                <a:gd name="T14" fmla="*/ 109 w 123"/>
                <a:gd name="T15" fmla="*/ 11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4">
                  <a:moveTo>
                    <a:pt x="109" y="110"/>
                  </a:moveTo>
                  <a:cubicBezTo>
                    <a:pt x="95" y="124"/>
                    <a:pt x="72" y="123"/>
                    <a:pt x="58" y="110"/>
                  </a:cubicBezTo>
                  <a:cubicBezTo>
                    <a:pt x="14" y="64"/>
                    <a:pt x="14" y="64"/>
                    <a:pt x="14" y="64"/>
                  </a:cubicBezTo>
                  <a:cubicBezTo>
                    <a:pt x="0" y="50"/>
                    <a:pt x="0" y="27"/>
                    <a:pt x="14" y="14"/>
                  </a:cubicBezTo>
                  <a:cubicBezTo>
                    <a:pt x="14" y="14"/>
                    <a:pt x="14" y="14"/>
                    <a:pt x="14" y="14"/>
                  </a:cubicBezTo>
                  <a:cubicBezTo>
                    <a:pt x="28" y="0"/>
                    <a:pt x="51" y="0"/>
                    <a:pt x="64" y="14"/>
                  </a:cubicBezTo>
                  <a:cubicBezTo>
                    <a:pt x="109" y="59"/>
                    <a:pt x="109" y="59"/>
                    <a:pt x="109" y="59"/>
                  </a:cubicBezTo>
                  <a:cubicBezTo>
                    <a:pt x="123" y="73"/>
                    <a:pt x="123" y="96"/>
                    <a:pt x="109" y="11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2" name="Freeform 133">
              <a:extLst>
                <a:ext uri="{FF2B5EF4-FFF2-40B4-BE49-F238E27FC236}">
                  <a16:creationId xmlns:a16="http://schemas.microsoft.com/office/drawing/2014/main" id="{798AB7E2-F34E-4072-A0E0-8CCF80D85101}"/>
                </a:ext>
              </a:extLst>
            </p:cNvPr>
            <p:cNvSpPr>
              <a:spLocks noEditPoints="1"/>
            </p:cNvSpPr>
            <p:nvPr/>
          </p:nvSpPr>
          <p:spPr bwMode="auto">
            <a:xfrm>
              <a:off x="4430230" y="3971035"/>
              <a:ext cx="1425250" cy="1429030"/>
            </a:xfrm>
            <a:custGeom>
              <a:avLst/>
              <a:gdLst>
                <a:gd name="T0" fmla="*/ 0 w 556"/>
                <a:gd name="T1" fmla="*/ 278 h 556"/>
                <a:gd name="T2" fmla="*/ 278 w 556"/>
                <a:gd name="T3" fmla="*/ 556 h 556"/>
                <a:gd name="T4" fmla="*/ 475 w 556"/>
                <a:gd name="T5" fmla="*/ 474 h 556"/>
                <a:gd name="T6" fmla="*/ 475 w 556"/>
                <a:gd name="T7" fmla="*/ 474 h 556"/>
                <a:gd name="T8" fmla="*/ 556 w 556"/>
                <a:gd name="T9" fmla="*/ 279 h 556"/>
                <a:gd name="T10" fmla="*/ 475 w 556"/>
                <a:gd name="T11" fmla="*/ 82 h 556"/>
                <a:gd name="T12" fmla="*/ 279 w 556"/>
                <a:gd name="T13" fmla="*/ 0 h 556"/>
                <a:gd name="T14" fmla="*/ 82 w 556"/>
                <a:gd name="T15" fmla="*/ 82 h 556"/>
                <a:gd name="T16" fmla="*/ 0 w 556"/>
                <a:gd name="T17" fmla="*/ 278 h 556"/>
                <a:gd name="T18" fmla="*/ 71 w 556"/>
                <a:gd name="T19" fmla="*/ 278 h 556"/>
                <a:gd name="T20" fmla="*/ 132 w 556"/>
                <a:gd name="T21" fmla="*/ 132 h 556"/>
                <a:gd name="T22" fmla="*/ 278 w 556"/>
                <a:gd name="T23" fmla="*/ 71 h 556"/>
                <a:gd name="T24" fmla="*/ 425 w 556"/>
                <a:gd name="T25" fmla="*/ 132 h 556"/>
                <a:gd name="T26" fmla="*/ 485 w 556"/>
                <a:gd name="T27" fmla="*/ 278 h 556"/>
                <a:gd name="T28" fmla="*/ 424 w 556"/>
                <a:gd name="T29" fmla="*/ 424 h 556"/>
                <a:gd name="T30" fmla="*/ 278 w 556"/>
                <a:gd name="T31" fmla="*/ 485 h 556"/>
                <a:gd name="T32" fmla="*/ 71 w 556"/>
                <a:gd name="T33" fmla="*/ 27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6" h="556">
                  <a:moveTo>
                    <a:pt x="0" y="278"/>
                  </a:moveTo>
                  <a:cubicBezTo>
                    <a:pt x="0" y="431"/>
                    <a:pt x="124" y="556"/>
                    <a:pt x="278" y="556"/>
                  </a:cubicBezTo>
                  <a:cubicBezTo>
                    <a:pt x="352" y="556"/>
                    <a:pt x="422" y="527"/>
                    <a:pt x="475" y="474"/>
                  </a:cubicBezTo>
                  <a:cubicBezTo>
                    <a:pt x="475" y="474"/>
                    <a:pt x="475" y="474"/>
                    <a:pt x="475" y="474"/>
                  </a:cubicBezTo>
                  <a:cubicBezTo>
                    <a:pt x="527" y="422"/>
                    <a:pt x="556" y="352"/>
                    <a:pt x="556" y="279"/>
                  </a:cubicBezTo>
                  <a:cubicBezTo>
                    <a:pt x="556" y="204"/>
                    <a:pt x="527" y="135"/>
                    <a:pt x="475" y="82"/>
                  </a:cubicBezTo>
                  <a:cubicBezTo>
                    <a:pt x="422" y="29"/>
                    <a:pt x="353" y="0"/>
                    <a:pt x="279" y="0"/>
                  </a:cubicBezTo>
                  <a:cubicBezTo>
                    <a:pt x="204" y="0"/>
                    <a:pt x="134" y="29"/>
                    <a:pt x="82" y="82"/>
                  </a:cubicBezTo>
                  <a:cubicBezTo>
                    <a:pt x="29" y="134"/>
                    <a:pt x="0" y="204"/>
                    <a:pt x="0" y="278"/>
                  </a:cubicBezTo>
                  <a:moveTo>
                    <a:pt x="71" y="278"/>
                  </a:moveTo>
                  <a:cubicBezTo>
                    <a:pt x="71" y="223"/>
                    <a:pt x="93" y="171"/>
                    <a:pt x="132" y="132"/>
                  </a:cubicBezTo>
                  <a:cubicBezTo>
                    <a:pt x="171" y="93"/>
                    <a:pt x="223" y="71"/>
                    <a:pt x="278" y="71"/>
                  </a:cubicBezTo>
                  <a:cubicBezTo>
                    <a:pt x="334" y="71"/>
                    <a:pt x="386" y="93"/>
                    <a:pt x="425" y="132"/>
                  </a:cubicBezTo>
                  <a:cubicBezTo>
                    <a:pt x="464" y="171"/>
                    <a:pt x="485" y="223"/>
                    <a:pt x="485" y="278"/>
                  </a:cubicBezTo>
                  <a:cubicBezTo>
                    <a:pt x="485" y="333"/>
                    <a:pt x="463" y="385"/>
                    <a:pt x="424" y="424"/>
                  </a:cubicBezTo>
                  <a:cubicBezTo>
                    <a:pt x="385" y="463"/>
                    <a:pt x="333" y="485"/>
                    <a:pt x="278" y="485"/>
                  </a:cubicBezTo>
                  <a:cubicBezTo>
                    <a:pt x="164" y="485"/>
                    <a:pt x="71" y="392"/>
                    <a:pt x="71" y="278"/>
                  </a:cubicBezTo>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3" name="Freeform 134">
              <a:extLst>
                <a:ext uri="{FF2B5EF4-FFF2-40B4-BE49-F238E27FC236}">
                  <a16:creationId xmlns:a16="http://schemas.microsoft.com/office/drawing/2014/main" id="{396517CD-115C-43F1-9B6A-C456240A751C}"/>
                </a:ext>
              </a:extLst>
            </p:cNvPr>
            <p:cNvSpPr>
              <a:spLocks/>
            </p:cNvSpPr>
            <p:nvPr/>
          </p:nvSpPr>
          <p:spPr bwMode="auto">
            <a:xfrm>
              <a:off x="5596516" y="5146771"/>
              <a:ext cx="1071772" cy="1071773"/>
            </a:xfrm>
            <a:custGeom>
              <a:avLst/>
              <a:gdLst>
                <a:gd name="T0" fmla="*/ 0 w 567"/>
                <a:gd name="T1" fmla="*/ 137 h 567"/>
                <a:gd name="T2" fmla="*/ 137 w 567"/>
                <a:gd name="T3" fmla="*/ 0 h 567"/>
                <a:gd name="T4" fmla="*/ 567 w 567"/>
                <a:gd name="T5" fmla="*/ 429 h 567"/>
                <a:gd name="T6" fmla="*/ 430 w 567"/>
                <a:gd name="T7" fmla="*/ 567 h 567"/>
                <a:gd name="T8" fmla="*/ 0 w 567"/>
                <a:gd name="T9" fmla="*/ 137 h 567"/>
              </a:gdLst>
              <a:ahLst/>
              <a:cxnLst>
                <a:cxn ang="0">
                  <a:pos x="T0" y="T1"/>
                </a:cxn>
                <a:cxn ang="0">
                  <a:pos x="T2" y="T3"/>
                </a:cxn>
                <a:cxn ang="0">
                  <a:pos x="T4" y="T5"/>
                </a:cxn>
                <a:cxn ang="0">
                  <a:pos x="T6" y="T7"/>
                </a:cxn>
                <a:cxn ang="0">
                  <a:pos x="T8" y="T9"/>
                </a:cxn>
              </a:cxnLst>
              <a:rect l="0" t="0" r="r" b="b"/>
              <a:pathLst>
                <a:path w="567" h="567">
                  <a:moveTo>
                    <a:pt x="0" y="137"/>
                  </a:moveTo>
                  <a:lnTo>
                    <a:pt x="137" y="0"/>
                  </a:lnTo>
                  <a:lnTo>
                    <a:pt x="567" y="429"/>
                  </a:lnTo>
                  <a:lnTo>
                    <a:pt x="430" y="567"/>
                  </a:lnTo>
                  <a:lnTo>
                    <a:pt x="0" y="1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474" name="Freeform 135">
              <a:extLst>
                <a:ext uri="{FF2B5EF4-FFF2-40B4-BE49-F238E27FC236}">
                  <a16:creationId xmlns:a16="http://schemas.microsoft.com/office/drawing/2014/main" id="{D90F324C-D18C-4865-B33E-575AC3DBF5CD}"/>
                </a:ext>
              </a:extLst>
            </p:cNvPr>
            <p:cNvSpPr>
              <a:spLocks/>
            </p:cNvSpPr>
            <p:nvPr/>
          </p:nvSpPr>
          <p:spPr bwMode="auto">
            <a:xfrm>
              <a:off x="5649443" y="5199698"/>
              <a:ext cx="964028" cy="964028"/>
            </a:xfrm>
            <a:custGeom>
              <a:avLst/>
              <a:gdLst>
                <a:gd name="T0" fmla="*/ 0 w 510"/>
                <a:gd name="T1" fmla="*/ 80 h 510"/>
                <a:gd name="T2" fmla="*/ 80 w 510"/>
                <a:gd name="T3" fmla="*/ 0 h 510"/>
                <a:gd name="T4" fmla="*/ 510 w 510"/>
                <a:gd name="T5" fmla="*/ 430 h 510"/>
                <a:gd name="T6" fmla="*/ 430 w 510"/>
                <a:gd name="T7" fmla="*/ 510 h 510"/>
                <a:gd name="T8" fmla="*/ 0 w 510"/>
                <a:gd name="T9" fmla="*/ 80 h 510"/>
              </a:gdLst>
              <a:ahLst/>
              <a:cxnLst>
                <a:cxn ang="0">
                  <a:pos x="T0" y="T1"/>
                </a:cxn>
                <a:cxn ang="0">
                  <a:pos x="T2" y="T3"/>
                </a:cxn>
                <a:cxn ang="0">
                  <a:pos x="T4" y="T5"/>
                </a:cxn>
                <a:cxn ang="0">
                  <a:pos x="T6" y="T7"/>
                </a:cxn>
                <a:cxn ang="0">
                  <a:pos x="T8" y="T9"/>
                </a:cxn>
              </a:cxnLst>
              <a:rect l="0" t="0" r="r" b="b"/>
              <a:pathLst>
                <a:path w="510" h="510">
                  <a:moveTo>
                    <a:pt x="0" y="80"/>
                  </a:moveTo>
                  <a:lnTo>
                    <a:pt x="80" y="0"/>
                  </a:lnTo>
                  <a:lnTo>
                    <a:pt x="510" y="430"/>
                  </a:lnTo>
                  <a:lnTo>
                    <a:pt x="430" y="510"/>
                  </a:lnTo>
                  <a:lnTo>
                    <a:pt x="0" y="8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5" name="Freeform 136">
              <a:extLst>
                <a:ext uri="{FF2B5EF4-FFF2-40B4-BE49-F238E27FC236}">
                  <a16:creationId xmlns:a16="http://schemas.microsoft.com/office/drawing/2014/main" id="{79F6A0F6-05C8-4D9E-9F8A-3A8B16138B4D}"/>
                </a:ext>
              </a:extLst>
            </p:cNvPr>
            <p:cNvSpPr>
              <a:spLocks/>
            </p:cNvSpPr>
            <p:nvPr/>
          </p:nvSpPr>
          <p:spPr bwMode="auto">
            <a:xfrm>
              <a:off x="6282677" y="5834823"/>
              <a:ext cx="385611" cy="383722"/>
            </a:xfrm>
            <a:custGeom>
              <a:avLst/>
              <a:gdLst>
                <a:gd name="T0" fmla="*/ 0 w 204"/>
                <a:gd name="T1" fmla="*/ 137 h 203"/>
                <a:gd name="T2" fmla="*/ 137 w 204"/>
                <a:gd name="T3" fmla="*/ 0 h 203"/>
                <a:gd name="T4" fmla="*/ 204 w 204"/>
                <a:gd name="T5" fmla="*/ 65 h 203"/>
                <a:gd name="T6" fmla="*/ 67 w 204"/>
                <a:gd name="T7" fmla="*/ 203 h 203"/>
                <a:gd name="T8" fmla="*/ 0 w 204"/>
                <a:gd name="T9" fmla="*/ 137 h 203"/>
              </a:gdLst>
              <a:ahLst/>
              <a:cxnLst>
                <a:cxn ang="0">
                  <a:pos x="T0" y="T1"/>
                </a:cxn>
                <a:cxn ang="0">
                  <a:pos x="T2" y="T3"/>
                </a:cxn>
                <a:cxn ang="0">
                  <a:pos x="T4" y="T5"/>
                </a:cxn>
                <a:cxn ang="0">
                  <a:pos x="T6" y="T7"/>
                </a:cxn>
                <a:cxn ang="0">
                  <a:pos x="T8" y="T9"/>
                </a:cxn>
              </a:cxnLst>
              <a:rect l="0" t="0" r="r" b="b"/>
              <a:pathLst>
                <a:path w="204" h="203">
                  <a:moveTo>
                    <a:pt x="0" y="137"/>
                  </a:moveTo>
                  <a:lnTo>
                    <a:pt x="137" y="0"/>
                  </a:lnTo>
                  <a:lnTo>
                    <a:pt x="204" y="65"/>
                  </a:lnTo>
                  <a:lnTo>
                    <a:pt x="67" y="203"/>
                  </a:lnTo>
                  <a:lnTo>
                    <a:pt x="0" y="13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6" name="Freeform 137">
              <a:extLst>
                <a:ext uri="{FF2B5EF4-FFF2-40B4-BE49-F238E27FC236}">
                  <a16:creationId xmlns:a16="http://schemas.microsoft.com/office/drawing/2014/main" id="{FD0214A6-E2F7-4D4E-BF6C-C08570FB20D1}"/>
                </a:ext>
              </a:extLst>
            </p:cNvPr>
            <p:cNvSpPr>
              <a:spLocks/>
            </p:cNvSpPr>
            <p:nvPr/>
          </p:nvSpPr>
          <p:spPr bwMode="auto">
            <a:xfrm>
              <a:off x="6337494" y="5889641"/>
              <a:ext cx="275977" cy="274087"/>
            </a:xfrm>
            <a:custGeom>
              <a:avLst/>
              <a:gdLst>
                <a:gd name="T0" fmla="*/ 0 w 146"/>
                <a:gd name="T1" fmla="*/ 80 h 145"/>
                <a:gd name="T2" fmla="*/ 80 w 146"/>
                <a:gd name="T3" fmla="*/ 0 h 145"/>
                <a:gd name="T4" fmla="*/ 146 w 146"/>
                <a:gd name="T5" fmla="*/ 65 h 145"/>
                <a:gd name="T6" fmla="*/ 66 w 146"/>
                <a:gd name="T7" fmla="*/ 145 h 145"/>
                <a:gd name="T8" fmla="*/ 0 w 146"/>
                <a:gd name="T9" fmla="*/ 80 h 145"/>
              </a:gdLst>
              <a:ahLst/>
              <a:cxnLst>
                <a:cxn ang="0">
                  <a:pos x="T0" y="T1"/>
                </a:cxn>
                <a:cxn ang="0">
                  <a:pos x="T2" y="T3"/>
                </a:cxn>
                <a:cxn ang="0">
                  <a:pos x="T4" y="T5"/>
                </a:cxn>
                <a:cxn ang="0">
                  <a:pos x="T6" y="T7"/>
                </a:cxn>
                <a:cxn ang="0">
                  <a:pos x="T8" y="T9"/>
                </a:cxn>
              </a:cxnLst>
              <a:rect l="0" t="0" r="r" b="b"/>
              <a:pathLst>
                <a:path w="146" h="145">
                  <a:moveTo>
                    <a:pt x="0" y="80"/>
                  </a:moveTo>
                  <a:lnTo>
                    <a:pt x="80" y="0"/>
                  </a:lnTo>
                  <a:lnTo>
                    <a:pt x="146" y="65"/>
                  </a:lnTo>
                  <a:lnTo>
                    <a:pt x="66" y="145"/>
                  </a:lnTo>
                  <a:lnTo>
                    <a:pt x="0" y="8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477" name="Freeform 138">
              <a:extLst>
                <a:ext uri="{FF2B5EF4-FFF2-40B4-BE49-F238E27FC236}">
                  <a16:creationId xmlns:a16="http://schemas.microsoft.com/office/drawing/2014/main" id="{F8BDC4A6-7A4E-414B-9539-D29EBFA79E02}"/>
                </a:ext>
              </a:extLst>
            </p:cNvPr>
            <p:cNvSpPr>
              <a:spLocks noEditPoints="1"/>
            </p:cNvSpPr>
            <p:nvPr/>
          </p:nvSpPr>
          <p:spPr bwMode="auto">
            <a:xfrm>
              <a:off x="4857427" y="4254572"/>
              <a:ext cx="744759" cy="253294"/>
            </a:xfrm>
            <a:custGeom>
              <a:avLst/>
              <a:gdLst>
                <a:gd name="T0" fmla="*/ 275 w 290"/>
                <a:gd name="T1" fmla="*/ 84 h 99"/>
                <a:gd name="T2" fmla="*/ 290 w 290"/>
                <a:gd name="T3" fmla="*/ 99 h 99"/>
                <a:gd name="T4" fmla="*/ 280 w 290"/>
                <a:gd name="T5" fmla="*/ 84 h 99"/>
                <a:gd name="T6" fmla="*/ 275 w 290"/>
                <a:gd name="T7" fmla="*/ 84 h 99"/>
                <a:gd name="T8" fmla="*/ 199 w 290"/>
                <a:gd name="T9" fmla="*/ 42 h 99"/>
                <a:gd name="T10" fmla="*/ 230 w 290"/>
                <a:gd name="T11" fmla="*/ 54 h 99"/>
                <a:gd name="T12" fmla="*/ 241 w 290"/>
                <a:gd name="T13" fmla="*/ 60 h 99"/>
                <a:gd name="T14" fmla="*/ 259 w 290"/>
                <a:gd name="T15" fmla="*/ 60 h 99"/>
                <a:gd name="T16" fmla="*/ 239 w 290"/>
                <a:gd name="T17" fmla="*/ 42 h 99"/>
                <a:gd name="T18" fmla="*/ 199 w 290"/>
                <a:gd name="T19" fmla="*/ 42 h 99"/>
                <a:gd name="T20" fmla="*/ 0 w 290"/>
                <a:gd name="T21" fmla="*/ 42 h 99"/>
                <a:gd name="T22" fmla="*/ 7 w 290"/>
                <a:gd name="T23" fmla="*/ 60 h 99"/>
                <a:gd name="T24" fmla="*/ 37 w 290"/>
                <a:gd name="T25" fmla="*/ 60 h 99"/>
                <a:gd name="T26" fmla="*/ 73 w 290"/>
                <a:gd name="T27" fmla="*/ 44 h 99"/>
                <a:gd name="T28" fmla="*/ 79 w 290"/>
                <a:gd name="T29" fmla="*/ 42 h 99"/>
                <a:gd name="T30" fmla="*/ 0 w 290"/>
                <a:gd name="T31" fmla="*/ 42 h 99"/>
                <a:gd name="T32" fmla="*/ 113 w 290"/>
                <a:gd name="T33" fmla="*/ 0 h 99"/>
                <a:gd name="T34" fmla="*/ 47 w 290"/>
                <a:gd name="T35" fmla="*/ 11 h 99"/>
                <a:gd name="T36" fmla="*/ 29 w 290"/>
                <a:gd name="T37" fmla="*/ 18 h 99"/>
                <a:gd name="T38" fmla="*/ 198 w 290"/>
                <a:gd name="T39" fmla="*/ 18 h 99"/>
                <a:gd name="T40" fmla="*/ 113 w 290"/>
                <a:gd name="T4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99">
                  <a:moveTo>
                    <a:pt x="275" y="84"/>
                  </a:moveTo>
                  <a:cubicBezTo>
                    <a:pt x="280" y="89"/>
                    <a:pt x="285" y="94"/>
                    <a:pt x="290" y="99"/>
                  </a:cubicBezTo>
                  <a:cubicBezTo>
                    <a:pt x="287" y="94"/>
                    <a:pt x="284" y="89"/>
                    <a:pt x="280" y="84"/>
                  </a:cubicBezTo>
                  <a:cubicBezTo>
                    <a:pt x="275" y="84"/>
                    <a:pt x="275" y="84"/>
                    <a:pt x="275" y="84"/>
                  </a:cubicBezTo>
                  <a:moveTo>
                    <a:pt x="199" y="42"/>
                  </a:moveTo>
                  <a:cubicBezTo>
                    <a:pt x="209" y="45"/>
                    <a:pt x="220" y="49"/>
                    <a:pt x="230" y="54"/>
                  </a:cubicBezTo>
                  <a:cubicBezTo>
                    <a:pt x="234" y="56"/>
                    <a:pt x="237" y="58"/>
                    <a:pt x="241" y="60"/>
                  </a:cubicBezTo>
                  <a:cubicBezTo>
                    <a:pt x="259" y="60"/>
                    <a:pt x="259" y="60"/>
                    <a:pt x="259" y="60"/>
                  </a:cubicBezTo>
                  <a:cubicBezTo>
                    <a:pt x="253" y="54"/>
                    <a:pt x="246" y="48"/>
                    <a:pt x="239" y="42"/>
                  </a:cubicBezTo>
                  <a:cubicBezTo>
                    <a:pt x="199" y="42"/>
                    <a:pt x="199" y="42"/>
                    <a:pt x="199" y="42"/>
                  </a:cubicBezTo>
                  <a:moveTo>
                    <a:pt x="0" y="42"/>
                  </a:moveTo>
                  <a:cubicBezTo>
                    <a:pt x="7" y="60"/>
                    <a:pt x="7" y="60"/>
                    <a:pt x="7" y="60"/>
                  </a:cubicBezTo>
                  <a:cubicBezTo>
                    <a:pt x="37" y="60"/>
                    <a:pt x="37" y="60"/>
                    <a:pt x="37" y="60"/>
                  </a:cubicBezTo>
                  <a:cubicBezTo>
                    <a:pt x="48" y="54"/>
                    <a:pt x="60" y="48"/>
                    <a:pt x="73" y="44"/>
                  </a:cubicBezTo>
                  <a:cubicBezTo>
                    <a:pt x="75" y="43"/>
                    <a:pt x="77" y="42"/>
                    <a:pt x="79" y="42"/>
                  </a:cubicBezTo>
                  <a:cubicBezTo>
                    <a:pt x="0" y="42"/>
                    <a:pt x="0" y="42"/>
                    <a:pt x="0" y="42"/>
                  </a:cubicBezTo>
                  <a:moveTo>
                    <a:pt x="113" y="0"/>
                  </a:moveTo>
                  <a:cubicBezTo>
                    <a:pt x="91" y="0"/>
                    <a:pt x="69" y="3"/>
                    <a:pt x="47" y="11"/>
                  </a:cubicBezTo>
                  <a:cubicBezTo>
                    <a:pt x="41" y="13"/>
                    <a:pt x="35" y="15"/>
                    <a:pt x="29" y="18"/>
                  </a:cubicBezTo>
                  <a:cubicBezTo>
                    <a:pt x="198" y="18"/>
                    <a:pt x="198" y="18"/>
                    <a:pt x="198" y="18"/>
                  </a:cubicBezTo>
                  <a:cubicBezTo>
                    <a:pt x="171" y="6"/>
                    <a:pt x="142" y="0"/>
                    <a:pt x="1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8" name="Freeform 139">
              <a:extLst>
                <a:ext uri="{FF2B5EF4-FFF2-40B4-BE49-F238E27FC236}">
                  <a16:creationId xmlns:a16="http://schemas.microsoft.com/office/drawing/2014/main" id="{9BC7E28B-F406-44C2-91B5-9009234D8EFA}"/>
                </a:ext>
              </a:extLst>
            </p:cNvPr>
            <p:cNvSpPr>
              <a:spLocks/>
            </p:cNvSpPr>
            <p:nvPr/>
          </p:nvSpPr>
          <p:spPr bwMode="auto">
            <a:xfrm>
              <a:off x="4853646" y="4299938"/>
              <a:ext cx="616222" cy="62379"/>
            </a:xfrm>
            <a:custGeom>
              <a:avLst/>
              <a:gdLst>
                <a:gd name="T0" fmla="*/ 31 w 241"/>
                <a:gd name="T1" fmla="*/ 0 h 24"/>
                <a:gd name="T2" fmla="*/ 0 w 241"/>
                <a:gd name="T3" fmla="*/ 17 h 24"/>
                <a:gd name="T4" fmla="*/ 2 w 241"/>
                <a:gd name="T5" fmla="*/ 24 h 24"/>
                <a:gd name="T6" fmla="*/ 81 w 241"/>
                <a:gd name="T7" fmla="*/ 24 h 24"/>
                <a:gd name="T8" fmla="*/ 141 w 241"/>
                <a:gd name="T9" fmla="*/ 15 h 24"/>
                <a:gd name="T10" fmla="*/ 201 w 241"/>
                <a:gd name="T11" fmla="*/ 24 h 24"/>
                <a:gd name="T12" fmla="*/ 241 w 241"/>
                <a:gd name="T13" fmla="*/ 24 h 24"/>
                <a:gd name="T14" fmla="*/ 207 w 241"/>
                <a:gd name="T15" fmla="*/ 3 h 24"/>
                <a:gd name="T16" fmla="*/ 200 w 241"/>
                <a:gd name="T17" fmla="*/ 0 h 24"/>
                <a:gd name="T18" fmla="*/ 31 w 24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
                  <a:moveTo>
                    <a:pt x="31" y="0"/>
                  </a:moveTo>
                  <a:cubicBezTo>
                    <a:pt x="20" y="5"/>
                    <a:pt x="9" y="11"/>
                    <a:pt x="0" y="17"/>
                  </a:cubicBezTo>
                  <a:cubicBezTo>
                    <a:pt x="2" y="24"/>
                    <a:pt x="2" y="24"/>
                    <a:pt x="2" y="24"/>
                  </a:cubicBezTo>
                  <a:cubicBezTo>
                    <a:pt x="81" y="24"/>
                    <a:pt x="81" y="24"/>
                    <a:pt x="81" y="24"/>
                  </a:cubicBezTo>
                  <a:cubicBezTo>
                    <a:pt x="101" y="18"/>
                    <a:pt x="121" y="15"/>
                    <a:pt x="141" y="15"/>
                  </a:cubicBezTo>
                  <a:cubicBezTo>
                    <a:pt x="161" y="15"/>
                    <a:pt x="181" y="18"/>
                    <a:pt x="201" y="24"/>
                  </a:cubicBezTo>
                  <a:cubicBezTo>
                    <a:pt x="241" y="24"/>
                    <a:pt x="241" y="24"/>
                    <a:pt x="241" y="24"/>
                  </a:cubicBezTo>
                  <a:cubicBezTo>
                    <a:pt x="230" y="16"/>
                    <a:pt x="219" y="9"/>
                    <a:pt x="207" y="3"/>
                  </a:cubicBezTo>
                  <a:cubicBezTo>
                    <a:pt x="204" y="2"/>
                    <a:pt x="202" y="1"/>
                    <a:pt x="200" y="0"/>
                  </a:cubicBezTo>
                  <a:cubicBezTo>
                    <a:pt x="31" y="0"/>
                    <a:pt x="31" y="0"/>
                    <a:pt x="3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9" name="Freeform 140">
              <a:extLst>
                <a:ext uri="{FF2B5EF4-FFF2-40B4-BE49-F238E27FC236}">
                  <a16:creationId xmlns:a16="http://schemas.microsoft.com/office/drawing/2014/main" id="{634B3634-82BD-457F-8203-A3BC942459E0}"/>
                </a:ext>
              </a:extLst>
            </p:cNvPr>
            <p:cNvSpPr>
              <a:spLocks noEditPoints="1"/>
            </p:cNvSpPr>
            <p:nvPr/>
          </p:nvSpPr>
          <p:spPr bwMode="auto">
            <a:xfrm>
              <a:off x="4876329" y="4407683"/>
              <a:ext cx="699393" cy="62379"/>
            </a:xfrm>
            <a:custGeom>
              <a:avLst/>
              <a:gdLst>
                <a:gd name="T0" fmla="*/ 234 w 273"/>
                <a:gd name="T1" fmla="*/ 0 h 24"/>
                <a:gd name="T2" fmla="*/ 268 w 273"/>
                <a:gd name="T3" fmla="*/ 24 h 24"/>
                <a:gd name="T4" fmla="*/ 273 w 273"/>
                <a:gd name="T5" fmla="*/ 24 h 24"/>
                <a:gd name="T6" fmla="*/ 252 w 273"/>
                <a:gd name="T7" fmla="*/ 0 h 24"/>
                <a:gd name="T8" fmla="*/ 234 w 273"/>
                <a:gd name="T9" fmla="*/ 0 h 24"/>
                <a:gd name="T10" fmla="*/ 0 w 273"/>
                <a:gd name="T11" fmla="*/ 0 h 24"/>
                <a:gd name="T12" fmla="*/ 6 w 273"/>
                <a:gd name="T13" fmla="*/ 16 h 24"/>
                <a:gd name="T14" fmla="*/ 30 w 273"/>
                <a:gd name="T15" fmla="*/ 0 h 24"/>
                <a:gd name="T16" fmla="*/ 0 w 27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4">
                  <a:moveTo>
                    <a:pt x="234" y="0"/>
                  </a:moveTo>
                  <a:cubicBezTo>
                    <a:pt x="246" y="7"/>
                    <a:pt x="257" y="15"/>
                    <a:pt x="268" y="24"/>
                  </a:cubicBezTo>
                  <a:cubicBezTo>
                    <a:pt x="273" y="24"/>
                    <a:pt x="273" y="24"/>
                    <a:pt x="273" y="24"/>
                  </a:cubicBezTo>
                  <a:cubicBezTo>
                    <a:pt x="267" y="16"/>
                    <a:pt x="260" y="8"/>
                    <a:pt x="252" y="0"/>
                  </a:cubicBezTo>
                  <a:cubicBezTo>
                    <a:pt x="234" y="0"/>
                    <a:pt x="234" y="0"/>
                    <a:pt x="234" y="0"/>
                  </a:cubicBezTo>
                  <a:moveTo>
                    <a:pt x="0" y="0"/>
                  </a:moveTo>
                  <a:cubicBezTo>
                    <a:pt x="6" y="16"/>
                    <a:pt x="6" y="16"/>
                    <a:pt x="6" y="16"/>
                  </a:cubicBezTo>
                  <a:cubicBezTo>
                    <a:pt x="13" y="10"/>
                    <a:pt x="21" y="5"/>
                    <a:pt x="30" y="0"/>
                  </a:cubicBezTo>
                  <a:cubicBezTo>
                    <a:pt x="0" y="0"/>
                    <a:pt x="0" y="0"/>
                    <a:pt x="0"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0" name="Freeform 141">
              <a:extLst>
                <a:ext uri="{FF2B5EF4-FFF2-40B4-BE49-F238E27FC236}">
                  <a16:creationId xmlns:a16="http://schemas.microsoft.com/office/drawing/2014/main" id="{F5A93E07-033B-426F-A043-2D1AE2742262}"/>
                </a:ext>
              </a:extLst>
            </p:cNvPr>
            <p:cNvSpPr>
              <a:spLocks/>
            </p:cNvSpPr>
            <p:nvPr/>
          </p:nvSpPr>
          <p:spPr bwMode="auto">
            <a:xfrm>
              <a:off x="6252432" y="4126035"/>
              <a:ext cx="1092565" cy="1094456"/>
            </a:xfrm>
            <a:custGeom>
              <a:avLst/>
              <a:gdLst>
                <a:gd name="T0" fmla="*/ 426 w 426"/>
                <a:gd name="T1" fmla="*/ 0 h 426"/>
                <a:gd name="T2" fmla="*/ 0 w 426"/>
                <a:gd name="T3" fmla="*/ 0 h 426"/>
                <a:gd name="T4" fmla="*/ 0 w 426"/>
                <a:gd name="T5" fmla="*/ 406 h 426"/>
                <a:gd name="T6" fmla="*/ 6 w 426"/>
                <a:gd name="T7" fmla="*/ 420 h 426"/>
                <a:gd name="T8" fmla="*/ 20 w 426"/>
                <a:gd name="T9" fmla="*/ 426 h 426"/>
                <a:gd name="T10" fmla="*/ 406 w 426"/>
                <a:gd name="T11" fmla="*/ 426 h 426"/>
                <a:gd name="T12" fmla="*/ 420 w 426"/>
                <a:gd name="T13" fmla="*/ 420 h 426"/>
                <a:gd name="T14" fmla="*/ 426 w 426"/>
                <a:gd name="T15" fmla="*/ 406 h 426"/>
                <a:gd name="T16" fmla="*/ 426 w 426"/>
                <a:gd name="T1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426">
                  <a:moveTo>
                    <a:pt x="426" y="0"/>
                  </a:moveTo>
                  <a:cubicBezTo>
                    <a:pt x="0" y="0"/>
                    <a:pt x="0" y="0"/>
                    <a:pt x="0" y="0"/>
                  </a:cubicBezTo>
                  <a:cubicBezTo>
                    <a:pt x="0" y="406"/>
                    <a:pt x="0" y="406"/>
                    <a:pt x="0" y="406"/>
                  </a:cubicBezTo>
                  <a:cubicBezTo>
                    <a:pt x="0" y="411"/>
                    <a:pt x="2" y="416"/>
                    <a:pt x="6" y="420"/>
                  </a:cubicBezTo>
                  <a:cubicBezTo>
                    <a:pt x="10" y="424"/>
                    <a:pt x="15" y="426"/>
                    <a:pt x="20" y="426"/>
                  </a:cubicBezTo>
                  <a:cubicBezTo>
                    <a:pt x="406" y="426"/>
                    <a:pt x="406" y="426"/>
                    <a:pt x="406" y="426"/>
                  </a:cubicBezTo>
                  <a:cubicBezTo>
                    <a:pt x="411" y="426"/>
                    <a:pt x="416" y="424"/>
                    <a:pt x="420" y="420"/>
                  </a:cubicBezTo>
                  <a:cubicBezTo>
                    <a:pt x="424" y="416"/>
                    <a:pt x="426" y="411"/>
                    <a:pt x="426" y="406"/>
                  </a:cubicBezTo>
                  <a:cubicBezTo>
                    <a:pt x="426" y="0"/>
                    <a:pt x="426" y="0"/>
                    <a:pt x="426" y="0"/>
                  </a:cubicBezTo>
                </a:path>
              </a:pathLst>
            </a:custGeom>
            <a:solidFill>
              <a:srgbClr val="6D7889"/>
            </a:solidFill>
            <a:ln>
              <a:noFill/>
            </a:ln>
          </p:spPr>
          <p:txBody>
            <a:bodyPr vert="horz" wrap="square" lIns="91440" tIns="45720" rIns="91440" bIns="45720" numCol="1" anchor="t" anchorCtr="0" compatLnSpc="1">
              <a:prstTxWarp prst="textNoShape">
                <a:avLst/>
              </a:prstTxWarp>
            </a:bodyPr>
            <a:lstStyle/>
            <a:p>
              <a:endParaRPr lang="en-CA"/>
            </a:p>
          </p:txBody>
        </p:sp>
        <p:sp>
          <p:nvSpPr>
            <p:cNvPr id="481" name="Freeform 142">
              <a:extLst>
                <a:ext uri="{FF2B5EF4-FFF2-40B4-BE49-F238E27FC236}">
                  <a16:creationId xmlns:a16="http://schemas.microsoft.com/office/drawing/2014/main" id="{132B0CFF-F604-4BC0-A6F8-A8ECBF40C258}"/>
                </a:ext>
              </a:extLst>
            </p:cNvPr>
            <p:cNvSpPr>
              <a:spLocks/>
            </p:cNvSpPr>
            <p:nvPr/>
          </p:nvSpPr>
          <p:spPr bwMode="auto">
            <a:xfrm>
              <a:off x="6390421" y="4126035"/>
              <a:ext cx="954576" cy="916773"/>
            </a:xfrm>
            <a:custGeom>
              <a:avLst/>
              <a:gdLst>
                <a:gd name="T0" fmla="*/ 505 w 505"/>
                <a:gd name="T1" fmla="*/ 0 h 485"/>
                <a:gd name="T2" fmla="*/ 289 w 505"/>
                <a:gd name="T3" fmla="*/ 0 h 485"/>
                <a:gd name="T4" fmla="*/ 0 w 505"/>
                <a:gd name="T5" fmla="*/ 0 h 485"/>
                <a:gd name="T6" fmla="*/ 505 w 505"/>
                <a:gd name="T7" fmla="*/ 485 h 485"/>
                <a:gd name="T8" fmla="*/ 505 w 505"/>
                <a:gd name="T9" fmla="*/ 0 h 485"/>
              </a:gdLst>
              <a:ahLst/>
              <a:cxnLst>
                <a:cxn ang="0">
                  <a:pos x="T0" y="T1"/>
                </a:cxn>
                <a:cxn ang="0">
                  <a:pos x="T2" y="T3"/>
                </a:cxn>
                <a:cxn ang="0">
                  <a:pos x="T4" y="T5"/>
                </a:cxn>
                <a:cxn ang="0">
                  <a:pos x="T6" y="T7"/>
                </a:cxn>
                <a:cxn ang="0">
                  <a:pos x="T8" y="T9"/>
                </a:cxn>
              </a:cxnLst>
              <a:rect l="0" t="0" r="r" b="b"/>
              <a:pathLst>
                <a:path w="505" h="485">
                  <a:moveTo>
                    <a:pt x="505" y="0"/>
                  </a:moveTo>
                  <a:lnTo>
                    <a:pt x="289" y="0"/>
                  </a:lnTo>
                  <a:lnTo>
                    <a:pt x="0" y="0"/>
                  </a:lnTo>
                  <a:lnTo>
                    <a:pt x="505" y="485"/>
                  </a:lnTo>
                  <a:lnTo>
                    <a:pt x="505" y="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2" name="Freeform 143">
              <a:extLst>
                <a:ext uri="{FF2B5EF4-FFF2-40B4-BE49-F238E27FC236}">
                  <a16:creationId xmlns:a16="http://schemas.microsoft.com/office/drawing/2014/main" id="{82061DF5-4EB2-4AD0-8F74-34E48F4FF631}"/>
                </a:ext>
              </a:extLst>
            </p:cNvPr>
            <p:cNvSpPr>
              <a:spLocks/>
            </p:cNvSpPr>
            <p:nvPr/>
          </p:nvSpPr>
          <p:spPr bwMode="auto">
            <a:xfrm>
              <a:off x="6390421" y="4126035"/>
              <a:ext cx="954576" cy="916773"/>
            </a:xfrm>
            <a:custGeom>
              <a:avLst/>
              <a:gdLst>
                <a:gd name="T0" fmla="*/ 505 w 505"/>
                <a:gd name="T1" fmla="*/ 0 h 485"/>
                <a:gd name="T2" fmla="*/ 289 w 505"/>
                <a:gd name="T3" fmla="*/ 0 h 485"/>
                <a:gd name="T4" fmla="*/ 0 w 505"/>
                <a:gd name="T5" fmla="*/ 0 h 485"/>
                <a:gd name="T6" fmla="*/ 505 w 505"/>
                <a:gd name="T7" fmla="*/ 485 h 485"/>
                <a:gd name="T8" fmla="*/ 505 w 505"/>
                <a:gd name="T9" fmla="*/ 0 h 485"/>
              </a:gdLst>
              <a:ahLst/>
              <a:cxnLst>
                <a:cxn ang="0">
                  <a:pos x="T0" y="T1"/>
                </a:cxn>
                <a:cxn ang="0">
                  <a:pos x="T2" y="T3"/>
                </a:cxn>
                <a:cxn ang="0">
                  <a:pos x="T4" y="T5"/>
                </a:cxn>
                <a:cxn ang="0">
                  <a:pos x="T6" y="T7"/>
                </a:cxn>
                <a:cxn ang="0">
                  <a:pos x="T8" y="T9"/>
                </a:cxn>
              </a:cxnLst>
              <a:rect l="0" t="0" r="r" b="b"/>
              <a:pathLst>
                <a:path w="505" h="485">
                  <a:moveTo>
                    <a:pt x="505" y="0"/>
                  </a:moveTo>
                  <a:lnTo>
                    <a:pt x="289" y="0"/>
                  </a:lnTo>
                  <a:lnTo>
                    <a:pt x="0" y="0"/>
                  </a:lnTo>
                  <a:lnTo>
                    <a:pt x="505" y="485"/>
                  </a:lnTo>
                  <a:lnTo>
                    <a:pt x="5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3" name="Freeform 144">
              <a:extLst>
                <a:ext uri="{FF2B5EF4-FFF2-40B4-BE49-F238E27FC236}">
                  <a16:creationId xmlns:a16="http://schemas.microsoft.com/office/drawing/2014/main" id="{F13D7B46-36E3-49E6-857D-613ED1B583F4}"/>
                </a:ext>
              </a:extLst>
            </p:cNvPr>
            <p:cNvSpPr>
              <a:spLocks/>
            </p:cNvSpPr>
            <p:nvPr/>
          </p:nvSpPr>
          <p:spPr bwMode="auto">
            <a:xfrm>
              <a:off x="6365848" y="4233780"/>
              <a:ext cx="378050" cy="136098"/>
            </a:xfrm>
            <a:custGeom>
              <a:avLst/>
              <a:gdLst>
                <a:gd name="T0" fmla="*/ 148 w 148"/>
                <a:gd name="T1" fmla="*/ 49 h 53"/>
                <a:gd name="T2" fmla="*/ 145 w 148"/>
                <a:gd name="T3" fmla="*/ 53 h 53"/>
                <a:gd name="T4" fmla="*/ 3 w 148"/>
                <a:gd name="T5" fmla="*/ 53 h 53"/>
                <a:gd name="T6" fmla="*/ 0 w 148"/>
                <a:gd name="T7" fmla="*/ 49 h 53"/>
                <a:gd name="T8" fmla="*/ 0 w 148"/>
                <a:gd name="T9" fmla="*/ 4 h 53"/>
                <a:gd name="T10" fmla="*/ 3 w 148"/>
                <a:gd name="T11" fmla="*/ 0 h 53"/>
                <a:gd name="T12" fmla="*/ 145 w 148"/>
                <a:gd name="T13" fmla="*/ 0 h 53"/>
                <a:gd name="T14" fmla="*/ 148 w 148"/>
                <a:gd name="T15" fmla="*/ 4 h 53"/>
                <a:gd name="T16" fmla="*/ 148 w 148"/>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3">
                  <a:moveTo>
                    <a:pt x="148" y="49"/>
                  </a:moveTo>
                  <a:cubicBezTo>
                    <a:pt x="148" y="51"/>
                    <a:pt x="147" y="53"/>
                    <a:pt x="145" y="53"/>
                  </a:cubicBezTo>
                  <a:cubicBezTo>
                    <a:pt x="3" y="53"/>
                    <a:pt x="3" y="53"/>
                    <a:pt x="3" y="53"/>
                  </a:cubicBezTo>
                  <a:cubicBezTo>
                    <a:pt x="1" y="53"/>
                    <a:pt x="0" y="51"/>
                    <a:pt x="0" y="49"/>
                  </a:cubicBezTo>
                  <a:cubicBezTo>
                    <a:pt x="0" y="4"/>
                    <a:pt x="0" y="4"/>
                    <a:pt x="0" y="4"/>
                  </a:cubicBezTo>
                  <a:cubicBezTo>
                    <a:pt x="0" y="2"/>
                    <a:pt x="1" y="0"/>
                    <a:pt x="3" y="0"/>
                  </a:cubicBezTo>
                  <a:cubicBezTo>
                    <a:pt x="145" y="0"/>
                    <a:pt x="145" y="0"/>
                    <a:pt x="145" y="0"/>
                  </a:cubicBezTo>
                  <a:cubicBezTo>
                    <a:pt x="147" y="0"/>
                    <a:pt x="148" y="2"/>
                    <a:pt x="148" y="4"/>
                  </a:cubicBezTo>
                  <a:lnTo>
                    <a:pt x="148" y="49"/>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4" name="Freeform 145">
              <a:extLst>
                <a:ext uri="{FF2B5EF4-FFF2-40B4-BE49-F238E27FC236}">
                  <a16:creationId xmlns:a16="http://schemas.microsoft.com/office/drawing/2014/main" id="{9A8AF6FF-4F9E-4625-A669-3B52A6F49CB6}"/>
                </a:ext>
              </a:extLst>
            </p:cNvPr>
            <p:cNvSpPr>
              <a:spLocks/>
            </p:cNvSpPr>
            <p:nvPr/>
          </p:nvSpPr>
          <p:spPr bwMode="auto">
            <a:xfrm>
              <a:off x="6857313" y="4233780"/>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a:p>
          </p:txBody>
        </p:sp>
        <p:sp>
          <p:nvSpPr>
            <p:cNvPr id="485" name="Freeform 146">
              <a:extLst>
                <a:ext uri="{FF2B5EF4-FFF2-40B4-BE49-F238E27FC236}">
                  <a16:creationId xmlns:a16="http://schemas.microsoft.com/office/drawing/2014/main" id="{BED95435-DF31-4685-BCA9-F6CC6BD31F34}"/>
                </a:ext>
              </a:extLst>
            </p:cNvPr>
            <p:cNvSpPr>
              <a:spLocks/>
            </p:cNvSpPr>
            <p:nvPr/>
          </p:nvSpPr>
          <p:spPr bwMode="auto">
            <a:xfrm>
              <a:off x="7106826" y="4233780"/>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6" name="Freeform 147">
              <a:extLst>
                <a:ext uri="{FF2B5EF4-FFF2-40B4-BE49-F238E27FC236}">
                  <a16:creationId xmlns:a16="http://schemas.microsoft.com/office/drawing/2014/main" id="{8CED9C65-8403-4BC4-AF04-6CB0629EC360}"/>
                </a:ext>
              </a:extLst>
            </p:cNvPr>
            <p:cNvSpPr>
              <a:spLocks/>
            </p:cNvSpPr>
            <p:nvPr/>
          </p:nvSpPr>
          <p:spPr bwMode="auto">
            <a:xfrm>
              <a:off x="6365848" y="4483293"/>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7" name="Freeform 148">
              <a:extLst>
                <a:ext uri="{FF2B5EF4-FFF2-40B4-BE49-F238E27FC236}">
                  <a16:creationId xmlns:a16="http://schemas.microsoft.com/office/drawing/2014/main" id="{F8D25901-5A19-4D0A-964A-A95BC946EE0A}"/>
                </a:ext>
              </a:extLst>
            </p:cNvPr>
            <p:cNvSpPr>
              <a:spLocks/>
            </p:cNvSpPr>
            <p:nvPr/>
          </p:nvSpPr>
          <p:spPr bwMode="auto">
            <a:xfrm>
              <a:off x="6611580" y="4483293"/>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8" name="Freeform 149">
              <a:extLst>
                <a:ext uri="{FF2B5EF4-FFF2-40B4-BE49-F238E27FC236}">
                  <a16:creationId xmlns:a16="http://schemas.microsoft.com/office/drawing/2014/main" id="{309E1C79-E46F-4A03-94B6-B019D5FA42F4}"/>
                </a:ext>
              </a:extLst>
            </p:cNvPr>
            <p:cNvSpPr>
              <a:spLocks/>
            </p:cNvSpPr>
            <p:nvPr/>
          </p:nvSpPr>
          <p:spPr bwMode="auto">
            <a:xfrm>
              <a:off x="6857313" y="4483293"/>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9" name="Freeform 150">
              <a:extLst>
                <a:ext uri="{FF2B5EF4-FFF2-40B4-BE49-F238E27FC236}">
                  <a16:creationId xmlns:a16="http://schemas.microsoft.com/office/drawing/2014/main" id="{0E98732A-4DB1-4F0B-881F-9C379C3E58AE}"/>
                </a:ext>
              </a:extLst>
            </p:cNvPr>
            <p:cNvSpPr>
              <a:spLocks/>
            </p:cNvSpPr>
            <p:nvPr/>
          </p:nvSpPr>
          <p:spPr bwMode="auto">
            <a:xfrm>
              <a:off x="7106826" y="4483293"/>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0" name="Freeform 151">
              <a:extLst>
                <a:ext uri="{FF2B5EF4-FFF2-40B4-BE49-F238E27FC236}">
                  <a16:creationId xmlns:a16="http://schemas.microsoft.com/office/drawing/2014/main" id="{976E014F-B373-4ED8-A783-0E7C54FDA742}"/>
                </a:ext>
              </a:extLst>
            </p:cNvPr>
            <p:cNvSpPr>
              <a:spLocks/>
            </p:cNvSpPr>
            <p:nvPr/>
          </p:nvSpPr>
          <p:spPr bwMode="auto">
            <a:xfrm>
              <a:off x="6365848" y="4729026"/>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1" name="Freeform 152">
              <a:extLst>
                <a:ext uri="{FF2B5EF4-FFF2-40B4-BE49-F238E27FC236}">
                  <a16:creationId xmlns:a16="http://schemas.microsoft.com/office/drawing/2014/main" id="{0F260C62-AC1C-4E45-AED3-6F3A75B1254C}"/>
                </a:ext>
              </a:extLst>
            </p:cNvPr>
            <p:cNvSpPr>
              <a:spLocks/>
            </p:cNvSpPr>
            <p:nvPr/>
          </p:nvSpPr>
          <p:spPr bwMode="auto">
            <a:xfrm>
              <a:off x="6611580" y="4729026"/>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2" name="Freeform 153">
              <a:extLst>
                <a:ext uri="{FF2B5EF4-FFF2-40B4-BE49-F238E27FC236}">
                  <a16:creationId xmlns:a16="http://schemas.microsoft.com/office/drawing/2014/main" id="{1B9E907D-0D91-4586-A0F3-425866BC6C7B}"/>
                </a:ext>
              </a:extLst>
            </p:cNvPr>
            <p:cNvSpPr>
              <a:spLocks/>
            </p:cNvSpPr>
            <p:nvPr/>
          </p:nvSpPr>
          <p:spPr bwMode="auto">
            <a:xfrm>
              <a:off x="6857313" y="4729026"/>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3" name="Freeform 154">
              <a:extLst>
                <a:ext uri="{FF2B5EF4-FFF2-40B4-BE49-F238E27FC236}">
                  <a16:creationId xmlns:a16="http://schemas.microsoft.com/office/drawing/2014/main" id="{932027A5-94E2-456A-8D80-E0B193B0F6B9}"/>
                </a:ext>
              </a:extLst>
            </p:cNvPr>
            <p:cNvSpPr>
              <a:spLocks/>
            </p:cNvSpPr>
            <p:nvPr/>
          </p:nvSpPr>
          <p:spPr bwMode="auto">
            <a:xfrm>
              <a:off x="6365848" y="4976648"/>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4" name="Freeform 155">
              <a:extLst>
                <a:ext uri="{FF2B5EF4-FFF2-40B4-BE49-F238E27FC236}">
                  <a16:creationId xmlns:a16="http://schemas.microsoft.com/office/drawing/2014/main" id="{F1081BDA-7BF0-4F18-8972-20AE06D3911A}"/>
                </a:ext>
              </a:extLst>
            </p:cNvPr>
            <p:cNvSpPr>
              <a:spLocks/>
            </p:cNvSpPr>
            <p:nvPr/>
          </p:nvSpPr>
          <p:spPr bwMode="auto">
            <a:xfrm>
              <a:off x="6611580" y="4976648"/>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2" y="53"/>
                    <a:pt x="0" y="51"/>
                    <a:pt x="0" y="49"/>
                  </a:cubicBezTo>
                  <a:cubicBezTo>
                    <a:pt x="0" y="4"/>
                    <a:pt x="0" y="4"/>
                    <a:pt x="0" y="4"/>
                  </a:cubicBezTo>
                  <a:cubicBezTo>
                    <a:pt x="0" y="2"/>
                    <a:pt x="2"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5" name="Freeform 156">
              <a:extLst>
                <a:ext uri="{FF2B5EF4-FFF2-40B4-BE49-F238E27FC236}">
                  <a16:creationId xmlns:a16="http://schemas.microsoft.com/office/drawing/2014/main" id="{E4312731-CD6B-4A03-BB7F-745687BF6651}"/>
                </a:ext>
              </a:extLst>
            </p:cNvPr>
            <p:cNvSpPr>
              <a:spLocks/>
            </p:cNvSpPr>
            <p:nvPr/>
          </p:nvSpPr>
          <p:spPr bwMode="auto">
            <a:xfrm>
              <a:off x="6857313" y="4976648"/>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6" name="Freeform 157">
              <a:extLst>
                <a:ext uri="{FF2B5EF4-FFF2-40B4-BE49-F238E27FC236}">
                  <a16:creationId xmlns:a16="http://schemas.microsoft.com/office/drawing/2014/main" id="{76F3E34B-A0EF-45F4-AE95-B013F8822072}"/>
                </a:ext>
              </a:extLst>
            </p:cNvPr>
            <p:cNvSpPr>
              <a:spLocks/>
            </p:cNvSpPr>
            <p:nvPr/>
          </p:nvSpPr>
          <p:spPr bwMode="auto">
            <a:xfrm>
              <a:off x="7106826" y="4976648"/>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7" name="Freeform 158">
              <a:extLst>
                <a:ext uri="{FF2B5EF4-FFF2-40B4-BE49-F238E27FC236}">
                  <a16:creationId xmlns:a16="http://schemas.microsoft.com/office/drawing/2014/main" id="{DD83EF2D-2B00-4ADE-938C-C92B66CC70C2}"/>
                </a:ext>
              </a:extLst>
            </p:cNvPr>
            <p:cNvSpPr>
              <a:spLocks/>
            </p:cNvSpPr>
            <p:nvPr/>
          </p:nvSpPr>
          <p:spPr bwMode="auto">
            <a:xfrm>
              <a:off x="7106826" y="4729026"/>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8" name="Freeform 159">
              <a:extLst>
                <a:ext uri="{FF2B5EF4-FFF2-40B4-BE49-F238E27FC236}">
                  <a16:creationId xmlns:a16="http://schemas.microsoft.com/office/drawing/2014/main" id="{17D84648-C48E-436A-8439-146F12F485CD}"/>
                </a:ext>
              </a:extLst>
            </p:cNvPr>
            <p:cNvSpPr>
              <a:spLocks/>
            </p:cNvSpPr>
            <p:nvPr/>
          </p:nvSpPr>
          <p:spPr bwMode="auto">
            <a:xfrm>
              <a:off x="6252432" y="3636461"/>
              <a:ext cx="1092565" cy="489576"/>
            </a:xfrm>
            <a:custGeom>
              <a:avLst/>
              <a:gdLst>
                <a:gd name="T0" fmla="*/ 426 w 426"/>
                <a:gd name="T1" fmla="*/ 20 h 190"/>
                <a:gd name="T2" fmla="*/ 420 w 426"/>
                <a:gd name="T3" fmla="*/ 6 h 190"/>
                <a:gd name="T4" fmla="*/ 406 w 426"/>
                <a:gd name="T5" fmla="*/ 0 h 190"/>
                <a:gd name="T6" fmla="*/ 20 w 426"/>
                <a:gd name="T7" fmla="*/ 0 h 190"/>
                <a:gd name="T8" fmla="*/ 6 w 426"/>
                <a:gd name="T9" fmla="*/ 6 h 190"/>
                <a:gd name="T10" fmla="*/ 0 w 426"/>
                <a:gd name="T11" fmla="*/ 20 h 190"/>
                <a:gd name="T12" fmla="*/ 0 w 426"/>
                <a:gd name="T13" fmla="*/ 190 h 190"/>
                <a:gd name="T14" fmla="*/ 426 w 426"/>
                <a:gd name="T15" fmla="*/ 190 h 190"/>
                <a:gd name="T16" fmla="*/ 426 w 426"/>
                <a:gd name="T17"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90">
                  <a:moveTo>
                    <a:pt x="426" y="20"/>
                  </a:moveTo>
                  <a:cubicBezTo>
                    <a:pt x="426" y="15"/>
                    <a:pt x="424" y="10"/>
                    <a:pt x="420" y="6"/>
                  </a:cubicBezTo>
                  <a:cubicBezTo>
                    <a:pt x="416" y="2"/>
                    <a:pt x="411" y="0"/>
                    <a:pt x="406" y="0"/>
                  </a:cubicBezTo>
                  <a:cubicBezTo>
                    <a:pt x="20" y="0"/>
                    <a:pt x="20" y="0"/>
                    <a:pt x="20" y="0"/>
                  </a:cubicBezTo>
                  <a:cubicBezTo>
                    <a:pt x="15" y="0"/>
                    <a:pt x="10" y="2"/>
                    <a:pt x="6" y="6"/>
                  </a:cubicBezTo>
                  <a:cubicBezTo>
                    <a:pt x="2" y="10"/>
                    <a:pt x="0" y="15"/>
                    <a:pt x="0" y="20"/>
                  </a:cubicBezTo>
                  <a:cubicBezTo>
                    <a:pt x="0" y="190"/>
                    <a:pt x="0" y="190"/>
                    <a:pt x="0" y="190"/>
                  </a:cubicBezTo>
                  <a:cubicBezTo>
                    <a:pt x="426" y="190"/>
                    <a:pt x="426" y="190"/>
                    <a:pt x="426" y="190"/>
                  </a:cubicBezTo>
                  <a:lnTo>
                    <a:pt x="426" y="2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9" name="Freeform 160">
              <a:extLst>
                <a:ext uri="{FF2B5EF4-FFF2-40B4-BE49-F238E27FC236}">
                  <a16:creationId xmlns:a16="http://schemas.microsoft.com/office/drawing/2014/main" id="{7A478C37-1687-449F-8B1A-D19ABFBCC56B}"/>
                </a:ext>
              </a:extLst>
            </p:cNvPr>
            <p:cNvSpPr>
              <a:spLocks/>
            </p:cNvSpPr>
            <p:nvPr/>
          </p:nvSpPr>
          <p:spPr bwMode="auto">
            <a:xfrm>
              <a:off x="6341275" y="3725302"/>
              <a:ext cx="918662" cy="313782"/>
            </a:xfrm>
            <a:custGeom>
              <a:avLst/>
              <a:gdLst>
                <a:gd name="T0" fmla="*/ 12 w 358"/>
                <a:gd name="T1" fmla="*/ 122 h 122"/>
                <a:gd name="T2" fmla="*/ 4 w 358"/>
                <a:gd name="T3" fmla="*/ 118 h 122"/>
                <a:gd name="T4" fmla="*/ 0 w 358"/>
                <a:gd name="T5" fmla="*/ 110 h 122"/>
                <a:gd name="T6" fmla="*/ 0 w 358"/>
                <a:gd name="T7" fmla="*/ 12 h 122"/>
                <a:gd name="T8" fmla="*/ 4 w 358"/>
                <a:gd name="T9" fmla="*/ 4 h 122"/>
                <a:gd name="T10" fmla="*/ 12 w 358"/>
                <a:gd name="T11" fmla="*/ 0 h 122"/>
                <a:gd name="T12" fmla="*/ 347 w 358"/>
                <a:gd name="T13" fmla="*/ 0 h 122"/>
                <a:gd name="T14" fmla="*/ 355 w 358"/>
                <a:gd name="T15" fmla="*/ 4 h 122"/>
                <a:gd name="T16" fmla="*/ 358 w 358"/>
                <a:gd name="T17" fmla="*/ 12 h 122"/>
                <a:gd name="T18" fmla="*/ 358 w 358"/>
                <a:gd name="T19" fmla="*/ 110 h 122"/>
                <a:gd name="T20" fmla="*/ 355 w 358"/>
                <a:gd name="T21" fmla="*/ 118 h 122"/>
                <a:gd name="T22" fmla="*/ 347 w 358"/>
                <a:gd name="T23" fmla="*/ 122 h 122"/>
                <a:gd name="T24" fmla="*/ 12 w 358"/>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122">
                  <a:moveTo>
                    <a:pt x="12" y="122"/>
                  </a:moveTo>
                  <a:cubicBezTo>
                    <a:pt x="9" y="122"/>
                    <a:pt x="6" y="121"/>
                    <a:pt x="4" y="118"/>
                  </a:cubicBezTo>
                  <a:cubicBezTo>
                    <a:pt x="2" y="116"/>
                    <a:pt x="0" y="113"/>
                    <a:pt x="0" y="110"/>
                  </a:cubicBezTo>
                  <a:cubicBezTo>
                    <a:pt x="0" y="12"/>
                    <a:pt x="0" y="12"/>
                    <a:pt x="0" y="12"/>
                  </a:cubicBezTo>
                  <a:cubicBezTo>
                    <a:pt x="0" y="9"/>
                    <a:pt x="2" y="6"/>
                    <a:pt x="4" y="4"/>
                  </a:cubicBezTo>
                  <a:cubicBezTo>
                    <a:pt x="6" y="2"/>
                    <a:pt x="9" y="0"/>
                    <a:pt x="12" y="0"/>
                  </a:cubicBezTo>
                  <a:cubicBezTo>
                    <a:pt x="347" y="0"/>
                    <a:pt x="347" y="0"/>
                    <a:pt x="347" y="0"/>
                  </a:cubicBezTo>
                  <a:cubicBezTo>
                    <a:pt x="350" y="0"/>
                    <a:pt x="353" y="2"/>
                    <a:pt x="355" y="4"/>
                  </a:cubicBezTo>
                  <a:cubicBezTo>
                    <a:pt x="357" y="6"/>
                    <a:pt x="358" y="9"/>
                    <a:pt x="358" y="12"/>
                  </a:cubicBezTo>
                  <a:cubicBezTo>
                    <a:pt x="358" y="110"/>
                    <a:pt x="358" y="110"/>
                    <a:pt x="358" y="110"/>
                  </a:cubicBezTo>
                  <a:cubicBezTo>
                    <a:pt x="358" y="113"/>
                    <a:pt x="357" y="116"/>
                    <a:pt x="355" y="118"/>
                  </a:cubicBezTo>
                  <a:cubicBezTo>
                    <a:pt x="353" y="121"/>
                    <a:pt x="350" y="122"/>
                    <a:pt x="347" y="122"/>
                  </a:cubicBezTo>
                  <a:lnTo>
                    <a:pt x="12" y="12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500" name="Freeform 161">
              <a:extLst>
                <a:ext uri="{FF2B5EF4-FFF2-40B4-BE49-F238E27FC236}">
                  <a16:creationId xmlns:a16="http://schemas.microsoft.com/office/drawing/2014/main" id="{DA96C9A4-696E-4932-A9F2-7BE94407D5FB}"/>
                </a:ext>
              </a:extLst>
            </p:cNvPr>
            <p:cNvSpPr>
              <a:spLocks/>
            </p:cNvSpPr>
            <p:nvPr/>
          </p:nvSpPr>
          <p:spPr bwMode="auto">
            <a:xfrm>
              <a:off x="6365848" y="3747985"/>
              <a:ext cx="873296" cy="270307"/>
            </a:xfrm>
            <a:custGeom>
              <a:avLst/>
              <a:gdLst>
                <a:gd name="T0" fmla="*/ 3 w 341"/>
                <a:gd name="T1" fmla="*/ 0 h 105"/>
                <a:gd name="T2" fmla="*/ 1 w 341"/>
                <a:gd name="T3" fmla="*/ 1 h 105"/>
                <a:gd name="T4" fmla="*/ 0 w 341"/>
                <a:gd name="T5" fmla="*/ 3 h 105"/>
                <a:gd name="T6" fmla="*/ 0 w 341"/>
                <a:gd name="T7" fmla="*/ 101 h 105"/>
                <a:gd name="T8" fmla="*/ 1 w 341"/>
                <a:gd name="T9" fmla="*/ 104 h 105"/>
                <a:gd name="T10" fmla="*/ 3 w 341"/>
                <a:gd name="T11" fmla="*/ 105 h 105"/>
                <a:gd name="T12" fmla="*/ 338 w 341"/>
                <a:gd name="T13" fmla="*/ 105 h 105"/>
                <a:gd name="T14" fmla="*/ 340 w 341"/>
                <a:gd name="T15" fmla="*/ 104 h 105"/>
                <a:gd name="T16" fmla="*/ 341 w 341"/>
                <a:gd name="T17" fmla="*/ 101 h 105"/>
                <a:gd name="T18" fmla="*/ 341 w 341"/>
                <a:gd name="T19" fmla="*/ 3 h 105"/>
                <a:gd name="T20" fmla="*/ 340 w 341"/>
                <a:gd name="T21" fmla="*/ 1 h 105"/>
                <a:gd name="T22" fmla="*/ 338 w 341"/>
                <a:gd name="T23" fmla="*/ 0 h 105"/>
                <a:gd name="T24" fmla="*/ 3 w 341"/>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105">
                  <a:moveTo>
                    <a:pt x="3" y="0"/>
                  </a:moveTo>
                  <a:cubicBezTo>
                    <a:pt x="2" y="0"/>
                    <a:pt x="1" y="0"/>
                    <a:pt x="1" y="1"/>
                  </a:cubicBezTo>
                  <a:cubicBezTo>
                    <a:pt x="0" y="1"/>
                    <a:pt x="0" y="2"/>
                    <a:pt x="0" y="3"/>
                  </a:cubicBezTo>
                  <a:cubicBezTo>
                    <a:pt x="0" y="101"/>
                    <a:pt x="0" y="101"/>
                    <a:pt x="0" y="101"/>
                  </a:cubicBezTo>
                  <a:cubicBezTo>
                    <a:pt x="0" y="102"/>
                    <a:pt x="0" y="103"/>
                    <a:pt x="1" y="104"/>
                  </a:cubicBezTo>
                  <a:cubicBezTo>
                    <a:pt x="1" y="104"/>
                    <a:pt x="2" y="105"/>
                    <a:pt x="3" y="105"/>
                  </a:cubicBezTo>
                  <a:cubicBezTo>
                    <a:pt x="338" y="105"/>
                    <a:pt x="338" y="105"/>
                    <a:pt x="338" y="105"/>
                  </a:cubicBezTo>
                  <a:cubicBezTo>
                    <a:pt x="338" y="105"/>
                    <a:pt x="339" y="104"/>
                    <a:pt x="340" y="104"/>
                  </a:cubicBezTo>
                  <a:cubicBezTo>
                    <a:pt x="341" y="103"/>
                    <a:pt x="341" y="102"/>
                    <a:pt x="341" y="101"/>
                  </a:cubicBezTo>
                  <a:cubicBezTo>
                    <a:pt x="341" y="3"/>
                    <a:pt x="341" y="3"/>
                    <a:pt x="341" y="3"/>
                  </a:cubicBezTo>
                  <a:cubicBezTo>
                    <a:pt x="341" y="2"/>
                    <a:pt x="341" y="1"/>
                    <a:pt x="340" y="1"/>
                  </a:cubicBezTo>
                  <a:cubicBezTo>
                    <a:pt x="339" y="0"/>
                    <a:pt x="338" y="0"/>
                    <a:pt x="338" y="0"/>
                  </a:cubicBezTo>
                  <a:lnTo>
                    <a:pt x="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sp>
          <p:nvSpPr>
            <p:cNvPr id="501" name="Rectangle 162">
              <a:extLst>
                <a:ext uri="{FF2B5EF4-FFF2-40B4-BE49-F238E27FC236}">
                  <a16:creationId xmlns:a16="http://schemas.microsoft.com/office/drawing/2014/main" id="{D89CD67B-E3C0-49E6-905E-6918C5DE4477}"/>
                </a:ext>
              </a:extLst>
            </p:cNvPr>
            <p:cNvSpPr>
              <a:spLocks noChangeArrowheads="1"/>
            </p:cNvSpPr>
            <p:nvPr/>
          </p:nvSpPr>
          <p:spPr bwMode="auto">
            <a:xfrm>
              <a:off x="6252432" y="4105243"/>
              <a:ext cx="1092565" cy="2079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grpSp>
    </p:spTree>
    <p:custDataLst>
      <p:tags r:id="rId1"/>
    </p:custDataLst>
    <p:extLst>
      <p:ext uri="{BB962C8B-B14F-4D97-AF65-F5344CB8AC3E}">
        <p14:creationId xmlns:p14="http://schemas.microsoft.com/office/powerpoint/2010/main" val="26287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Effect transition="in" filter="fade">
                                      <p:cBhvr>
                                        <p:cTn id="11"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B487F6-6089-4EAB-8526-A47F812BFAFC}"/>
              </a:ext>
            </a:extLst>
          </p:cNvPr>
          <p:cNvSpPr>
            <a:spLocks noGrp="1"/>
          </p:cNvSpPr>
          <p:nvPr>
            <p:ph type="title"/>
          </p:nvPr>
        </p:nvSpPr>
        <p:spPr/>
        <p:txBody>
          <a:bodyPr/>
          <a:lstStyle/>
          <a:p>
            <a:r>
              <a:rPr lang="en-CA" dirty="0"/>
              <a:t>New Reports</a:t>
            </a:r>
          </a:p>
        </p:txBody>
      </p:sp>
      <p:sp>
        <p:nvSpPr>
          <p:cNvPr id="7" name="Content Placeholder 1">
            <a:extLst>
              <a:ext uri="{FF2B5EF4-FFF2-40B4-BE49-F238E27FC236}">
                <a16:creationId xmlns:a16="http://schemas.microsoft.com/office/drawing/2014/main" id="{6D106150-9DD6-4354-942C-84F8A8C6A5BE}"/>
              </a:ext>
            </a:extLst>
          </p:cNvPr>
          <p:cNvSpPr txBox="1">
            <a:spLocks/>
          </p:cNvSpPr>
          <p:nvPr/>
        </p:nvSpPr>
        <p:spPr>
          <a:xfrm>
            <a:off x="4572001" y="2205038"/>
            <a:ext cx="3865418" cy="401117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a:t>Receive new reports via email</a:t>
            </a:r>
          </a:p>
          <a:p>
            <a:r>
              <a:rPr lang="en-CA" sz="2400" dirty="0"/>
              <a:t>Get up-to-date data for reconciliation</a:t>
            </a:r>
          </a:p>
        </p:txBody>
      </p:sp>
      <p:grpSp>
        <p:nvGrpSpPr>
          <p:cNvPr id="2" name="Group 1">
            <a:extLst>
              <a:ext uri="{FF2B5EF4-FFF2-40B4-BE49-F238E27FC236}">
                <a16:creationId xmlns:a16="http://schemas.microsoft.com/office/drawing/2014/main" id="{18611C5D-5FE7-4031-9DA7-85ACA071AE7C}"/>
              </a:ext>
            </a:extLst>
          </p:cNvPr>
          <p:cNvGrpSpPr/>
          <p:nvPr/>
        </p:nvGrpSpPr>
        <p:grpSpPr>
          <a:xfrm>
            <a:off x="-289274" y="1254620"/>
            <a:ext cx="4613564" cy="4613564"/>
            <a:chOff x="-289274" y="1254620"/>
            <a:chExt cx="4613564" cy="4613564"/>
          </a:xfrm>
        </p:grpSpPr>
        <p:sp>
          <p:nvSpPr>
            <p:cNvPr id="34" name="Oval 33">
              <a:extLst>
                <a:ext uri="{FF2B5EF4-FFF2-40B4-BE49-F238E27FC236}">
                  <a16:creationId xmlns:a16="http://schemas.microsoft.com/office/drawing/2014/main" id="{295A62CB-591A-4382-BC44-7CB023405F69}"/>
                </a:ext>
              </a:extLst>
            </p:cNvPr>
            <p:cNvSpPr/>
            <p:nvPr/>
          </p:nvSpPr>
          <p:spPr>
            <a:xfrm>
              <a:off x="-289274" y="1254620"/>
              <a:ext cx="4613564" cy="4613564"/>
            </a:xfrm>
            <a:prstGeom prst="ellipse">
              <a:avLst/>
            </a:prstGeom>
            <a:solidFill>
              <a:schemeClr val="accent2"/>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5" name="Freeform 34">
              <a:extLst>
                <a:ext uri="{FF2B5EF4-FFF2-40B4-BE49-F238E27FC236}">
                  <a16:creationId xmlns:a16="http://schemas.microsoft.com/office/drawing/2014/main" id="{295A62CB-591A-4382-BC44-7CB023405F69}"/>
                </a:ext>
              </a:extLst>
            </p:cNvPr>
            <p:cNvSpPr/>
            <p:nvPr/>
          </p:nvSpPr>
          <p:spPr>
            <a:xfrm>
              <a:off x="413113" y="2283291"/>
              <a:ext cx="3896156" cy="3584893"/>
            </a:xfrm>
            <a:custGeom>
              <a:avLst/>
              <a:gdLst>
                <a:gd name="connsiteX0" fmla="*/ 2754582 w 3896156"/>
                <a:gd name="connsiteY0" fmla="*/ 0 h 3584893"/>
                <a:gd name="connsiteX1" fmla="*/ 3896156 w 3896156"/>
                <a:gd name="connsiteY1" fmla="*/ 1432433 h 3584893"/>
                <a:gd name="connsiteX2" fmla="*/ 3892039 w 3896156"/>
                <a:gd name="connsiteY2" fmla="*/ 1513966 h 3584893"/>
                <a:gd name="connsiteX3" fmla="*/ 1597166 w 3896156"/>
                <a:gd name="connsiteY3" fmla="*/ 3584893 h 3584893"/>
                <a:gd name="connsiteX4" fmla="*/ 1132269 w 3896156"/>
                <a:gd name="connsiteY4" fmla="*/ 3538028 h 3584893"/>
                <a:gd name="connsiteX5" fmla="*/ 1054100 w 3896156"/>
                <a:gd name="connsiteY5" fmla="*/ 3517928 h 3584893"/>
                <a:gd name="connsiteX6" fmla="*/ 0 w 3896156"/>
                <a:gd name="connsiteY6" fmla="*/ 2195256 h 358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6156" h="3584893">
                  <a:moveTo>
                    <a:pt x="2754582" y="0"/>
                  </a:moveTo>
                  <a:lnTo>
                    <a:pt x="3896156" y="1432433"/>
                  </a:lnTo>
                  <a:lnTo>
                    <a:pt x="3892039" y="1513966"/>
                  </a:lnTo>
                  <a:cubicBezTo>
                    <a:pt x="3773908" y="2677176"/>
                    <a:pt x="2791542" y="3584893"/>
                    <a:pt x="1597166" y="3584893"/>
                  </a:cubicBezTo>
                  <a:cubicBezTo>
                    <a:pt x="1437916" y="3584893"/>
                    <a:pt x="1282435" y="3568756"/>
                    <a:pt x="1132269" y="3538028"/>
                  </a:cubicBezTo>
                  <a:lnTo>
                    <a:pt x="1054100" y="3517928"/>
                  </a:lnTo>
                  <a:lnTo>
                    <a:pt x="0" y="2195256"/>
                  </a:lnTo>
                  <a:close/>
                </a:path>
              </a:pathLst>
            </a:custGeom>
            <a:solidFill>
              <a:srgbClr val="3D7A8B"/>
            </a:solidFill>
            <a:ln>
              <a:noFill/>
            </a:ln>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3" name="Picture 2">
              <a:extLst>
                <a:ext uri="{FF2B5EF4-FFF2-40B4-BE49-F238E27FC236}">
                  <a16:creationId xmlns:a16="http://schemas.microsoft.com/office/drawing/2014/main" id="{212612DE-6099-4D95-A37F-DD4A0D57B4A4}"/>
                </a:ext>
              </a:extLst>
            </p:cNvPr>
            <p:cNvPicPr>
              <a:picLocks noChangeAspect="1"/>
            </p:cNvPicPr>
            <p:nvPr/>
          </p:nvPicPr>
          <p:blipFill>
            <a:blip r:embed="rId4"/>
            <a:stretch>
              <a:fillRect/>
            </a:stretch>
          </p:blipFill>
          <p:spPr>
            <a:xfrm>
              <a:off x="416441" y="2278978"/>
              <a:ext cx="3041557" cy="2187332"/>
            </a:xfrm>
            <a:prstGeom prst="rect">
              <a:avLst/>
            </a:prstGeom>
          </p:spPr>
        </p:pic>
        <p:pic>
          <p:nvPicPr>
            <p:cNvPr id="8" name="Picture 7">
              <a:extLst>
                <a:ext uri="{FF2B5EF4-FFF2-40B4-BE49-F238E27FC236}">
                  <a16:creationId xmlns:a16="http://schemas.microsoft.com/office/drawing/2014/main" id="{968B5C4F-5A59-47DF-A1A3-7C2695C5298D}"/>
                </a:ext>
              </a:extLst>
            </p:cNvPr>
            <p:cNvPicPr>
              <a:picLocks noChangeAspect="1"/>
            </p:cNvPicPr>
            <p:nvPr/>
          </p:nvPicPr>
          <p:blipFill rotWithShape="1">
            <a:blip r:embed="rId5">
              <a:extLst>
                <a:ext uri="{28A0092B-C50C-407E-A947-70E740481C1C}">
                  <a14:useLocalDpi xmlns:a14="http://schemas.microsoft.com/office/drawing/2010/main" val="0"/>
                </a:ext>
              </a:extLst>
            </a:blip>
            <a:srcRect b="12604"/>
            <a:stretch/>
          </p:blipFill>
          <p:spPr>
            <a:xfrm>
              <a:off x="772724" y="2452403"/>
              <a:ext cx="2312450" cy="1449287"/>
            </a:xfrm>
            <a:prstGeom prst="rect">
              <a:avLst/>
            </a:prstGeom>
            <a:ln>
              <a:solidFill>
                <a:schemeClr val="accent1"/>
              </a:solidFill>
            </a:ln>
          </p:spPr>
        </p:pic>
      </p:grpSp>
    </p:spTree>
    <p:custDataLst>
      <p:tags r:id="rId1"/>
    </p:custDataLst>
    <p:extLst>
      <p:ext uri="{BB962C8B-B14F-4D97-AF65-F5344CB8AC3E}">
        <p14:creationId xmlns:p14="http://schemas.microsoft.com/office/powerpoint/2010/main" val="34956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New reports</a:t>
            </a:r>
          </a:p>
        </p:txBody>
      </p:sp>
      <p:graphicFrame>
        <p:nvGraphicFramePr>
          <p:cNvPr id="2" name="Table 1">
            <a:extLst>
              <a:ext uri="{FF2B5EF4-FFF2-40B4-BE49-F238E27FC236}">
                <a16:creationId xmlns:a16="http://schemas.microsoft.com/office/drawing/2014/main" id="{89249B98-58AF-47F0-B024-9F2B47C70D06}"/>
              </a:ext>
            </a:extLst>
          </p:cNvPr>
          <p:cNvGraphicFramePr>
            <a:graphicFrameLocks noGrp="1"/>
          </p:cNvGraphicFramePr>
          <p:nvPr>
            <p:extLst>
              <p:ext uri="{D42A27DB-BD31-4B8C-83A1-F6EECF244321}">
                <p14:modId xmlns:p14="http://schemas.microsoft.com/office/powerpoint/2010/main" val="827047569"/>
              </p:ext>
            </p:extLst>
          </p:nvPr>
        </p:nvGraphicFramePr>
        <p:xfrm>
          <a:off x="405060" y="1198635"/>
          <a:ext cx="8434466" cy="4601304"/>
        </p:xfrm>
        <a:graphic>
          <a:graphicData uri="http://schemas.openxmlformats.org/drawingml/2006/table">
            <a:tbl>
              <a:tblPr firstRow="1" bandRow="1">
                <a:tableStyleId>{2D5ABB26-0587-4C30-8999-92F81FD0307C}</a:tableStyleId>
              </a:tblPr>
              <a:tblGrid>
                <a:gridCol w="953040">
                  <a:extLst>
                    <a:ext uri="{9D8B030D-6E8A-4147-A177-3AD203B41FA5}">
                      <a16:colId xmlns:a16="http://schemas.microsoft.com/office/drawing/2014/main" val="1176349471"/>
                    </a:ext>
                  </a:extLst>
                </a:gridCol>
                <a:gridCol w="2442404">
                  <a:extLst>
                    <a:ext uri="{9D8B030D-6E8A-4147-A177-3AD203B41FA5}">
                      <a16:colId xmlns:a16="http://schemas.microsoft.com/office/drawing/2014/main" val="2544905729"/>
                    </a:ext>
                  </a:extLst>
                </a:gridCol>
                <a:gridCol w="5039022">
                  <a:extLst>
                    <a:ext uri="{9D8B030D-6E8A-4147-A177-3AD203B41FA5}">
                      <a16:colId xmlns:a16="http://schemas.microsoft.com/office/drawing/2014/main" val="2408523863"/>
                    </a:ext>
                  </a:extLst>
                </a:gridCol>
              </a:tblGrid>
              <a:tr h="409830">
                <a:tc>
                  <a:txBody>
                    <a:bodyPr/>
                    <a:lstStyle/>
                    <a:p>
                      <a:pPr algn="l"/>
                      <a:r>
                        <a:rPr lang="en-CA" b="1" dirty="0">
                          <a:solidFill>
                            <a:schemeClr val="accent2"/>
                          </a:solidFill>
                        </a:rPr>
                        <a:t>Code</a:t>
                      </a:r>
                    </a:p>
                  </a:txBody>
                  <a:tcPr marT="91440" marB="91440" anchor="b">
                    <a:lnB w="38100" cap="flat" cmpd="sng" algn="ctr">
                      <a:solidFill>
                        <a:schemeClr val="accent2"/>
                      </a:solidFill>
                      <a:prstDash val="solid"/>
                      <a:round/>
                      <a:headEnd type="none" w="med" len="med"/>
                      <a:tailEnd type="none" w="med" len="med"/>
                    </a:lnB>
                  </a:tcPr>
                </a:tc>
                <a:tc>
                  <a:txBody>
                    <a:bodyPr/>
                    <a:lstStyle/>
                    <a:p>
                      <a:pPr algn="l"/>
                      <a:r>
                        <a:rPr lang="en-CA" b="1" dirty="0">
                          <a:solidFill>
                            <a:schemeClr val="accent2"/>
                          </a:solidFill>
                        </a:rPr>
                        <a:t>Report Name</a:t>
                      </a:r>
                    </a:p>
                  </a:txBody>
                  <a:tcPr marT="91440" marB="91440" anchor="b">
                    <a:lnB w="38100" cap="flat" cmpd="sng" algn="ctr">
                      <a:solidFill>
                        <a:schemeClr val="accent2"/>
                      </a:solidFill>
                      <a:prstDash val="solid"/>
                      <a:round/>
                      <a:headEnd type="none" w="med" len="med"/>
                      <a:tailEnd type="none" w="med" len="med"/>
                    </a:lnB>
                  </a:tcPr>
                </a:tc>
                <a:tc>
                  <a:txBody>
                    <a:bodyPr/>
                    <a:lstStyle/>
                    <a:p>
                      <a:pPr algn="l"/>
                      <a:r>
                        <a:rPr lang="en-CA" b="1" dirty="0">
                          <a:solidFill>
                            <a:schemeClr val="accent2"/>
                          </a:solidFill>
                        </a:rPr>
                        <a:t>Description</a:t>
                      </a:r>
                    </a:p>
                  </a:txBody>
                  <a:tcPr marT="91440" marB="91440" anchor="b">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91584407"/>
                  </a:ext>
                </a:extLst>
              </a:tr>
              <a:tr h="420567">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CCM</a:t>
                      </a:r>
                    </a:p>
                  </a:txBody>
                  <a:tcPr marL="36830" marR="36830" marT="36830" marB="36830" anchor="ct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Card Settlement Report</a:t>
                      </a:r>
                    </a:p>
                  </a:txBody>
                  <a:tcPr marL="36830" marR="36830" marT="36830" marB="36830" anchor="ct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Day/Shift summary totals</a:t>
                      </a:r>
                    </a:p>
                  </a:txBody>
                  <a:tcPr marL="36830" marR="36830" marT="36830" marB="36830" anchor="ctr">
                    <a:lnT w="38100" cap="flat" cmpd="sng" algn="ctr">
                      <a:solidFill>
                        <a:schemeClr val="accent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67599811"/>
                  </a:ext>
                </a:extLst>
              </a:tr>
              <a:tr h="420567">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DFM</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Daily Card Sales Fee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Daily summary of total sales and card fees by card type</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83777100"/>
                  </a:ext>
                </a:extLst>
              </a:tr>
              <a:tr h="492992">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PCR</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300"/>
                        </a:spcBef>
                        <a:spcAft>
                          <a:spcPts val="0"/>
                        </a:spcAft>
                      </a:pPr>
                      <a:r>
                        <a:rPr lang="en-US" sz="1400" kern="1200" dirty="0">
                          <a:solidFill>
                            <a:schemeClr val="tx2"/>
                          </a:solidFill>
                          <a:latin typeface="+mn-lt"/>
                          <a:ea typeface="+mn-ea"/>
                          <a:cs typeface="+mn-cs"/>
                        </a:rPr>
                        <a:t>Price Privileges/Car Wash Redemption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300"/>
                        </a:spcBef>
                        <a:spcAft>
                          <a:spcPts val="0"/>
                        </a:spcAft>
                      </a:pPr>
                      <a:r>
                        <a:rPr lang="en-US" sz="1400" kern="1200" dirty="0">
                          <a:solidFill>
                            <a:schemeClr val="tx2"/>
                          </a:solidFill>
                          <a:latin typeface="+mn-lt"/>
                          <a:ea typeface="+mn-ea"/>
                          <a:cs typeface="+mn-cs"/>
                        </a:rPr>
                        <a:t>Price Privileges/Car Wash dollar amounts for loyalty points redeemed </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8915823"/>
                  </a:ext>
                </a:extLst>
              </a:tr>
              <a:tr h="688536">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MSR</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Multiple Sales Report</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Daily report identifying multiple inside sales (credit only; no debit or Fleet) by truncated card number, to help detect possible fraud </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9857457"/>
                  </a:ext>
                </a:extLst>
              </a:tr>
              <a:tr h="473784">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FMM</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Monthly Card Sales Fee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Monthly summary of the daily card sales fee reports</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81868838"/>
                  </a:ext>
                </a:extLst>
              </a:tr>
              <a:tr h="967488">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LDD</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US" sz="1400" kern="1200" dirty="0">
                          <a:solidFill>
                            <a:schemeClr val="tx2"/>
                          </a:solidFill>
                          <a:latin typeface="+mn-lt"/>
                          <a:ea typeface="+mn-ea"/>
                          <a:cs typeface="+mn-cs"/>
                        </a:rPr>
                        <a:t>Daily Loyalty Detail Report</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indent="0" algn="l" defTabSz="914400" rtl="0" eaLnBrk="1" latinLnBrk="0" hangingPunct="1">
                        <a:lnSpc>
                          <a:spcPct val="115000"/>
                        </a:lnSpc>
                        <a:spcAft>
                          <a:spcPts val="0"/>
                        </a:spcAft>
                        <a:buFont typeface="Arial" panose="020B0604020202020204" pitchFamily="34" charset="0"/>
                        <a:buNone/>
                      </a:pPr>
                      <a:r>
                        <a:rPr lang="en-US" sz="1400" kern="1200" dirty="0" err="1">
                          <a:solidFill>
                            <a:schemeClr val="tx2"/>
                          </a:solidFill>
                          <a:latin typeface="+mn-lt"/>
                          <a:ea typeface="+mn-ea"/>
                          <a:cs typeface="+mn-cs"/>
                        </a:rPr>
                        <a:t>LDDa</a:t>
                      </a:r>
                      <a:r>
                        <a:rPr lang="en-US" sz="1400" kern="1200" dirty="0">
                          <a:solidFill>
                            <a:schemeClr val="tx2"/>
                          </a:solidFill>
                          <a:latin typeface="+mn-lt"/>
                          <a:ea typeface="+mn-ea"/>
                          <a:cs typeface="+mn-cs"/>
                        </a:rPr>
                        <a:t>: Transaction level </a:t>
                      </a:r>
                      <a:r>
                        <a:rPr lang="en-US" sz="1400" b="1" kern="1200" dirty="0">
                          <a:solidFill>
                            <a:schemeClr val="tx2"/>
                          </a:solidFill>
                          <a:latin typeface="+mn-lt"/>
                          <a:ea typeface="+mn-ea"/>
                          <a:cs typeface="+mn-cs"/>
                        </a:rPr>
                        <a:t>dollar amounts </a:t>
                      </a:r>
                      <a:r>
                        <a:rPr lang="en-US" sz="1400" kern="1200" dirty="0">
                          <a:solidFill>
                            <a:schemeClr val="tx2"/>
                          </a:solidFill>
                          <a:latin typeface="+mn-lt"/>
                          <a:ea typeface="+mn-ea"/>
                          <a:cs typeface="+mn-cs"/>
                        </a:rPr>
                        <a:t>for loyalty points issued/redeemed</a:t>
                      </a:r>
                    </a:p>
                    <a:p>
                      <a:pPr marL="0" lvl="0" indent="0" algn="l" defTabSz="914400" rtl="0" eaLnBrk="1" latinLnBrk="0" hangingPunct="1">
                        <a:lnSpc>
                          <a:spcPct val="115000"/>
                        </a:lnSpc>
                        <a:spcAft>
                          <a:spcPts val="0"/>
                        </a:spcAft>
                        <a:buFont typeface="Arial" panose="020B0604020202020204" pitchFamily="34" charset="0"/>
                        <a:buNone/>
                      </a:pPr>
                      <a:endParaRPr lang="en-CA" sz="1400" kern="1200" dirty="0">
                        <a:solidFill>
                          <a:schemeClr val="tx2"/>
                        </a:solidFill>
                        <a:latin typeface="+mn-lt"/>
                        <a:ea typeface="+mn-ea"/>
                        <a:cs typeface="+mn-cs"/>
                      </a:endParaRPr>
                    </a:p>
                    <a:p>
                      <a:pPr marL="0" lvl="0" indent="0" algn="l" defTabSz="914400" rtl="0" eaLnBrk="1" latinLnBrk="0" hangingPunct="1">
                        <a:lnSpc>
                          <a:spcPct val="115000"/>
                        </a:lnSpc>
                        <a:spcAft>
                          <a:spcPts val="0"/>
                        </a:spcAft>
                        <a:buFont typeface="Arial" panose="020B0604020202020204" pitchFamily="34" charset="0"/>
                        <a:buNone/>
                      </a:pPr>
                      <a:r>
                        <a:rPr lang="en-US" sz="1400" kern="1200" dirty="0" err="1">
                          <a:solidFill>
                            <a:schemeClr val="tx2"/>
                          </a:solidFill>
                          <a:latin typeface="+mn-lt"/>
                          <a:ea typeface="+mn-ea"/>
                          <a:cs typeface="+mn-cs"/>
                        </a:rPr>
                        <a:t>LDDb</a:t>
                      </a:r>
                      <a:r>
                        <a:rPr lang="en-US" sz="1400" kern="1200" dirty="0">
                          <a:solidFill>
                            <a:schemeClr val="tx2"/>
                          </a:solidFill>
                          <a:latin typeface="+mn-lt"/>
                          <a:ea typeface="+mn-ea"/>
                          <a:cs typeface="+mn-cs"/>
                        </a:rPr>
                        <a:t>: Transaction level details for loyalty </a:t>
                      </a:r>
                      <a:r>
                        <a:rPr lang="en-US" sz="1400" b="1" kern="1200" dirty="0">
                          <a:solidFill>
                            <a:schemeClr val="tx2"/>
                          </a:solidFill>
                          <a:latin typeface="+mn-lt"/>
                          <a:ea typeface="+mn-ea"/>
                          <a:cs typeface="+mn-cs"/>
                        </a:rPr>
                        <a:t>points </a:t>
                      </a:r>
                      <a:r>
                        <a:rPr lang="en-US" sz="1400" kern="1200" dirty="0">
                          <a:solidFill>
                            <a:schemeClr val="tx2"/>
                          </a:solidFill>
                          <a:latin typeface="+mn-lt"/>
                          <a:ea typeface="+mn-ea"/>
                          <a:cs typeface="+mn-cs"/>
                        </a:rPr>
                        <a:t>issued/redeemed</a:t>
                      </a:r>
                      <a:endParaRPr lang="en-CA" sz="1400" kern="1200" dirty="0">
                        <a:solidFill>
                          <a:schemeClr val="tx2"/>
                        </a:solidFill>
                        <a:latin typeface="+mn-lt"/>
                        <a:ea typeface="+mn-ea"/>
                        <a:cs typeface="+mn-cs"/>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40741419"/>
                  </a:ext>
                </a:extLst>
              </a:tr>
              <a:tr h="541867">
                <a:tc>
                  <a:txBody>
                    <a:bodyPr/>
                    <a:lstStyle/>
                    <a:p>
                      <a:pPr marL="0" algn="l" defTabSz="914400" rtl="0" eaLnBrk="1" latinLnBrk="0" hangingPunct="1">
                        <a:lnSpc>
                          <a:spcPct val="115000"/>
                        </a:lnSpc>
                        <a:spcAft>
                          <a:spcPts val="0"/>
                        </a:spcAft>
                      </a:pPr>
                      <a:r>
                        <a:rPr lang="en-CA" sz="1400" kern="1200" dirty="0">
                          <a:solidFill>
                            <a:schemeClr val="tx2"/>
                          </a:solidFill>
                          <a:latin typeface="+mn-lt"/>
                          <a:ea typeface="+mn-ea"/>
                          <a:cs typeface="+mn-cs"/>
                        </a:rPr>
                        <a:t>LPF</a:t>
                      </a: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2"/>
                          </a:solidFill>
                          <a:effectLst/>
                          <a:latin typeface="+mn-lt"/>
                          <a:ea typeface="Calibri" panose="020F0502020204030204" pitchFamily="34" charset="0"/>
                          <a:cs typeface="Times New Roman" panose="02020603050405020304" pitchFamily="18" charset="0"/>
                        </a:rPr>
                        <a:t>Daily Loyalty Potential Fraud</a:t>
                      </a:r>
                      <a:endParaRPr lang="en-CA" sz="1400" kern="1200" dirty="0">
                        <a:solidFill>
                          <a:schemeClr val="tx2"/>
                        </a:solidFill>
                        <a:effectLst/>
                        <a:latin typeface="+mn-lt"/>
                        <a:ea typeface="Calibri" panose="020F0502020204030204" pitchFamily="34" charset="0"/>
                        <a:cs typeface="Times New Roman" panose="02020603050405020304" pitchFamily="18" charset="0"/>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i="1" kern="1200" dirty="0">
                          <a:solidFill>
                            <a:schemeClr val="tx2"/>
                          </a:solidFill>
                          <a:effectLst/>
                          <a:latin typeface="+mn-lt"/>
                          <a:ea typeface="Calibri" panose="020F0502020204030204" pitchFamily="34" charset="0"/>
                          <a:cs typeface="Times New Roman" panose="02020603050405020304" pitchFamily="18" charset="0"/>
                        </a:rPr>
                        <a:t>Under development – </a:t>
                      </a:r>
                      <a:r>
                        <a:rPr lang="en-US" sz="1400" i="0" kern="1200" dirty="0">
                          <a:solidFill>
                            <a:schemeClr val="tx2"/>
                          </a:solidFill>
                          <a:effectLst/>
                          <a:latin typeface="+mn-lt"/>
                          <a:ea typeface="Calibri" panose="020F0502020204030204" pitchFamily="34" charset="0"/>
                          <a:cs typeface="Times New Roman" panose="02020603050405020304" pitchFamily="18" charset="0"/>
                        </a:rPr>
                        <a:t>Summary of cards that were used multiple times at a site in one day</a:t>
                      </a:r>
                      <a:endParaRPr lang="en-CA" sz="1400" i="0" kern="1200" dirty="0">
                        <a:solidFill>
                          <a:schemeClr val="tx2"/>
                        </a:solidFill>
                        <a:effectLst/>
                        <a:latin typeface="+mn-lt"/>
                        <a:ea typeface="Calibri" panose="020F0502020204030204" pitchFamily="34" charset="0"/>
                        <a:cs typeface="Times New Roman" panose="02020603050405020304" pitchFamily="18" charset="0"/>
                      </a:endParaRPr>
                    </a:p>
                  </a:txBody>
                  <a:tcPr marL="36830" marR="36830" marT="36830" marB="3683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96804617"/>
                  </a:ext>
                </a:extLst>
              </a:tr>
            </a:tbl>
          </a:graphicData>
        </a:graphic>
      </p:graphicFrame>
    </p:spTree>
    <p:custDataLst>
      <p:tags r:id="rId1"/>
    </p:custDataLst>
    <p:extLst>
      <p:ext uri="{BB962C8B-B14F-4D97-AF65-F5344CB8AC3E}">
        <p14:creationId xmlns:p14="http://schemas.microsoft.com/office/powerpoint/2010/main" val="306523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41CA3-3A18-45BF-95E7-A4521A80F7A3}"/>
              </a:ext>
            </a:extLst>
          </p:cNvPr>
          <p:cNvSpPr>
            <a:spLocks noGrp="1"/>
          </p:cNvSpPr>
          <p:nvPr>
            <p:ph type="title"/>
          </p:nvPr>
        </p:nvSpPr>
        <p:spPr/>
        <p:txBody>
          <a:bodyPr/>
          <a:lstStyle/>
          <a:p>
            <a:r>
              <a:rPr lang="en-CA" dirty="0">
                <a:solidFill>
                  <a:srgbClr val="4B95A9"/>
                </a:solidFill>
              </a:rPr>
              <a:t>Codes used in reports</a:t>
            </a:r>
          </a:p>
        </p:txBody>
      </p:sp>
      <p:graphicFrame>
        <p:nvGraphicFramePr>
          <p:cNvPr id="2" name="Table 1">
            <a:extLst>
              <a:ext uri="{FF2B5EF4-FFF2-40B4-BE49-F238E27FC236}">
                <a16:creationId xmlns:a16="http://schemas.microsoft.com/office/drawing/2014/main" id="{0290DD01-856D-496F-9636-C02E1BFF833D}"/>
              </a:ext>
            </a:extLst>
          </p:cNvPr>
          <p:cNvGraphicFramePr>
            <a:graphicFrameLocks noGrp="1"/>
          </p:cNvGraphicFramePr>
          <p:nvPr>
            <p:extLst>
              <p:ext uri="{D42A27DB-BD31-4B8C-83A1-F6EECF244321}">
                <p14:modId xmlns:p14="http://schemas.microsoft.com/office/powerpoint/2010/main" val="2201722499"/>
              </p:ext>
            </p:extLst>
          </p:nvPr>
        </p:nvGraphicFramePr>
        <p:xfrm>
          <a:off x="487856" y="1151133"/>
          <a:ext cx="3462411" cy="5359260"/>
        </p:xfrm>
        <a:graphic>
          <a:graphicData uri="http://schemas.openxmlformats.org/drawingml/2006/table">
            <a:tbl>
              <a:tblPr firstRow="1" firstCol="1" bandRow="1">
                <a:tableStyleId>{5C22544A-7EE6-4342-B048-85BDC9FD1C3A}</a:tableStyleId>
              </a:tblPr>
              <a:tblGrid>
                <a:gridCol w="586564">
                  <a:extLst>
                    <a:ext uri="{9D8B030D-6E8A-4147-A177-3AD203B41FA5}">
                      <a16:colId xmlns:a16="http://schemas.microsoft.com/office/drawing/2014/main" val="3530002097"/>
                    </a:ext>
                  </a:extLst>
                </a:gridCol>
                <a:gridCol w="2875847">
                  <a:extLst>
                    <a:ext uri="{9D8B030D-6E8A-4147-A177-3AD203B41FA5}">
                      <a16:colId xmlns:a16="http://schemas.microsoft.com/office/drawing/2014/main" val="3084727231"/>
                    </a:ext>
                  </a:extLst>
                </a:gridCol>
              </a:tblGrid>
              <a:tr h="289201">
                <a:tc>
                  <a:txBody>
                    <a:bodyPr/>
                    <a:lstStyle/>
                    <a:p>
                      <a:pPr marL="0" algn="l" defTabSz="914400" rtl="0" eaLnBrk="1" latinLnBrk="0" hangingPunct="1">
                        <a:spcAft>
                          <a:spcPts val="0"/>
                        </a:spcAft>
                      </a:pPr>
                      <a:r>
                        <a:rPr lang="en-US" sz="1400" b="1" kern="1200" dirty="0">
                          <a:solidFill>
                            <a:srgbClr val="4B95AA"/>
                          </a:solidFill>
                          <a:latin typeface="+mn-lt"/>
                          <a:ea typeface="+mn-ea"/>
                          <a:cs typeface="+mn-cs"/>
                        </a:rPr>
                        <a:t>Code</a:t>
                      </a:r>
                      <a:endParaRPr lang="en-CA" sz="1400" b="1" kern="1200" dirty="0">
                        <a:solidFill>
                          <a:srgbClr val="4B95AA"/>
                        </a:solidFill>
                        <a:latin typeface="+mn-lt"/>
                        <a:ea typeface="+mn-ea"/>
                        <a:cs typeface="+mn-cs"/>
                      </a:endParaRPr>
                    </a:p>
                  </a:txBody>
                  <a:tcPr marL="50626" marR="50626" marT="50626" marB="50626">
                    <a:lnB w="38100" cap="flat" cmpd="sng" algn="ctr">
                      <a:solidFill>
                        <a:srgbClr val="4B95AA"/>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b="1" kern="1200" dirty="0">
                          <a:solidFill>
                            <a:srgbClr val="4B95AA"/>
                          </a:solidFill>
                          <a:latin typeface="+mn-lt"/>
                          <a:ea typeface="+mn-ea"/>
                          <a:cs typeface="+mn-cs"/>
                        </a:rPr>
                        <a:t>Card Type</a:t>
                      </a:r>
                      <a:endParaRPr lang="en-CA" sz="1400" b="1" kern="1200" dirty="0">
                        <a:solidFill>
                          <a:srgbClr val="4B95AA"/>
                        </a:solidFill>
                        <a:latin typeface="+mn-lt"/>
                        <a:ea typeface="+mn-ea"/>
                        <a:cs typeface="+mn-cs"/>
                      </a:endParaRPr>
                    </a:p>
                  </a:txBody>
                  <a:tcPr marL="50626" marR="50626" marT="50626" marB="50626">
                    <a:lnB w="38100" cap="flat" cmpd="sng" algn="ctr">
                      <a:solidFill>
                        <a:srgbClr val="4B95AA"/>
                      </a:solidFill>
                      <a:prstDash val="solid"/>
                      <a:round/>
                      <a:headEnd type="none" w="med" len="med"/>
                      <a:tailEnd type="none" w="med" len="med"/>
                    </a:lnB>
                    <a:noFill/>
                  </a:tcPr>
                </a:tc>
                <a:extLst>
                  <a:ext uri="{0D108BD9-81ED-4DB2-BD59-A6C34878D82A}">
                    <a16:rowId xmlns:a16="http://schemas.microsoft.com/office/drawing/2014/main" val="3092975195"/>
                  </a:ext>
                </a:extLst>
              </a:tr>
              <a:tr h="469502">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MC</a:t>
                      </a:r>
                      <a:endParaRPr lang="en-CA" sz="1400" kern="1200" dirty="0">
                        <a:solidFill>
                          <a:schemeClr val="tx2"/>
                        </a:solidFill>
                        <a:latin typeface="+mn-lt"/>
                        <a:ea typeface="+mn-ea"/>
                        <a:cs typeface="+mn-cs"/>
                      </a:endParaRPr>
                    </a:p>
                  </a:txBody>
                  <a:tcPr marL="50626" marR="50626" marT="50626" marB="50626">
                    <a:lnT w="38100" cap="flat" cmpd="sng" algn="ctr">
                      <a:solidFill>
                        <a:srgbClr val="4B95AA"/>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Mastercard</a:t>
                      </a:r>
                      <a:endParaRPr lang="en-CA" sz="1400" kern="1200" dirty="0">
                        <a:solidFill>
                          <a:schemeClr val="tx2"/>
                        </a:solidFill>
                        <a:latin typeface="+mn-lt"/>
                        <a:ea typeface="+mn-ea"/>
                        <a:cs typeface="+mn-cs"/>
                      </a:endParaRPr>
                    </a:p>
                    <a:p>
                      <a:pPr marL="0" algn="l" defTabSz="914400" rtl="0" eaLnBrk="1" latinLnBrk="0" hangingPunct="1">
                        <a:spcAft>
                          <a:spcPts val="0"/>
                        </a:spcAft>
                      </a:pPr>
                      <a:r>
                        <a:rPr lang="en-US" sz="1400" kern="1200" dirty="0">
                          <a:solidFill>
                            <a:schemeClr val="tx2"/>
                          </a:solidFill>
                          <a:latin typeface="+mn-lt"/>
                          <a:ea typeface="+mn-ea"/>
                          <a:cs typeface="+mn-cs"/>
                        </a:rPr>
                        <a:t>Mastercard Fleet</a:t>
                      </a:r>
                      <a:endParaRPr lang="en-CA" sz="1400" kern="1200" dirty="0">
                        <a:solidFill>
                          <a:schemeClr val="tx2"/>
                        </a:solidFill>
                        <a:latin typeface="+mn-lt"/>
                        <a:ea typeface="+mn-ea"/>
                        <a:cs typeface="+mn-cs"/>
                      </a:endParaRPr>
                    </a:p>
                  </a:txBody>
                  <a:tcPr marL="50626" marR="50626" marT="50626" marB="50626">
                    <a:lnT w="38100" cap="flat" cmpd="sng" algn="ctr">
                      <a:solidFill>
                        <a:srgbClr val="4B95AA"/>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50233998"/>
                  </a:ext>
                </a:extLst>
              </a:tr>
              <a:tr h="289201">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VI</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Visa</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55090795"/>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DI</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Discover</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91455283"/>
                  </a:ext>
                </a:extLst>
              </a:tr>
              <a:tr h="469502">
                <a:tc>
                  <a:txBody>
                    <a:bodyPr/>
                    <a:lstStyle/>
                    <a:p>
                      <a:pPr marL="0" algn="l" defTabSz="914400" rtl="0" eaLnBrk="1" latinLnBrk="0" hangingPunct="1">
                        <a:spcAft>
                          <a:spcPts val="0"/>
                        </a:spcAft>
                      </a:pPr>
                      <a:r>
                        <a:rPr lang="en-US" sz="1400" kern="1200">
                          <a:solidFill>
                            <a:schemeClr val="tx2"/>
                          </a:solidFill>
                          <a:latin typeface="+mn-lt"/>
                          <a:ea typeface="+mn-ea"/>
                          <a:cs typeface="+mn-cs"/>
                        </a:rPr>
                        <a:t>EB</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Citi ExxonMobil Consumer</a:t>
                      </a:r>
                      <a:endParaRPr lang="en-CA" sz="1400" kern="1200" dirty="0">
                        <a:solidFill>
                          <a:schemeClr val="tx2"/>
                        </a:solidFill>
                        <a:latin typeface="+mn-lt"/>
                        <a:ea typeface="+mn-ea"/>
                        <a:cs typeface="+mn-cs"/>
                      </a:endParaRPr>
                    </a:p>
                    <a:p>
                      <a:pPr marL="0" algn="l" defTabSz="914400" rtl="0" eaLnBrk="1" latinLnBrk="0" hangingPunct="1">
                        <a:spcAft>
                          <a:spcPts val="0"/>
                        </a:spcAft>
                      </a:pPr>
                      <a:r>
                        <a:rPr lang="en-US" sz="1400" kern="1200" dirty="0">
                          <a:solidFill>
                            <a:schemeClr val="tx2"/>
                          </a:solidFill>
                          <a:latin typeface="+mn-lt"/>
                          <a:ea typeface="+mn-ea"/>
                          <a:cs typeface="+mn-cs"/>
                        </a:rPr>
                        <a:t>Citi ExxonMobil Commercial Fleet</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84985777"/>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AX</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American Express</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4469907"/>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DE</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err="1">
                          <a:solidFill>
                            <a:schemeClr val="tx2"/>
                          </a:solidFill>
                          <a:latin typeface="+mn-lt"/>
                          <a:ea typeface="+mn-ea"/>
                          <a:cs typeface="+mn-cs"/>
                        </a:rPr>
                        <a:t>Interac</a:t>
                      </a:r>
                      <a:r>
                        <a:rPr lang="en-US" sz="1400" kern="1200" dirty="0">
                          <a:solidFill>
                            <a:schemeClr val="tx2"/>
                          </a:solidFill>
                          <a:latin typeface="+mn-lt"/>
                          <a:ea typeface="+mn-ea"/>
                          <a:cs typeface="+mn-cs"/>
                        </a:rPr>
                        <a:t> Debit</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6976226"/>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GA</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Esso and Mobil Gift Card Activation</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289905055"/>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GR</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Esso and Mobil Gift Card Redemption</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03938207"/>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CA</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Esso and Mobil Carwash Activate</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78565132"/>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CW</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Esso and Mobil Carwash Redeem</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543831497"/>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CP</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Price Privileges Activate</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292010296"/>
                  </a:ext>
                </a:extLst>
              </a:tr>
              <a:tr h="289201">
                <a:tc>
                  <a:txBody>
                    <a:bodyPr/>
                    <a:lstStyle/>
                    <a:p>
                      <a:pPr marL="0" algn="l" defTabSz="914400" rtl="0" eaLnBrk="1" latinLnBrk="0" hangingPunct="1">
                        <a:spcAft>
                          <a:spcPts val="0"/>
                        </a:spcAft>
                      </a:pPr>
                      <a:r>
                        <a:rPr lang="en-US" sz="1400" kern="1200">
                          <a:solidFill>
                            <a:schemeClr val="tx2"/>
                          </a:solidFill>
                          <a:latin typeface="+mn-lt"/>
                          <a:ea typeface="+mn-ea"/>
                          <a:cs typeface="+mn-cs"/>
                        </a:rPr>
                        <a:t>CD</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Price Privileges Card Redeem</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5399106"/>
                  </a:ext>
                </a:extLst>
              </a:tr>
              <a:tr h="469502">
                <a:tc>
                  <a:txBody>
                    <a:bodyPr/>
                    <a:lstStyle/>
                    <a:p>
                      <a:pPr marL="0" algn="l" defTabSz="914400" rtl="0" eaLnBrk="1" latinLnBrk="0" hangingPunct="1">
                        <a:spcAft>
                          <a:spcPts val="0"/>
                        </a:spcAft>
                      </a:pPr>
                      <a:r>
                        <a:rPr lang="en-US" sz="1400" kern="1200">
                          <a:solidFill>
                            <a:schemeClr val="tx2"/>
                          </a:solidFill>
                          <a:latin typeface="+mn-lt"/>
                          <a:ea typeface="+mn-ea"/>
                          <a:cs typeface="+mn-cs"/>
                        </a:rPr>
                        <a:t>WX</a:t>
                      </a:r>
                      <a:endParaRPr lang="en-CA" sz="1400" kern="120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WEX Esso and Mobil Fleet</a:t>
                      </a:r>
                      <a:endParaRPr lang="en-CA" sz="1400" kern="1200" dirty="0">
                        <a:solidFill>
                          <a:schemeClr val="tx2"/>
                        </a:solidFill>
                        <a:latin typeface="+mn-lt"/>
                        <a:ea typeface="+mn-ea"/>
                        <a:cs typeface="+mn-cs"/>
                      </a:endParaRPr>
                    </a:p>
                    <a:p>
                      <a:pPr marL="0" algn="l" defTabSz="914400" rtl="0" eaLnBrk="1" latinLnBrk="0" hangingPunct="1">
                        <a:spcAft>
                          <a:spcPts val="0"/>
                        </a:spcAft>
                      </a:pPr>
                      <a:r>
                        <a:rPr lang="en-US" sz="1400" kern="1200" dirty="0">
                          <a:solidFill>
                            <a:schemeClr val="tx2"/>
                          </a:solidFill>
                          <a:latin typeface="+mn-lt"/>
                          <a:ea typeface="+mn-ea"/>
                          <a:cs typeface="+mn-cs"/>
                        </a:rPr>
                        <a:t>WEX Universal and Other Fleet</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98516778"/>
                  </a:ext>
                </a:extLst>
              </a:tr>
              <a:tr h="289201">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EF</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WEX ExxonMobil Fleet</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18234372"/>
                  </a:ext>
                </a:extLst>
              </a:tr>
            </a:tbl>
          </a:graphicData>
        </a:graphic>
      </p:graphicFrame>
      <p:graphicFrame>
        <p:nvGraphicFramePr>
          <p:cNvPr id="11" name="Table 10">
            <a:extLst>
              <a:ext uri="{FF2B5EF4-FFF2-40B4-BE49-F238E27FC236}">
                <a16:creationId xmlns:a16="http://schemas.microsoft.com/office/drawing/2014/main" id="{6A21EA86-AA51-47E8-82DC-69E681981E8F}"/>
              </a:ext>
            </a:extLst>
          </p:cNvPr>
          <p:cNvGraphicFramePr>
            <a:graphicFrameLocks noGrp="1"/>
          </p:cNvGraphicFramePr>
          <p:nvPr>
            <p:extLst>
              <p:ext uri="{D42A27DB-BD31-4B8C-83A1-F6EECF244321}">
                <p14:modId xmlns:p14="http://schemas.microsoft.com/office/powerpoint/2010/main" val="1190302073"/>
              </p:ext>
            </p:extLst>
          </p:nvPr>
        </p:nvGraphicFramePr>
        <p:xfrm>
          <a:off x="4977501" y="1151133"/>
          <a:ext cx="3800739" cy="4010416"/>
        </p:xfrm>
        <a:graphic>
          <a:graphicData uri="http://schemas.openxmlformats.org/drawingml/2006/table">
            <a:tbl>
              <a:tblPr firstRow="1" firstCol="1" bandRow="1">
                <a:tableStyleId>{5C22544A-7EE6-4342-B048-85BDC9FD1C3A}</a:tableStyleId>
              </a:tblPr>
              <a:tblGrid>
                <a:gridCol w="1316619">
                  <a:extLst>
                    <a:ext uri="{9D8B030D-6E8A-4147-A177-3AD203B41FA5}">
                      <a16:colId xmlns:a16="http://schemas.microsoft.com/office/drawing/2014/main" val="3530002097"/>
                    </a:ext>
                  </a:extLst>
                </a:gridCol>
                <a:gridCol w="2484120">
                  <a:extLst>
                    <a:ext uri="{9D8B030D-6E8A-4147-A177-3AD203B41FA5}">
                      <a16:colId xmlns:a16="http://schemas.microsoft.com/office/drawing/2014/main" val="3084727231"/>
                    </a:ext>
                  </a:extLst>
                </a:gridCol>
              </a:tblGrid>
              <a:tr h="289201">
                <a:tc>
                  <a:txBody>
                    <a:bodyPr/>
                    <a:lstStyle/>
                    <a:p>
                      <a:pPr algn="l">
                        <a:spcAft>
                          <a:spcPts val="0"/>
                        </a:spcAft>
                      </a:pPr>
                      <a:r>
                        <a:rPr lang="en-US" sz="1400" b="1" kern="1200" dirty="0">
                          <a:solidFill>
                            <a:srgbClr val="4B95AA"/>
                          </a:solidFill>
                          <a:latin typeface="+mn-lt"/>
                          <a:ea typeface="+mn-ea"/>
                          <a:cs typeface="+mn-cs"/>
                        </a:rPr>
                        <a:t>Code</a:t>
                      </a:r>
                      <a:endParaRPr lang="en-CA" sz="1400" b="1" kern="1200" dirty="0">
                        <a:solidFill>
                          <a:srgbClr val="4B95AA"/>
                        </a:solidFill>
                        <a:latin typeface="+mn-lt"/>
                        <a:ea typeface="+mn-ea"/>
                        <a:cs typeface="+mn-cs"/>
                      </a:endParaRPr>
                    </a:p>
                  </a:txBody>
                  <a:tcPr marL="50626" marR="50626" marT="50626" marB="50626">
                    <a:lnB w="38100" cap="flat" cmpd="sng" algn="ctr">
                      <a:solidFill>
                        <a:srgbClr val="4B95AA"/>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b="1" kern="1200" dirty="0">
                          <a:solidFill>
                            <a:srgbClr val="4B95AA"/>
                          </a:solidFill>
                          <a:latin typeface="+mn-lt"/>
                          <a:ea typeface="+mn-ea"/>
                          <a:cs typeface="+mn-cs"/>
                        </a:rPr>
                        <a:t>Sales Activity Description</a:t>
                      </a:r>
                      <a:endParaRPr lang="en-CA" sz="1400" b="1" kern="1200" dirty="0">
                        <a:solidFill>
                          <a:srgbClr val="4B95AA"/>
                        </a:solidFill>
                        <a:latin typeface="+mn-lt"/>
                        <a:ea typeface="+mn-ea"/>
                        <a:cs typeface="+mn-cs"/>
                      </a:endParaRPr>
                    </a:p>
                  </a:txBody>
                  <a:tcPr marL="50626" marR="50626" marT="50626" marB="50626">
                    <a:lnB w="38100" cap="flat" cmpd="sng" algn="ctr">
                      <a:solidFill>
                        <a:srgbClr val="4B95AA"/>
                      </a:solidFill>
                      <a:prstDash val="solid"/>
                      <a:round/>
                      <a:headEnd type="none" w="med" len="med"/>
                      <a:tailEnd type="none" w="med" len="med"/>
                    </a:lnB>
                    <a:noFill/>
                  </a:tcPr>
                </a:tc>
                <a:extLst>
                  <a:ext uri="{0D108BD9-81ED-4DB2-BD59-A6C34878D82A}">
                    <a16:rowId xmlns:a16="http://schemas.microsoft.com/office/drawing/2014/main" val="3092975195"/>
                  </a:ext>
                </a:extLst>
              </a:tr>
              <a:tr h="527972">
                <a:tc>
                  <a:txBody>
                    <a:bodyPr/>
                    <a:lstStyle/>
                    <a:p>
                      <a:pPr algn="l">
                        <a:spcAft>
                          <a:spcPts val="0"/>
                        </a:spcAft>
                      </a:pPr>
                      <a:r>
                        <a:rPr lang="en-CA" sz="1400" b="1" kern="1200" dirty="0">
                          <a:solidFill>
                            <a:schemeClr val="tx2"/>
                          </a:solidFill>
                          <a:latin typeface="+mn-lt"/>
                          <a:ea typeface="+mn-ea"/>
                          <a:cs typeface="+mn-cs"/>
                        </a:rPr>
                        <a:t>O – OUT</a:t>
                      </a:r>
                    </a:p>
                  </a:txBody>
                  <a:tcPr marL="50626" marR="50626" marT="50626" marB="50626">
                    <a:lnT w="38100" cap="flat" cmpd="sng" algn="ctr">
                      <a:solidFill>
                        <a:srgbClr val="4B95AA"/>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CA" sz="1400" kern="1200" dirty="0">
                          <a:solidFill>
                            <a:schemeClr val="tx2"/>
                          </a:solidFill>
                          <a:latin typeface="+mn-lt"/>
                          <a:ea typeface="+mn-ea"/>
                          <a:cs typeface="+mn-cs"/>
                        </a:rPr>
                        <a:t>Outside Sales</a:t>
                      </a:r>
                    </a:p>
                  </a:txBody>
                  <a:tcPr marL="50626" marR="50626" marT="50626" marB="50626">
                    <a:lnT w="38100" cap="flat" cmpd="sng" algn="ctr">
                      <a:solidFill>
                        <a:srgbClr val="4B95AA"/>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50233998"/>
                  </a:ext>
                </a:extLst>
              </a:tr>
              <a:tr h="527972">
                <a:tc>
                  <a:txBody>
                    <a:bodyPr/>
                    <a:lstStyle/>
                    <a:p>
                      <a:pPr algn="l">
                        <a:spcAft>
                          <a:spcPts val="0"/>
                        </a:spcAft>
                      </a:pPr>
                      <a:r>
                        <a:rPr lang="en-CA" sz="1400" b="1" kern="1200" dirty="0">
                          <a:solidFill>
                            <a:schemeClr val="tx2"/>
                          </a:solidFill>
                          <a:latin typeface="+mn-lt"/>
                          <a:ea typeface="+mn-ea"/>
                          <a:cs typeface="+mn-cs"/>
                        </a:rPr>
                        <a:t>I – IN</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Inside Sales</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55090795"/>
                  </a:ext>
                </a:extLst>
              </a:tr>
              <a:tr h="527972">
                <a:tc>
                  <a:txBody>
                    <a:bodyPr/>
                    <a:lstStyle/>
                    <a:p>
                      <a:pPr algn="l">
                        <a:spcAft>
                          <a:spcPts val="0"/>
                        </a:spcAft>
                      </a:pPr>
                      <a:r>
                        <a:rPr lang="en-CA" sz="1400" b="1" kern="1200" dirty="0">
                          <a:solidFill>
                            <a:schemeClr val="tx2"/>
                          </a:solidFill>
                          <a:latin typeface="+mn-lt"/>
                          <a:ea typeface="+mn-ea"/>
                          <a:cs typeface="+mn-cs"/>
                        </a:rPr>
                        <a:t>Z – CREDIT/</a:t>
                      </a:r>
                      <a:br>
                        <a:rPr lang="en-CA" sz="1400" b="1" kern="1200" dirty="0">
                          <a:solidFill>
                            <a:schemeClr val="tx2"/>
                          </a:solidFill>
                          <a:latin typeface="+mn-lt"/>
                          <a:ea typeface="+mn-ea"/>
                          <a:cs typeface="+mn-cs"/>
                        </a:rPr>
                      </a:br>
                      <a:r>
                        <a:rPr lang="en-CA" sz="1400" b="1" kern="1200" dirty="0">
                          <a:solidFill>
                            <a:schemeClr val="tx2"/>
                          </a:solidFill>
                          <a:latin typeface="+mn-lt"/>
                          <a:ea typeface="+mn-ea"/>
                          <a:cs typeface="+mn-cs"/>
                        </a:rPr>
                        <a:t>DEBIT CARD</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US" sz="1400" kern="1200" dirty="0">
                          <a:solidFill>
                            <a:schemeClr val="tx2"/>
                          </a:solidFill>
                          <a:latin typeface="+mn-lt"/>
                          <a:ea typeface="+mn-ea"/>
                          <a:cs typeface="+mn-cs"/>
                        </a:rPr>
                        <a:t>Credit or Debit Card</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91455283"/>
                  </a:ext>
                </a:extLst>
              </a:tr>
              <a:tr h="527972">
                <a:tc>
                  <a:txBody>
                    <a:bodyPr/>
                    <a:lstStyle/>
                    <a:p>
                      <a:pPr algn="l">
                        <a:spcAft>
                          <a:spcPts val="0"/>
                        </a:spcAft>
                      </a:pPr>
                      <a:r>
                        <a:rPr lang="en-CA" sz="1400" b="1" kern="1200" dirty="0">
                          <a:solidFill>
                            <a:schemeClr val="tx2"/>
                          </a:solidFill>
                          <a:latin typeface="+mn-lt"/>
                          <a:ea typeface="+mn-ea"/>
                          <a:cs typeface="+mn-cs"/>
                        </a:rPr>
                        <a:t>S – SPEEDPASS</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CA" sz="1400" kern="1200" dirty="0" err="1">
                          <a:solidFill>
                            <a:schemeClr val="tx2"/>
                          </a:solidFill>
                          <a:latin typeface="+mn-lt"/>
                          <a:ea typeface="+mn-ea"/>
                          <a:cs typeface="+mn-cs"/>
                        </a:rPr>
                        <a:t>Speedpass</a:t>
                      </a:r>
                      <a:endParaRPr lang="en-CA" sz="1400" kern="1200" dirty="0">
                        <a:solidFill>
                          <a:schemeClr val="tx2"/>
                        </a:solidFill>
                        <a:latin typeface="+mn-lt"/>
                        <a:ea typeface="+mn-ea"/>
                        <a:cs typeface="+mn-cs"/>
                      </a:endParaRP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84985777"/>
                  </a:ext>
                </a:extLst>
              </a:tr>
              <a:tr h="527972">
                <a:tc>
                  <a:txBody>
                    <a:bodyPr/>
                    <a:lstStyle/>
                    <a:p>
                      <a:pPr algn="l">
                        <a:spcAft>
                          <a:spcPts val="0"/>
                        </a:spcAft>
                      </a:pPr>
                      <a:r>
                        <a:rPr lang="en-CA" sz="1400" b="1" kern="1200" dirty="0">
                          <a:solidFill>
                            <a:schemeClr val="tx2"/>
                          </a:solidFill>
                          <a:latin typeface="+mn-lt"/>
                          <a:ea typeface="+mn-ea"/>
                          <a:cs typeface="+mn-cs"/>
                        </a:rPr>
                        <a:t>P – PAPER</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CA" sz="1400" kern="1200" dirty="0">
                          <a:solidFill>
                            <a:schemeClr val="tx2"/>
                          </a:solidFill>
                          <a:latin typeface="+mn-lt"/>
                          <a:ea typeface="+mn-ea"/>
                          <a:cs typeface="+mn-cs"/>
                        </a:rPr>
                        <a:t>Not used in Canada</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4469907"/>
                  </a:ext>
                </a:extLst>
              </a:tr>
              <a:tr h="527972">
                <a:tc>
                  <a:txBody>
                    <a:bodyPr/>
                    <a:lstStyle/>
                    <a:p>
                      <a:pPr algn="l">
                        <a:spcAft>
                          <a:spcPts val="0"/>
                        </a:spcAft>
                      </a:pPr>
                      <a:r>
                        <a:rPr lang="en-CA" sz="1400" b="1" kern="1200" dirty="0">
                          <a:solidFill>
                            <a:schemeClr val="tx2"/>
                          </a:solidFill>
                          <a:latin typeface="+mn-lt"/>
                          <a:ea typeface="+mn-ea"/>
                          <a:cs typeface="+mn-cs"/>
                        </a:rPr>
                        <a:t>M – MOBILE</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latinLnBrk="0" hangingPunct="1">
                        <a:spcAft>
                          <a:spcPts val="0"/>
                        </a:spcAft>
                      </a:pPr>
                      <a:r>
                        <a:rPr lang="en-CA" sz="1400" kern="1200" dirty="0" err="1">
                          <a:solidFill>
                            <a:schemeClr val="tx2"/>
                          </a:solidFill>
                          <a:latin typeface="+mn-lt"/>
                          <a:ea typeface="+mn-ea"/>
                          <a:cs typeface="+mn-cs"/>
                        </a:rPr>
                        <a:t>Speedpass</a:t>
                      </a:r>
                      <a:r>
                        <a:rPr lang="en-CA" sz="1400" kern="1200" dirty="0">
                          <a:solidFill>
                            <a:schemeClr val="tx2"/>
                          </a:solidFill>
                          <a:latin typeface="+mn-lt"/>
                          <a:ea typeface="+mn-ea"/>
                          <a:cs typeface="+mn-cs"/>
                        </a:rPr>
                        <a:t>+ Mobile Application</a:t>
                      </a:r>
                    </a:p>
                  </a:txBody>
                  <a:tcPr marL="50626" marR="50626" marT="50626" marB="50626">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6976226"/>
                  </a:ext>
                </a:extLst>
              </a:tr>
              <a:tr h="527972">
                <a:tc>
                  <a:txBody>
                    <a:bodyPr/>
                    <a:lstStyle/>
                    <a:p>
                      <a:pPr algn="l">
                        <a:spcAft>
                          <a:spcPts val="0"/>
                        </a:spcAft>
                      </a:pPr>
                      <a:r>
                        <a:rPr lang="en-CA" sz="1400" b="1" kern="1200" dirty="0">
                          <a:solidFill>
                            <a:schemeClr val="tx2"/>
                          </a:solidFill>
                          <a:latin typeface="+mn-lt"/>
                          <a:ea typeface="+mn-ea"/>
                          <a:cs typeface="+mn-cs"/>
                        </a:rPr>
                        <a:t>X – MCX</a:t>
                      </a:r>
                    </a:p>
                  </a:txBody>
                  <a:tcPr marL="50626" marR="50626" marT="50626" marB="50626">
                    <a:lnT w="12700" cap="flat" cmpd="sng" algn="ctr">
                      <a:solidFill>
                        <a:schemeClr val="bg1">
                          <a:lumMod val="65000"/>
                        </a:schemeClr>
                      </a:solidFill>
                      <a:prstDash val="solid"/>
                      <a:round/>
                      <a:headEnd type="none" w="med" len="med"/>
                      <a:tailEnd type="none" w="med" len="med"/>
                    </a:lnT>
                    <a:noFill/>
                  </a:tcPr>
                </a:tc>
                <a:tc>
                  <a:txBody>
                    <a:bodyPr/>
                    <a:lstStyle/>
                    <a:p>
                      <a:pPr marL="0" algn="l" defTabSz="914400" rtl="0" eaLnBrk="1" latinLnBrk="0" hangingPunct="1">
                        <a:spcAft>
                          <a:spcPts val="0"/>
                        </a:spcAft>
                      </a:pPr>
                      <a:r>
                        <a:rPr lang="en-CA" sz="1400" kern="1200" dirty="0">
                          <a:solidFill>
                            <a:schemeClr val="tx2"/>
                          </a:solidFill>
                          <a:latin typeface="+mn-lt"/>
                          <a:ea typeface="+mn-ea"/>
                          <a:cs typeface="+mn-cs"/>
                        </a:rPr>
                        <a:t>Not used in Canada</a:t>
                      </a:r>
                    </a:p>
                  </a:txBody>
                  <a:tcPr marL="50626" marR="50626" marT="50626" marB="50626">
                    <a:lnT w="1270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289905055"/>
                  </a:ext>
                </a:extLst>
              </a:tr>
            </a:tbl>
          </a:graphicData>
        </a:graphic>
      </p:graphicFrame>
    </p:spTree>
    <p:custDataLst>
      <p:tags r:id="rId1"/>
    </p:custDataLst>
    <p:extLst>
      <p:ext uri="{BB962C8B-B14F-4D97-AF65-F5344CB8AC3E}">
        <p14:creationId xmlns:p14="http://schemas.microsoft.com/office/powerpoint/2010/main" val="20470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41CA3-3A18-45BF-95E7-A4521A80F7A3}"/>
              </a:ext>
            </a:extLst>
          </p:cNvPr>
          <p:cNvSpPr>
            <a:spLocks noGrp="1"/>
          </p:cNvSpPr>
          <p:nvPr>
            <p:ph type="title"/>
          </p:nvPr>
        </p:nvSpPr>
        <p:spPr/>
        <p:txBody>
          <a:bodyPr/>
          <a:lstStyle/>
          <a:p>
            <a:r>
              <a:rPr lang="en-CA" dirty="0">
                <a:solidFill>
                  <a:srgbClr val="4B95A9"/>
                </a:solidFill>
              </a:rPr>
              <a:t>Example Report 1 - DFM</a:t>
            </a:r>
          </a:p>
        </p:txBody>
      </p:sp>
      <p:grpSp>
        <p:nvGrpSpPr>
          <p:cNvPr id="37" name="Group 36">
            <a:extLst>
              <a:ext uri="{FF2B5EF4-FFF2-40B4-BE49-F238E27FC236}">
                <a16:creationId xmlns:a16="http://schemas.microsoft.com/office/drawing/2014/main" id="{931AA1CD-677F-45BB-8C74-296503E63FCE}"/>
              </a:ext>
            </a:extLst>
          </p:cNvPr>
          <p:cNvGrpSpPr/>
          <p:nvPr/>
        </p:nvGrpSpPr>
        <p:grpSpPr>
          <a:xfrm>
            <a:off x="5307181" y="1379106"/>
            <a:ext cx="2676886" cy="472934"/>
            <a:chOff x="5307181" y="1379106"/>
            <a:chExt cx="2676886" cy="472934"/>
          </a:xfrm>
        </p:grpSpPr>
        <p:sp>
          <p:nvSpPr>
            <p:cNvPr id="6" name="Oval 5"/>
            <p:cNvSpPr/>
            <p:nvPr/>
          </p:nvSpPr>
          <p:spPr>
            <a:xfrm>
              <a:off x="5317523" y="1425238"/>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7" name="TextBox 6"/>
            <p:cNvSpPr txBox="1"/>
            <p:nvPr/>
          </p:nvSpPr>
          <p:spPr>
            <a:xfrm>
              <a:off x="5307181" y="1412973"/>
              <a:ext cx="206388" cy="206388"/>
            </a:xfrm>
            <a:prstGeom prst="rect">
              <a:avLst/>
            </a:prstGeom>
            <a:noFill/>
          </p:spPr>
          <p:txBody>
            <a:bodyPr wrap="square" rtlCol="0">
              <a:noAutofit/>
            </a:bodyPr>
            <a:lstStyle/>
            <a:p>
              <a:pPr algn="l"/>
              <a:r>
                <a:rPr lang="en-US" sz="1200" b="1" dirty="0">
                  <a:solidFill>
                    <a:schemeClr val="bg1"/>
                  </a:solidFill>
                </a:rPr>
                <a:t>A</a:t>
              </a:r>
            </a:p>
          </p:txBody>
        </p:sp>
        <p:sp>
          <p:nvSpPr>
            <p:cNvPr id="4" name="TextBox 3"/>
            <p:cNvSpPr txBox="1"/>
            <p:nvPr/>
          </p:nvSpPr>
          <p:spPr>
            <a:xfrm>
              <a:off x="5619299" y="1379106"/>
              <a:ext cx="2364768" cy="472934"/>
            </a:xfrm>
            <a:prstGeom prst="rect">
              <a:avLst/>
            </a:prstGeom>
            <a:noFill/>
          </p:spPr>
          <p:txBody>
            <a:bodyPr wrap="square" rtlCol="0">
              <a:noAutofit/>
            </a:bodyPr>
            <a:lstStyle/>
            <a:p>
              <a:pPr>
                <a:buClr>
                  <a:srgbClr val="FF0000"/>
                </a:buClr>
                <a:buSzPct val="150000"/>
              </a:pPr>
              <a:r>
                <a:rPr lang="en-CA" sz="1400" dirty="0">
                  <a:solidFill>
                    <a:schemeClr val="tx2"/>
                  </a:solidFill>
                </a:rPr>
                <a:t>Report start message</a:t>
              </a:r>
              <a:endParaRPr lang="en-CA" sz="1200" dirty="0">
                <a:solidFill>
                  <a:schemeClr val="tx2"/>
                </a:solidFill>
              </a:endParaRPr>
            </a:p>
            <a:p>
              <a:pPr marL="285750" indent="-285750">
                <a:buClr>
                  <a:srgbClr val="FF0000"/>
                </a:buClr>
                <a:buSzPct val="150000"/>
                <a:buFont typeface="Arial" charset="0"/>
                <a:buChar char="•"/>
              </a:pPr>
              <a:endParaRPr lang="en-CA" sz="1400" dirty="0">
                <a:solidFill>
                  <a:schemeClr val="tx2"/>
                </a:solidFill>
              </a:endParaRPr>
            </a:p>
          </p:txBody>
        </p:sp>
      </p:grpSp>
      <p:grpSp>
        <p:nvGrpSpPr>
          <p:cNvPr id="23" name="Group 22">
            <a:extLst>
              <a:ext uri="{FF2B5EF4-FFF2-40B4-BE49-F238E27FC236}">
                <a16:creationId xmlns:a16="http://schemas.microsoft.com/office/drawing/2014/main" id="{E44C73AB-48D1-4F12-930E-6B9B720A0096}"/>
              </a:ext>
            </a:extLst>
          </p:cNvPr>
          <p:cNvGrpSpPr/>
          <p:nvPr/>
        </p:nvGrpSpPr>
        <p:grpSpPr>
          <a:xfrm>
            <a:off x="5307181" y="1908147"/>
            <a:ext cx="2676886" cy="477631"/>
            <a:chOff x="5307181" y="1908147"/>
            <a:chExt cx="2676886" cy="477631"/>
          </a:xfrm>
        </p:grpSpPr>
        <p:sp>
          <p:nvSpPr>
            <p:cNvPr id="8" name="Oval 7"/>
            <p:cNvSpPr/>
            <p:nvPr/>
          </p:nvSpPr>
          <p:spPr>
            <a:xfrm>
              <a:off x="5317523" y="1926848"/>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9" name="TextBox 8"/>
            <p:cNvSpPr txBox="1"/>
            <p:nvPr/>
          </p:nvSpPr>
          <p:spPr>
            <a:xfrm>
              <a:off x="5307181" y="1914583"/>
              <a:ext cx="206388" cy="206388"/>
            </a:xfrm>
            <a:prstGeom prst="rect">
              <a:avLst/>
            </a:prstGeom>
            <a:noFill/>
          </p:spPr>
          <p:txBody>
            <a:bodyPr wrap="square" rtlCol="0">
              <a:noAutofit/>
            </a:bodyPr>
            <a:lstStyle/>
            <a:p>
              <a:pPr algn="l"/>
              <a:r>
                <a:rPr lang="en-US" sz="1200" b="1" dirty="0">
                  <a:solidFill>
                    <a:schemeClr val="bg1"/>
                  </a:solidFill>
                </a:rPr>
                <a:t>B</a:t>
              </a:r>
            </a:p>
          </p:txBody>
        </p:sp>
        <p:sp>
          <p:nvSpPr>
            <p:cNvPr id="24" name="TextBox 23"/>
            <p:cNvSpPr txBox="1"/>
            <p:nvPr/>
          </p:nvSpPr>
          <p:spPr>
            <a:xfrm>
              <a:off x="5619299" y="1908147"/>
              <a:ext cx="2364768" cy="477631"/>
            </a:xfrm>
            <a:prstGeom prst="rect">
              <a:avLst/>
            </a:prstGeom>
            <a:noFill/>
          </p:spPr>
          <p:txBody>
            <a:bodyPr wrap="square" rtlCol="0">
              <a:noAutofit/>
            </a:bodyPr>
            <a:lstStyle/>
            <a:p>
              <a:pPr>
                <a:buClr>
                  <a:srgbClr val="FF0000"/>
                </a:buClr>
                <a:buSzPct val="150000"/>
              </a:pPr>
              <a:r>
                <a:rPr lang="en-CA" sz="1400" dirty="0">
                  <a:solidFill>
                    <a:schemeClr val="tx2"/>
                  </a:solidFill>
                </a:rPr>
                <a:t>First Retailer number</a:t>
              </a:r>
            </a:p>
          </p:txBody>
        </p:sp>
      </p:grpSp>
      <p:grpSp>
        <p:nvGrpSpPr>
          <p:cNvPr id="31" name="Group 30">
            <a:extLst>
              <a:ext uri="{FF2B5EF4-FFF2-40B4-BE49-F238E27FC236}">
                <a16:creationId xmlns:a16="http://schemas.microsoft.com/office/drawing/2014/main" id="{18E22FDE-D78B-49C7-AC4B-81B6E7966DBE}"/>
              </a:ext>
            </a:extLst>
          </p:cNvPr>
          <p:cNvGrpSpPr/>
          <p:nvPr/>
        </p:nvGrpSpPr>
        <p:grpSpPr>
          <a:xfrm>
            <a:off x="5317523" y="2447538"/>
            <a:ext cx="3528764" cy="676656"/>
            <a:chOff x="5317523" y="2447538"/>
            <a:chExt cx="3528764" cy="676656"/>
          </a:xfrm>
        </p:grpSpPr>
        <p:sp>
          <p:nvSpPr>
            <p:cNvPr id="10" name="Oval 9"/>
            <p:cNvSpPr/>
            <p:nvPr/>
          </p:nvSpPr>
          <p:spPr>
            <a:xfrm>
              <a:off x="5327865" y="2489228"/>
              <a:ext cx="247117" cy="245783"/>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11" name="TextBox 10"/>
            <p:cNvSpPr txBox="1"/>
            <p:nvPr/>
          </p:nvSpPr>
          <p:spPr>
            <a:xfrm>
              <a:off x="5317523" y="2476963"/>
              <a:ext cx="206388" cy="152007"/>
            </a:xfrm>
            <a:prstGeom prst="rect">
              <a:avLst/>
            </a:prstGeom>
            <a:noFill/>
          </p:spPr>
          <p:txBody>
            <a:bodyPr wrap="square" rtlCol="0">
              <a:noAutofit/>
            </a:bodyPr>
            <a:lstStyle/>
            <a:p>
              <a:pPr algn="l"/>
              <a:r>
                <a:rPr lang="en-US" sz="1200" b="1" dirty="0">
                  <a:solidFill>
                    <a:schemeClr val="bg1"/>
                  </a:solidFill>
                </a:rPr>
                <a:t>C</a:t>
              </a:r>
            </a:p>
          </p:txBody>
        </p:sp>
        <p:sp>
          <p:nvSpPr>
            <p:cNvPr id="25" name="TextBox 24"/>
            <p:cNvSpPr txBox="1"/>
            <p:nvPr/>
          </p:nvSpPr>
          <p:spPr>
            <a:xfrm>
              <a:off x="5619298" y="2447538"/>
              <a:ext cx="3226989" cy="676656"/>
            </a:xfrm>
            <a:prstGeom prst="rect">
              <a:avLst/>
            </a:prstGeom>
            <a:noFill/>
          </p:spPr>
          <p:txBody>
            <a:bodyPr wrap="square" rtlCol="0">
              <a:noAutofit/>
            </a:bodyPr>
            <a:lstStyle/>
            <a:p>
              <a:pPr>
                <a:buClr>
                  <a:srgbClr val="FF0000"/>
                </a:buClr>
                <a:buSzPct val="150000"/>
              </a:pPr>
              <a:r>
                <a:rPr lang="en-CA" sz="1400" dirty="0">
                  <a:solidFill>
                    <a:schemeClr val="tx2"/>
                  </a:solidFill>
                </a:rPr>
                <a:t>Transaction information for Retailer </a:t>
              </a:r>
              <a:br>
                <a:rPr lang="en-CA" sz="1400" dirty="0">
                  <a:solidFill>
                    <a:schemeClr val="tx2"/>
                  </a:solidFill>
                </a:rPr>
              </a:br>
              <a:r>
                <a:rPr lang="en-CA" sz="1400" i="1" dirty="0">
                  <a:solidFill>
                    <a:schemeClr val="tx2"/>
                  </a:solidFill>
                </a:rPr>
                <a:t>(see Retailer Reports Guide for details)</a:t>
              </a:r>
            </a:p>
            <a:p>
              <a:pPr>
                <a:buClr>
                  <a:srgbClr val="FF0000"/>
                </a:buClr>
                <a:buSzPct val="150000"/>
              </a:pPr>
              <a:endParaRPr lang="en-CA" sz="1200" dirty="0">
                <a:solidFill>
                  <a:schemeClr val="tx2"/>
                </a:solidFill>
              </a:endParaRPr>
            </a:p>
          </p:txBody>
        </p:sp>
      </p:grpSp>
      <p:grpSp>
        <p:nvGrpSpPr>
          <p:cNvPr id="32" name="Group 31">
            <a:extLst>
              <a:ext uri="{FF2B5EF4-FFF2-40B4-BE49-F238E27FC236}">
                <a16:creationId xmlns:a16="http://schemas.microsoft.com/office/drawing/2014/main" id="{9DE63985-F10B-4E29-97E0-349C6D6CE908}"/>
              </a:ext>
            </a:extLst>
          </p:cNvPr>
          <p:cNvGrpSpPr/>
          <p:nvPr/>
        </p:nvGrpSpPr>
        <p:grpSpPr>
          <a:xfrm>
            <a:off x="5325306" y="3190472"/>
            <a:ext cx="2658761" cy="487607"/>
            <a:chOff x="5325306" y="3190472"/>
            <a:chExt cx="2658761" cy="487607"/>
          </a:xfrm>
        </p:grpSpPr>
        <p:sp>
          <p:nvSpPr>
            <p:cNvPr id="12" name="Oval 11"/>
            <p:cNvSpPr/>
            <p:nvPr/>
          </p:nvSpPr>
          <p:spPr>
            <a:xfrm>
              <a:off x="5335648" y="3238201"/>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13" name="TextBox 12"/>
            <p:cNvSpPr txBox="1"/>
            <p:nvPr/>
          </p:nvSpPr>
          <p:spPr>
            <a:xfrm>
              <a:off x="5325306" y="3225936"/>
              <a:ext cx="206388" cy="206388"/>
            </a:xfrm>
            <a:prstGeom prst="rect">
              <a:avLst/>
            </a:prstGeom>
            <a:noFill/>
          </p:spPr>
          <p:txBody>
            <a:bodyPr wrap="square" rtlCol="0">
              <a:noAutofit/>
            </a:bodyPr>
            <a:lstStyle/>
            <a:p>
              <a:pPr algn="l"/>
              <a:r>
                <a:rPr lang="en-US" sz="1200" b="1" dirty="0">
                  <a:solidFill>
                    <a:schemeClr val="bg1"/>
                  </a:solidFill>
                </a:rPr>
                <a:t>D</a:t>
              </a:r>
            </a:p>
          </p:txBody>
        </p:sp>
        <p:sp>
          <p:nvSpPr>
            <p:cNvPr id="26" name="TextBox 25"/>
            <p:cNvSpPr txBox="1"/>
            <p:nvPr/>
          </p:nvSpPr>
          <p:spPr>
            <a:xfrm>
              <a:off x="5619299" y="3190472"/>
              <a:ext cx="2364768" cy="487607"/>
            </a:xfrm>
            <a:prstGeom prst="rect">
              <a:avLst/>
            </a:prstGeom>
            <a:noFill/>
          </p:spPr>
          <p:txBody>
            <a:bodyPr wrap="square" rtlCol="0">
              <a:noAutofit/>
            </a:bodyPr>
            <a:lstStyle/>
            <a:p>
              <a:pPr>
                <a:buClr>
                  <a:srgbClr val="FF0000"/>
                </a:buClr>
                <a:buSzPct val="150000"/>
              </a:pPr>
              <a:r>
                <a:rPr lang="en-CA" sz="1400" dirty="0">
                  <a:solidFill>
                    <a:schemeClr val="tx2"/>
                  </a:solidFill>
                </a:rPr>
                <a:t>DE (Interac Debit)</a:t>
              </a:r>
            </a:p>
          </p:txBody>
        </p:sp>
      </p:grpSp>
      <p:grpSp>
        <p:nvGrpSpPr>
          <p:cNvPr id="34" name="Group 33">
            <a:extLst>
              <a:ext uri="{FF2B5EF4-FFF2-40B4-BE49-F238E27FC236}">
                <a16:creationId xmlns:a16="http://schemas.microsoft.com/office/drawing/2014/main" id="{225D95EF-54D3-4D52-9B30-2F4FC366D16B}"/>
              </a:ext>
            </a:extLst>
          </p:cNvPr>
          <p:cNvGrpSpPr/>
          <p:nvPr/>
        </p:nvGrpSpPr>
        <p:grpSpPr>
          <a:xfrm>
            <a:off x="5341156" y="4216171"/>
            <a:ext cx="3685885" cy="743211"/>
            <a:chOff x="5341156" y="4216171"/>
            <a:chExt cx="3685885" cy="743211"/>
          </a:xfrm>
        </p:grpSpPr>
        <p:sp>
          <p:nvSpPr>
            <p:cNvPr id="16" name="Oval 15"/>
            <p:cNvSpPr/>
            <p:nvPr/>
          </p:nvSpPr>
          <p:spPr>
            <a:xfrm>
              <a:off x="5345990" y="4245371"/>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17" name="TextBox 16"/>
            <p:cNvSpPr txBox="1"/>
            <p:nvPr/>
          </p:nvSpPr>
          <p:spPr>
            <a:xfrm>
              <a:off x="5341156" y="4233106"/>
              <a:ext cx="206388" cy="206388"/>
            </a:xfrm>
            <a:prstGeom prst="rect">
              <a:avLst/>
            </a:prstGeom>
            <a:noFill/>
          </p:spPr>
          <p:txBody>
            <a:bodyPr wrap="square" rtlCol="0">
              <a:noAutofit/>
            </a:bodyPr>
            <a:lstStyle/>
            <a:p>
              <a:pPr algn="l"/>
              <a:r>
                <a:rPr lang="en-US" sz="1200" b="1" dirty="0">
                  <a:solidFill>
                    <a:schemeClr val="bg1"/>
                  </a:solidFill>
                </a:rPr>
                <a:t>F</a:t>
              </a:r>
            </a:p>
          </p:txBody>
        </p:sp>
        <p:sp>
          <p:nvSpPr>
            <p:cNvPr id="28" name="TextBox 27"/>
            <p:cNvSpPr txBox="1"/>
            <p:nvPr/>
          </p:nvSpPr>
          <p:spPr>
            <a:xfrm>
              <a:off x="5629402" y="4216171"/>
              <a:ext cx="3397639" cy="743211"/>
            </a:xfrm>
            <a:prstGeom prst="rect">
              <a:avLst/>
            </a:prstGeom>
            <a:noFill/>
          </p:spPr>
          <p:txBody>
            <a:bodyPr wrap="square" rtlCol="0">
              <a:noAutofit/>
            </a:bodyPr>
            <a:lstStyle/>
            <a:p>
              <a:pPr>
                <a:buClr>
                  <a:srgbClr val="FF0000"/>
                </a:buClr>
                <a:buSzPct val="150000"/>
              </a:pPr>
              <a:r>
                <a:rPr lang="en-CA" sz="1400" dirty="0">
                  <a:solidFill>
                    <a:schemeClr val="tx2"/>
                  </a:solidFill>
                </a:rPr>
                <a:t>Debit card summary </a:t>
              </a:r>
              <a:br>
                <a:rPr lang="en-CA" sz="1400" dirty="0">
                  <a:solidFill>
                    <a:schemeClr val="tx2"/>
                  </a:solidFill>
                </a:rPr>
              </a:br>
              <a:r>
                <a:rPr lang="en-CA" sz="1400" i="1" dirty="0">
                  <a:solidFill>
                    <a:schemeClr val="tx2"/>
                  </a:solidFill>
                </a:rPr>
                <a:t>(see Retailer Reports Guide for details) </a:t>
              </a:r>
            </a:p>
            <a:p>
              <a:pPr>
                <a:buClr>
                  <a:srgbClr val="FF0000"/>
                </a:buClr>
                <a:buSzPct val="150000"/>
              </a:pPr>
              <a:endParaRPr lang="en-CA" sz="1200" dirty="0">
                <a:solidFill>
                  <a:schemeClr val="tx2"/>
                </a:solidFill>
              </a:endParaRPr>
            </a:p>
          </p:txBody>
        </p:sp>
      </p:grpSp>
      <p:grpSp>
        <p:nvGrpSpPr>
          <p:cNvPr id="35" name="Group 34">
            <a:extLst>
              <a:ext uri="{FF2B5EF4-FFF2-40B4-BE49-F238E27FC236}">
                <a16:creationId xmlns:a16="http://schemas.microsoft.com/office/drawing/2014/main" id="{F97037CC-67EA-4D83-9A42-AB759257C78A}"/>
              </a:ext>
            </a:extLst>
          </p:cNvPr>
          <p:cNvGrpSpPr/>
          <p:nvPr/>
        </p:nvGrpSpPr>
        <p:grpSpPr>
          <a:xfrm>
            <a:off x="5340482" y="4864681"/>
            <a:ext cx="2653690" cy="486251"/>
            <a:chOff x="5340482" y="4864681"/>
            <a:chExt cx="2653690" cy="486251"/>
          </a:xfrm>
        </p:grpSpPr>
        <p:sp>
          <p:nvSpPr>
            <p:cNvPr id="18" name="Oval 17"/>
            <p:cNvSpPr/>
            <p:nvPr/>
          </p:nvSpPr>
          <p:spPr>
            <a:xfrm>
              <a:off x="5356332" y="4917958"/>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19" name="TextBox 18"/>
            <p:cNvSpPr txBox="1"/>
            <p:nvPr/>
          </p:nvSpPr>
          <p:spPr>
            <a:xfrm>
              <a:off x="5340482" y="4905693"/>
              <a:ext cx="206388" cy="206388"/>
            </a:xfrm>
            <a:prstGeom prst="rect">
              <a:avLst/>
            </a:prstGeom>
            <a:noFill/>
          </p:spPr>
          <p:txBody>
            <a:bodyPr wrap="square" rtlCol="0">
              <a:noAutofit/>
            </a:bodyPr>
            <a:lstStyle/>
            <a:p>
              <a:pPr algn="l"/>
              <a:r>
                <a:rPr lang="en-US" sz="1200" b="1" dirty="0">
                  <a:solidFill>
                    <a:schemeClr val="bg1"/>
                  </a:solidFill>
                </a:rPr>
                <a:t>G</a:t>
              </a:r>
            </a:p>
          </p:txBody>
        </p:sp>
        <p:sp>
          <p:nvSpPr>
            <p:cNvPr id="29" name="TextBox 28"/>
            <p:cNvSpPr txBox="1"/>
            <p:nvPr/>
          </p:nvSpPr>
          <p:spPr>
            <a:xfrm>
              <a:off x="5629404" y="4864681"/>
              <a:ext cx="2364768" cy="486251"/>
            </a:xfrm>
            <a:prstGeom prst="rect">
              <a:avLst/>
            </a:prstGeom>
            <a:noFill/>
          </p:spPr>
          <p:txBody>
            <a:bodyPr wrap="square" rtlCol="0">
              <a:noAutofit/>
            </a:bodyPr>
            <a:lstStyle/>
            <a:p>
              <a:pPr>
                <a:buClr>
                  <a:srgbClr val="FF0000"/>
                </a:buClr>
                <a:buSzPct val="150000"/>
              </a:pPr>
              <a:r>
                <a:rPr lang="en-CA" sz="1400" dirty="0">
                  <a:solidFill>
                    <a:schemeClr val="tx2"/>
                  </a:solidFill>
                </a:rPr>
                <a:t>Total sales</a:t>
              </a:r>
            </a:p>
          </p:txBody>
        </p:sp>
      </p:grpSp>
      <p:grpSp>
        <p:nvGrpSpPr>
          <p:cNvPr id="36" name="Group 35">
            <a:extLst>
              <a:ext uri="{FF2B5EF4-FFF2-40B4-BE49-F238E27FC236}">
                <a16:creationId xmlns:a16="http://schemas.microsoft.com/office/drawing/2014/main" id="{FA384AEA-A2CA-4904-8805-7B36018CD3F5}"/>
              </a:ext>
            </a:extLst>
          </p:cNvPr>
          <p:cNvGrpSpPr/>
          <p:nvPr/>
        </p:nvGrpSpPr>
        <p:grpSpPr>
          <a:xfrm>
            <a:off x="5355618" y="5340630"/>
            <a:ext cx="2641234" cy="284783"/>
            <a:chOff x="5355618" y="5340630"/>
            <a:chExt cx="2641234" cy="284783"/>
          </a:xfrm>
        </p:grpSpPr>
        <p:sp>
          <p:nvSpPr>
            <p:cNvPr id="20" name="Oval 19"/>
            <p:cNvSpPr/>
            <p:nvPr/>
          </p:nvSpPr>
          <p:spPr>
            <a:xfrm>
              <a:off x="5365960" y="5378296"/>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21" name="TextBox 20"/>
            <p:cNvSpPr txBox="1"/>
            <p:nvPr/>
          </p:nvSpPr>
          <p:spPr>
            <a:xfrm>
              <a:off x="5355618" y="5366031"/>
              <a:ext cx="206388" cy="206388"/>
            </a:xfrm>
            <a:prstGeom prst="rect">
              <a:avLst/>
            </a:prstGeom>
            <a:noFill/>
          </p:spPr>
          <p:txBody>
            <a:bodyPr wrap="square" rtlCol="0">
              <a:noAutofit/>
            </a:bodyPr>
            <a:lstStyle/>
            <a:p>
              <a:pPr algn="l"/>
              <a:r>
                <a:rPr lang="en-US" sz="1200" b="1" dirty="0">
                  <a:solidFill>
                    <a:schemeClr val="bg1"/>
                  </a:solidFill>
                </a:rPr>
                <a:t>H</a:t>
              </a:r>
            </a:p>
          </p:txBody>
        </p:sp>
        <p:sp>
          <p:nvSpPr>
            <p:cNvPr id="30" name="TextBox 29"/>
            <p:cNvSpPr txBox="1"/>
            <p:nvPr/>
          </p:nvSpPr>
          <p:spPr>
            <a:xfrm>
              <a:off x="5632084" y="5340630"/>
              <a:ext cx="2364768" cy="259382"/>
            </a:xfrm>
            <a:prstGeom prst="rect">
              <a:avLst/>
            </a:prstGeom>
            <a:noFill/>
          </p:spPr>
          <p:txBody>
            <a:bodyPr wrap="square" rtlCol="0">
              <a:noAutofit/>
            </a:bodyPr>
            <a:lstStyle/>
            <a:p>
              <a:pPr>
                <a:buClr>
                  <a:srgbClr val="FF0000"/>
                </a:buClr>
                <a:buSzPct val="150000"/>
              </a:pPr>
              <a:r>
                <a:rPr lang="en-CA" sz="1400" dirty="0">
                  <a:solidFill>
                    <a:schemeClr val="tx2"/>
                  </a:solidFill>
                </a:rPr>
                <a:t>Report end message</a:t>
              </a:r>
            </a:p>
          </p:txBody>
        </p:sp>
      </p:grpSp>
      <p:pic>
        <p:nvPicPr>
          <p:cNvPr id="5" name="Picture 4">
            <a:extLst>
              <a:ext uri="{FF2B5EF4-FFF2-40B4-BE49-F238E27FC236}">
                <a16:creationId xmlns:a16="http://schemas.microsoft.com/office/drawing/2014/main" id="{775000E0-7321-447F-9B0F-2778D17F9DB4}"/>
              </a:ext>
            </a:extLst>
          </p:cNvPr>
          <p:cNvPicPr>
            <a:picLocks noChangeAspect="1"/>
          </p:cNvPicPr>
          <p:nvPr/>
        </p:nvPicPr>
        <p:blipFill>
          <a:blip r:embed="rId4"/>
          <a:stretch>
            <a:fillRect/>
          </a:stretch>
        </p:blipFill>
        <p:spPr>
          <a:xfrm>
            <a:off x="617636" y="1405453"/>
            <a:ext cx="4377331" cy="397284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grpSp>
        <p:nvGrpSpPr>
          <p:cNvPr id="33" name="Group 32">
            <a:extLst>
              <a:ext uri="{FF2B5EF4-FFF2-40B4-BE49-F238E27FC236}">
                <a16:creationId xmlns:a16="http://schemas.microsoft.com/office/drawing/2014/main" id="{2B529724-E105-4746-B3B8-F8D429F44244}"/>
              </a:ext>
            </a:extLst>
          </p:cNvPr>
          <p:cNvGrpSpPr/>
          <p:nvPr/>
        </p:nvGrpSpPr>
        <p:grpSpPr>
          <a:xfrm>
            <a:off x="5341156" y="3696531"/>
            <a:ext cx="3007281" cy="285879"/>
            <a:chOff x="5341156" y="3696531"/>
            <a:chExt cx="3007281" cy="285879"/>
          </a:xfrm>
        </p:grpSpPr>
        <p:sp>
          <p:nvSpPr>
            <p:cNvPr id="14" name="Oval 13"/>
            <p:cNvSpPr/>
            <p:nvPr/>
          </p:nvSpPr>
          <p:spPr>
            <a:xfrm>
              <a:off x="5345990" y="3735293"/>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15" name="TextBox 14"/>
            <p:cNvSpPr txBox="1"/>
            <p:nvPr/>
          </p:nvSpPr>
          <p:spPr>
            <a:xfrm>
              <a:off x="5341156" y="3723028"/>
              <a:ext cx="206388" cy="206388"/>
            </a:xfrm>
            <a:prstGeom prst="rect">
              <a:avLst/>
            </a:prstGeom>
            <a:noFill/>
          </p:spPr>
          <p:txBody>
            <a:bodyPr wrap="square" rtlCol="0">
              <a:noAutofit/>
            </a:bodyPr>
            <a:lstStyle/>
            <a:p>
              <a:pPr algn="l"/>
              <a:r>
                <a:rPr lang="en-US" sz="1200" b="1" dirty="0">
                  <a:solidFill>
                    <a:schemeClr val="bg1"/>
                  </a:solidFill>
                </a:rPr>
                <a:t>E</a:t>
              </a:r>
            </a:p>
          </p:txBody>
        </p:sp>
        <p:sp>
          <p:nvSpPr>
            <p:cNvPr id="27" name="TextBox 26"/>
            <p:cNvSpPr txBox="1"/>
            <p:nvPr/>
          </p:nvSpPr>
          <p:spPr>
            <a:xfrm>
              <a:off x="5625533" y="3696531"/>
              <a:ext cx="2722904" cy="259382"/>
            </a:xfrm>
            <a:prstGeom prst="rect">
              <a:avLst/>
            </a:prstGeom>
            <a:noFill/>
          </p:spPr>
          <p:txBody>
            <a:bodyPr wrap="square" rtlCol="0">
              <a:noAutofit/>
            </a:bodyPr>
            <a:lstStyle/>
            <a:p>
              <a:pPr>
                <a:buClr>
                  <a:srgbClr val="FF0000"/>
                </a:buClr>
                <a:buSzPct val="150000"/>
              </a:pPr>
              <a:r>
                <a:rPr lang="en-CA" sz="1400" dirty="0">
                  <a:solidFill>
                    <a:schemeClr val="tx2"/>
                  </a:solidFill>
                </a:rPr>
                <a:t>Summary information for Retailer</a:t>
              </a:r>
            </a:p>
          </p:txBody>
        </p:sp>
      </p:grpSp>
    </p:spTree>
    <p:custDataLst>
      <p:tags r:id="rId1"/>
    </p:custDataLst>
    <p:extLst>
      <p:ext uri="{BB962C8B-B14F-4D97-AF65-F5344CB8AC3E}">
        <p14:creationId xmlns:p14="http://schemas.microsoft.com/office/powerpoint/2010/main" val="42507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41CA3-3A18-45BF-95E7-A4521A80F7A3}"/>
              </a:ext>
            </a:extLst>
          </p:cNvPr>
          <p:cNvSpPr>
            <a:spLocks noGrp="1"/>
          </p:cNvSpPr>
          <p:nvPr>
            <p:ph type="title"/>
          </p:nvPr>
        </p:nvSpPr>
        <p:spPr/>
        <p:txBody>
          <a:bodyPr/>
          <a:lstStyle/>
          <a:p>
            <a:r>
              <a:rPr lang="en-CA" dirty="0">
                <a:solidFill>
                  <a:srgbClr val="4B95A9"/>
                </a:solidFill>
              </a:rPr>
              <a:t>Example Report 2 - </a:t>
            </a:r>
            <a:r>
              <a:rPr lang="en-CA" dirty="0" err="1">
                <a:solidFill>
                  <a:srgbClr val="4B95A9"/>
                </a:solidFill>
              </a:rPr>
              <a:t>LDD</a:t>
            </a:r>
            <a:r>
              <a:rPr lang="en-CA" cap="none" dirty="0" err="1">
                <a:solidFill>
                  <a:srgbClr val="4B95A9"/>
                </a:solidFill>
              </a:rPr>
              <a:t>a</a:t>
            </a:r>
            <a:endParaRPr lang="en-CA" dirty="0">
              <a:solidFill>
                <a:srgbClr val="4B95A9"/>
              </a:solidFill>
            </a:endParaRPr>
          </a:p>
        </p:txBody>
      </p:sp>
      <p:pic>
        <p:nvPicPr>
          <p:cNvPr id="2" name="Picture 1">
            <a:extLst>
              <a:ext uri="{FF2B5EF4-FFF2-40B4-BE49-F238E27FC236}">
                <a16:creationId xmlns:a16="http://schemas.microsoft.com/office/drawing/2014/main" id="{61BCF951-D048-4D87-BF5D-32E066C8D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60" y="1238050"/>
            <a:ext cx="4120120" cy="459525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B3789C9E-5FF2-49F5-9347-E33CD1E62F13}"/>
              </a:ext>
            </a:extLst>
          </p:cNvPr>
          <p:cNvGrpSpPr/>
          <p:nvPr/>
        </p:nvGrpSpPr>
        <p:grpSpPr>
          <a:xfrm>
            <a:off x="5306392" y="2000026"/>
            <a:ext cx="2676886" cy="472934"/>
            <a:chOff x="5306392" y="2000026"/>
            <a:chExt cx="2676886" cy="472934"/>
          </a:xfrm>
        </p:grpSpPr>
        <p:sp>
          <p:nvSpPr>
            <p:cNvPr id="20" name="Oval 19"/>
            <p:cNvSpPr/>
            <p:nvPr/>
          </p:nvSpPr>
          <p:spPr>
            <a:xfrm>
              <a:off x="5316734" y="2046158"/>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21" name="TextBox 20"/>
            <p:cNvSpPr txBox="1"/>
            <p:nvPr/>
          </p:nvSpPr>
          <p:spPr>
            <a:xfrm>
              <a:off x="5306392" y="2033893"/>
              <a:ext cx="206388" cy="206388"/>
            </a:xfrm>
            <a:prstGeom prst="rect">
              <a:avLst/>
            </a:prstGeom>
            <a:noFill/>
          </p:spPr>
          <p:txBody>
            <a:bodyPr wrap="square" rtlCol="0">
              <a:noAutofit/>
            </a:bodyPr>
            <a:lstStyle/>
            <a:p>
              <a:pPr algn="l"/>
              <a:r>
                <a:rPr lang="en-US" sz="1200" b="1" dirty="0">
                  <a:solidFill>
                    <a:schemeClr val="bg1"/>
                  </a:solidFill>
                </a:rPr>
                <a:t>A</a:t>
              </a:r>
            </a:p>
          </p:txBody>
        </p:sp>
        <p:sp>
          <p:nvSpPr>
            <p:cNvPr id="32" name="TextBox 31"/>
            <p:cNvSpPr txBox="1"/>
            <p:nvPr/>
          </p:nvSpPr>
          <p:spPr>
            <a:xfrm>
              <a:off x="5618510" y="2000026"/>
              <a:ext cx="2364768" cy="472934"/>
            </a:xfrm>
            <a:prstGeom prst="rect">
              <a:avLst/>
            </a:prstGeom>
            <a:noFill/>
          </p:spPr>
          <p:txBody>
            <a:bodyPr wrap="square" rtlCol="0">
              <a:noAutofit/>
            </a:bodyPr>
            <a:lstStyle/>
            <a:p>
              <a:pPr>
                <a:buClr>
                  <a:srgbClr val="FF0000"/>
                </a:buClr>
                <a:buSzPct val="150000"/>
              </a:pPr>
              <a:r>
                <a:rPr lang="en-CA" sz="1400" dirty="0">
                  <a:solidFill>
                    <a:schemeClr val="tx2"/>
                  </a:solidFill>
                </a:rPr>
                <a:t>Report start message</a:t>
              </a:r>
              <a:endParaRPr lang="en-CA" sz="1200" dirty="0">
                <a:solidFill>
                  <a:schemeClr val="tx2"/>
                </a:solidFill>
              </a:endParaRPr>
            </a:p>
            <a:p>
              <a:pPr marL="285750" indent="-285750">
                <a:buClr>
                  <a:srgbClr val="FF0000"/>
                </a:buClr>
                <a:buSzPct val="150000"/>
                <a:buFont typeface="Arial" charset="0"/>
                <a:buChar char="•"/>
              </a:pPr>
              <a:endParaRPr lang="en-CA" sz="1400" dirty="0">
                <a:solidFill>
                  <a:schemeClr val="tx2"/>
                </a:solidFill>
              </a:endParaRPr>
            </a:p>
          </p:txBody>
        </p:sp>
      </p:grpSp>
      <p:grpSp>
        <p:nvGrpSpPr>
          <p:cNvPr id="5" name="Group 4">
            <a:extLst>
              <a:ext uri="{FF2B5EF4-FFF2-40B4-BE49-F238E27FC236}">
                <a16:creationId xmlns:a16="http://schemas.microsoft.com/office/drawing/2014/main" id="{F366DFF8-A436-4FE3-9E36-8645DDCA798E}"/>
              </a:ext>
            </a:extLst>
          </p:cNvPr>
          <p:cNvGrpSpPr/>
          <p:nvPr/>
        </p:nvGrpSpPr>
        <p:grpSpPr>
          <a:xfrm>
            <a:off x="5306392" y="2529067"/>
            <a:ext cx="2676886" cy="477631"/>
            <a:chOff x="5306392" y="2529067"/>
            <a:chExt cx="2676886" cy="477631"/>
          </a:xfrm>
        </p:grpSpPr>
        <p:sp>
          <p:nvSpPr>
            <p:cNvPr id="22" name="Oval 21"/>
            <p:cNvSpPr/>
            <p:nvPr/>
          </p:nvSpPr>
          <p:spPr>
            <a:xfrm>
              <a:off x="5316734" y="2547768"/>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23" name="TextBox 22"/>
            <p:cNvSpPr txBox="1"/>
            <p:nvPr/>
          </p:nvSpPr>
          <p:spPr>
            <a:xfrm>
              <a:off x="5306392" y="2535503"/>
              <a:ext cx="206388" cy="206388"/>
            </a:xfrm>
            <a:prstGeom prst="rect">
              <a:avLst/>
            </a:prstGeom>
            <a:noFill/>
          </p:spPr>
          <p:txBody>
            <a:bodyPr wrap="square" rtlCol="0">
              <a:noAutofit/>
            </a:bodyPr>
            <a:lstStyle/>
            <a:p>
              <a:pPr algn="l"/>
              <a:r>
                <a:rPr lang="en-US" sz="1200" b="1" dirty="0">
                  <a:solidFill>
                    <a:schemeClr val="bg1"/>
                  </a:solidFill>
                </a:rPr>
                <a:t>B</a:t>
              </a:r>
            </a:p>
          </p:txBody>
        </p:sp>
        <p:sp>
          <p:nvSpPr>
            <p:cNvPr id="33" name="TextBox 32"/>
            <p:cNvSpPr txBox="1"/>
            <p:nvPr/>
          </p:nvSpPr>
          <p:spPr>
            <a:xfrm>
              <a:off x="5618510" y="2529067"/>
              <a:ext cx="2364768" cy="477631"/>
            </a:xfrm>
            <a:prstGeom prst="rect">
              <a:avLst/>
            </a:prstGeom>
            <a:noFill/>
          </p:spPr>
          <p:txBody>
            <a:bodyPr wrap="square" rtlCol="0">
              <a:noAutofit/>
            </a:bodyPr>
            <a:lstStyle/>
            <a:p>
              <a:pPr>
                <a:buClr>
                  <a:srgbClr val="FF0000"/>
                </a:buClr>
                <a:buSzPct val="150000"/>
              </a:pPr>
              <a:r>
                <a:rPr lang="en-CA" sz="1400" dirty="0">
                  <a:solidFill>
                    <a:schemeClr val="tx2"/>
                  </a:solidFill>
                </a:rPr>
                <a:t>BW name</a:t>
              </a:r>
            </a:p>
          </p:txBody>
        </p:sp>
      </p:grpSp>
      <p:grpSp>
        <p:nvGrpSpPr>
          <p:cNvPr id="6" name="Group 5">
            <a:extLst>
              <a:ext uri="{FF2B5EF4-FFF2-40B4-BE49-F238E27FC236}">
                <a16:creationId xmlns:a16="http://schemas.microsoft.com/office/drawing/2014/main" id="{6794F3C4-149B-4A8E-BFBD-1E4E24BA99BA}"/>
              </a:ext>
            </a:extLst>
          </p:cNvPr>
          <p:cNvGrpSpPr/>
          <p:nvPr/>
        </p:nvGrpSpPr>
        <p:grpSpPr>
          <a:xfrm>
            <a:off x="5316734" y="3068458"/>
            <a:ext cx="3225344" cy="676656"/>
            <a:chOff x="5316734" y="3068458"/>
            <a:chExt cx="3225344" cy="676656"/>
          </a:xfrm>
        </p:grpSpPr>
        <p:sp>
          <p:nvSpPr>
            <p:cNvPr id="24" name="Oval 23"/>
            <p:cNvSpPr/>
            <p:nvPr/>
          </p:nvSpPr>
          <p:spPr>
            <a:xfrm>
              <a:off x="5327076" y="3110148"/>
              <a:ext cx="247117" cy="245783"/>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25" name="TextBox 24"/>
            <p:cNvSpPr txBox="1"/>
            <p:nvPr/>
          </p:nvSpPr>
          <p:spPr>
            <a:xfrm>
              <a:off x="5316734" y="3097883"/>
              <a:ext cx="206388" cy="152007"/>
            </a:xfrm>
            <a:prstGeom prst="rect">
              <a:avLst/>
            </a:prstGeom>
            <a:noFill/>
          </p:spPr>
          <p:txBody>
            <a:bodyPr wrap="square" rtlCol="0">
              <a:noAutofit/>
            </a:bodyPr>
            <a:lstStyle/>
            <a:p>
              <a:pPr algn="l"/>
              <a:r>
                <a:rPr lang="en-US" sz="1200" b="1" dirty="0">
                  <a:solidFill>
                    <a:schemeClr val="bg1"/>
                  </a:solidFill>
                </a:rPr>
                <a:t>C</a:t>
              </a:r>
            </a:p>
          </p:txBody>
        </p:sp>
        <p:sp>
          <p:nvSpPr>
            <p:cNvPr id="34" name="TextBox 33"/>
            <p:cNvSpPr txBox="1"/>
            <p:nvPr/>
          </p:nvSpPr>
          <p:spPr>
            <a:xfrm>
              <a:off x="5618510" y="3068458"/>
              <a:ext cx="2923568" cy="676656"/>
            </a:xfrm>
            <a:prstGeom prst="rect">
              <a:avLst/>
            </a:prstGeom>
            <a:noFill/>
          </p:spPr>
          <p:txBody>
            <a:bodyPr wrap="square" rtlCol="0">
              <a:noAutofit/>
            </a:bodyPr>
            <a:lstStyle/>
            <a:p>
              <a:pPr>
                <a:buClr>
                  <a:srgbClr val="FF0000"/>
                </a:buClr>
                <a:buSzPct val="150000"/>
              </a:pPr>
              <a:r>
                <a:rPr lang="en-CA" sz="1400" dirty="0">
                  <a:solidFill>
                    <a:schemeClr val="tx2"/>
                  </a:solidFill>
                </a:rPr>
                <a:t>Retailer number</a:t>
              </a:r>
              <a:endParaRPr lang="en-CA" sz="1000" dirty="0">
                <a:solidFill>
                  <a:schemeClr val="tx2"/>
                </a:solidFill>
              </a:endParaRPr>
            </a:p>
          </p:txBody>
        </p:sp>
      </p:grpSp>
      <p:grpSp>
        <p:nvGrpSpPr>
          <p:cNvPr id="7" name="Group 6">
            <a:extLst>
              <a:ext uri="{FF2B5EF4-FFF2-40B4-BE49-F238E27FC236}">
                <a16:creationId xmlns:a16="http://schemas.microsoft.com/office/drawing/2014/main" id="{4C235DD3-B23D-4FC6-9D8C-D12323B981A7}"/>
              </a:ext>
            </a:extLst>
          </p:cNvPr>
          <p:cNvGrpSpPr/>
          <p:nvPr/>
        </p:nvGrpSpPr>
        <p:grpSpPr>
          <a:xfrm>
            <a:off x="5324517" y="3523525"/>
            <a:ext cx="3254095" cy="487607"/>
            <a:chOff x="5324517" y="3523525"/>
            <a:chExt cx="3254095" cy="487607"/>
          </a:xfrm>
        </p:grpSpPr>
        <p:sp>
          <p:nvSpPr>
            <p:cNvPr id="26" name="Oval 25"/>
            <p:cNvSpPr/>
            <p:nvPr/>
          </p:nvSpPr>
          <p:spPr>
            <a:xfrm>
              <a:off x="5334859" y="3571254"/>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27" name="TextBox 26"/>
            <p:cNvSpPr txBox="1"/>
            <p:nvPr/>
          </p:nvSpPr>
          <p:spPr>
            <a:xfrm>
              <a:off x="5324517" y="3558989"/>
              <a:ext cx="206388" cy="206388"/>
            </a:xfrm>
            <a:prstGeom prst="rect">
              <a:avLst/>
            </a:prstGeom>
            <a:noFill/>
          </p:spPr>
          <p:txBody>
            <a:bodyPr wrap="square" rtlCol="0">
              <a:noAutofit/>
            </a:bodyPr>
            <a:lstStyle/>
            <a:p>
              <a:pPr algn="l"/>
              <a:r>
                <a:rPr lang="en-US" sz="1200" b="1" dirty="0">
                  <a:solidFill>
                    <a:schemeClr val="bg1"/>
                  </a:solidFill>
                </a:rPr>
                <a:t>D</a:t>
              </a:r>
            </a:p>
          </p:txBody>
        </p:sp>
        <p:sp>
          <p:nvSpPr>
            <p:cNvPr id="35" name="TextBox 34"/>
            <p:cNvSpPr txBox="1"/>
            <p:nvPr/>
          </p:nvSpPr>
          <p:spPr>
            <a:xfrm>
              <a:off x="5618509" y="3523525"/>
              <a:ext cx="2960103" cy="487607"/>
            </a:xfrm>
            <a:prstGeom prst="rect">
              <a:avLst/>
            </a:prstGeom>
            <a:noFill/>
          </p:spPr>
          <p:txBody>
            <a:bodyPr wrap="square" rtlCol="0">
              <a:noAutofit/>
            </a:bodyPr>
            <a:lstStyle/>
            <a:p>
              <a:pPr>
                <a:buClr>
                  <a:srgbClr val="FF0000"/>
                </a:buClr>
                <a:buSzPct val="150000"/>
              </a:pPr>
              <a:r>
                <a:rPr lang="en-CA" sz="1400" dirty="0">
                  <a:solidFill>
                    <a:schemeClr val="tx2"/>
                  </a:solidFill>
                </a:rPr>
                <a:t>Transaction information for Retailer</a:t>
              </a:r>
            </a:p>
          </p:txBody>
        </p:sp>
      </p:grpSp>
      <p:grpSp>
        <p:nvGrpSpPr>
          <p:cNvPr id="8" name="Group 7">
            <a:extLst>
              <a:ext uri="{FF2B5EF4-FFF2-40B4-BE49-F238E27FC236}">
                <a16:creationId xmlns:a16="http://schemas.microsoft.com/office/drawing/2014/main" id="{F1D8474A-D60A-487B-8CCF-B3D676747A9B}"/>
              </a:ext>
            </a:extLst>
          </p:cNvPr>
          <p:cNvGrpSpPr/>
          <p:nvPr/>
        </p:nvGrpSpPr>
        <p:grpSpPr>
          <a:xfrm>
            <a:off x="5340367" y="4029584"/>
            <a:ext cx="3007281" cy="285879"/>
            <a:chOff x="5340367" y="4029584"/>
            <a:chExt cx="3007281" cy="285879"/>
          </a:xfrm>
        </p:grpSpPr>
        <p:sp>
          <p:nvSpPr>
            <p:cNvPr id="28" name="Oval 27"/>
            <p:cNvSpPr/>
            <p:nvPr/>
          </p:nvSpPr>
          <p:spPr>
            <a:xfrm>
              <a:off x="5345201" y="4068346"/>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29" name="TextBox 28"/>
            <p:cNvSpPr txBox="1"/>
            <p:nvPr/>
          </p:nvSpPr>
          <p:spPr>
            <a:xfrm>
              <a:off x="5340367" y="4056081"/>
              <a:ext cx="206388" cy="206388"/>
            </a:xfrm>
            <a:prstGeom prst="rect">
              <a:avLst/>
            </a:prstGeom>
            <a:noFill/>
          </p:spPr>
          <p:txBody>
            <a:bodyPr wrap="square" rtlCol="0">
              <a:noAutofit/>
            </a:bodyPr>
            <a:lstStyle/>
            <a:p>
              <a:pPr algn="l"/>
              <a:r>
                <a:rPr lang="en-US" sz="1200" b="1" dirty="0">
                  <a:solidFill>
                    <a:schemeClr val="bg1"/>
                  </a:solidFill>
                </a:rPr>
                <a:t>E</a:t>
              </a:r>
            </a:p>
          </p:txBody>
        </p:sp>
        <p:sp>
          <p:nvSpPr>
            <p:cNvPr id="36" name="TextBox 35"/>
            <p:cNvSpPr txBox="1"/>
            <p:nvPr/>
          </p:nvSpPr>
          <p:spPr>
            <a:xfrm>
              <a:off x="5624744" y="4029584"/>
              <a:ext cx="2722904" cy="259382"/>
            </a:xfrm>
            <a:prstGeom prst="rect">
              <a:avLst/>
            </a:prstGeom>
            <a:noFill/>
          </p:spPr>
          <p:txBody>
            <a:bodyPr wrap="square" rtlCol="0">
              <a:noAutofit/>
            </a:bodyPr>
            <a:lstStyle/>
            <a:p>
              <a:pPr>
                <a:buClr>
                  <a:srgbClr val="FF0000"/>
                </a:buClr>
                <a:buSzPct val="150000"/>
              </a:pPr>
              <a:r>
                <a:rPr lang="en-CA" sz="1400" dirty="0">
                  <a:solidFill>
                    <a:schemeClr val="tx2"/>
                  </a:solidFill>
                </a:rPr>
                <a:t>Summary information for Retailer</a:t>
              </a:r>
            </a:p>
          </p:txBody>
        </p:sp>
      </p:grpSp>
      <p:grpSp>
        <p:nvGrpSpPr>
          <p:cNvPr id="9" name="Group 8">
            <a:extLst>
              <a:ext uri="{FF2B5EF4-FFF2-40B4-BE49-F238E27FC236}">
                <a16:creationId xmlns:a16="http://schemas.microsoft.com/office/drawing/2014/main" id="{D817072F-7765-4ED9-94C2-72EC602D60DC}"/>
              </a:ext>
            </a:extLst>
          </p:cNvPr>
          <p:cNvGrpSpPr/>
          <p:nvPr/>
        </p:nvGrpSpPr>
        <p:grpSpPr>
          <a:xfrm>
            <a:off x="5340367" y="4549224"/>
            <a:ext cx="3001058" cy="512473"/>
            <a:chOff x="5340367" y="4549224"/>
            <a:chExt cx="3001058" cy="512473"/>
          </a:xfrm>
        </p:grpSpPr>
        <p:sp>
          <p:nvSpPr>
            <p:cNvPr id="30" name="Oval 29"/>
            <p:cNvSpPr/>
            <p:nvPr/>
          </p:nvSpPr>
          <p:spPr>
            <a:xfrm>
              <a:off x="5345201" y="4578424"/>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31" name="TextBox 30"/>
            <p:cNvSpPr txBox="1"/>
            <p:nvPr/>
          </p:nvSpPr>
          <p:spPr>
            <a:xfrm>
              <a:off x="5340367" y="4566159"/>
              <a:ext cx="206388" cy="206388"/>
            </a:xfrm>
            <a:prstGeom prst="rect">
              <a:avLst/>
            </a:prstGeom>
            <a:noFill/>
          </p:spPr>
          <p:txBody>
            <a:bodyPr wrap="square" rtlCol="0">
              <a:noAutofit/>
            </a:bodyPr>
            <a:lstStyle/>
            <a:p>
              <a:pPr algn="l"/>
              <a:r>
                <a:rPr lang="en-US" sz="1200" b="1" dirty="0">
                  <a:solidFill>
                    <a:schemeClr val="bg1"/>
                  </a:solidFill>
                </a:rPr>
                <a:t>F</a:t>
              </a:r>
            </a:p>
          </p:txBody>
        </p:sp>
        <p:sp>
          <p:nvSpPr>
            <p:cNvPr id="37" name="TextBox 36"/>
            <p:cNvSpPr txBox="1"/>
            <p:nvPr/>
          </p:nvSpPr>
          <p:spPr>
            <a:xfrm>
              <a:off x="5628614" y="4549224"/>
              <a:ext cx="2712811" cy="512473"/>
            </a:xfrm>
            <a:prstGeom prst="rect">
              <a:avLst/>
            </a:prstGeom>
            <a:noFill/>
          </p:spPr>
          <p:txBody>
            <a:bodyPr wrap="square" rtlCol="0">
              <a:noAutofit/>
            </a:bodyPr>
            <a:lstStyle/>
            <a:p>
              <a:pPr>
                <a:buClr>
                  <a:srgbClr val="FF0000"/>
                </a:buClr>
                <a:buSzPct val="150000"/>
              </a:pPr>
              <a:r>
                <a:rPr lang="en-CA" sz="1400" dirty="0">
                  <a:solidFill>
                    <a:schemeClr val="tx2"/>
                  </a:solidFill>
                </a:rPr>
                <a:t>Report end message</a:t>
              </a:r>
            </a:p>
          </p:txBody>
        </p:sp>
      </p:grpSp>
      <p:grpSp>
        <p:nvGrpSpPr>
          <p:cNvPr id="10" name="Group 9">
            <a:extLst>
              <a:ext uri="{FF2B5EF4-FFF2-40B4-BE49-F238E27FC236}">
                <a16:creationId xmlns:a16="http://schemas.microsoft.com/office/drawing/2014/main" id="{88A64998-618D-478C-8EAB-95C5FD4FF1CB}"/>
              </a:ext>
            </a:extLst>
          </p:cNvPr>
          <p:cNvGrpSpPr/>
          <p:nvPr/>
        </p:nvGrpSpPr>
        <p:grpSpPr>
          <a:xfrm>
            <a:off x="5334465" y="5109150"/>
            <a:ext cx="3006960" cy="512473"/>
            <a:chOff x="5334465" y="5109150"/>
            <a:chExt cx="3006960" cy="512473"/>
          </a:xfrm>
        </p:grpSpPr>
        <p:sp>
          <p:nvSpPr>
            <p:cNvPr id="38" name="Oval 37">
              <a:extLst>
                <a:ext uri="{FF2B5EF4-FFF2-40B4-BE49-F238E27FC236}">
                  <a16:creationId xmlns:a16="http://schemas.microsoft.com/office/drawing/2014/main" id="{E8793263-CE7B-4132-B889-9DB2667E8CAF}"/>
                </a:ext>
              </a:extLst>
            </p:cNvPr>
            <p:cNvSpPr/>
            <p:nvPr/>
          </p:nvSpPr>
          <p:spPr>
            <a:xfrm>
              <a:off x="5345201" y="5138350"/>
              <a:ext cx="247117" cy="247117"/>
            </a:xfrm>
            <a:prstGeom prst="ellipse">
              <a:avLst/>
            </a:prstGeom>
            <a:solidFill>
              <a:srgbClr val="FF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39" name="TextBox 38">
              <a:extLst>
                <a:ext uri="{FF2B5EF4-FFF2-40B4-BE49-F238E27FC236}">
                  <a16:creationId xmlns:a16="http://schemas.microsoft.com/office/drawing/2014/main" id="{51F6C5FC-5852-4DE3-BCFD-0917860FB1C2}"/>
                </a:ext>
              </a:extLst>
            </p:cNvPr>
            <p:cNvSpPr txBox="1"/>
            <p:nvPr/>
          </p:nvSpPr>
          <p:spPr>
            <a:xfrm>
              <a:off x="5628614" y="5109150"/>
              <a:ext cx="2712811" cy="512473"/>
            </a:xfrm>
            <a:prstGeom prst="rect">
              <a:avLst/>
            </a:prstGeom>
            <a:noFill/>
          </p:spPr>
          <p:txBody>
            <a:bodyPr wrap="square" rtlCol="0">
              <a:noAutofit/>
            </a:bodyPr>
            <a:lstStyle/>
            <a:p>
              <a:pPr>
                <a:buClr>
                  <a:srgbClr val="FF0000"/>
                </a:buClr>
                <a:buSzPct val="150000"/>
              </a:pPr>
              <a:r>
                <a:rPr lang="en-CA" sz="1400" dirty="0">
                  <a:solidFill>
                    <a:schemeClr val="tx2"/>
                  </a:solidFill>
                </a:rPr>
                <a:t>Site total</a:t>
              </a:r>
            </a:p>
          </p:txBody>
        </p:sp>
        <p:sp>
          <p:nvSpPr>
            <p:cNvPr id="40" name="TextBox 39">
              <a:extLst>
                <a:ext uri="{FF2B5EF4-FFF2-40B4-BE49-F238E27FC236}">
                  <a16:creationId xmlns:a16="http://schemas.microsoft.com/office/drawing/2014/main" id="{5A9A0658-1A70-4E81-936E-4FE1912E4087}"/>
                </a:ext>
              </a:extLst>
            </p:cNvPr>
            <p:cNvSpPr txBox="1"/>
            <p:nvPr/>
          </p:nvSpPr>
          <p:spPr>
            <a:xfrm>
              <a:off x="5334465" y="5119783"/>
              <a:ext cx="206388" cy="206388"/>
            </a:xfrm>
            <a:prstGeom prst="rect">
              <a:avLst/>
            </a:prstGeom>
            <a:noFill/>
          </p:spPr>
          <p:txBody>
            <a:bodyPr wrap="square" rtlCol="0">
              <a:noAutofit/>
            </a:bodyPr>
            <a:lstStyle/>
            <a:p>
              <a:pPr algn="l"/>
              <a:r>
                <a:rPr lang="en-US" sz="1200" b="1" dirty="0">
                  <a:solidFill>
                    <a:schemeClr val="bg1"/>
                  </a:solidFill>
                </a:rPr>
                <a:t>G</a:t>
              </a:r>
            </a:p>
          </p:txBody>
        </p:sp>
      </p:grpSp>
    </p:spTree>
    <p:custDataLst>
      <p:tags r:id="rId1"/>
    </p:custDataLst>
    <p:extLst>
      <p:ext uri="{BB962C8B-B14F-4D97-AF65-F5344CB8AC3E}">
        <p14:creationId xmlns:p14="http://schemas.microsoft.com/office/powerpoint/2010/main" val="22790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061D16-0643-4613-ACB1-A62EE9E1B780}"/>
              </a:ext>
            </a:extLst>
          </p:cNvPr>
          <p:cNvPicPr>
            <a:picLocks noChangeAspect="1"/>
          </p:cNvPicPr>
          <p:nvPr/>
        </p:nvPicPr>
        <p:blipFill>
          <a:blip r:embed="rId4"/>
          <a:stretch>
            <a:fillRect/>
          </a:stretch>
        </p:blipFill>
        <p:spPr>
          <a:xfrm>
            <a:off x="720124" y="825791"/>
            <a:ext cx="4425982" cy="569713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7EC54FD-F785-403F-8886-69F211BF30F0}"/>
              </a:ext>
            </a:extLst>
          </p:cNvPr>
          <p:cNvPicPr>
            <a:picLocks noChangeAspect="1"/>
          </p:cNvPicPr>
          <p:nvPr/>
        </p:nvPicPr>
        <p:blipFill>
          <a:blip r:embed="rId5"/>
          <a:stretch>
            <a:fillRect/>
          </a:stretch>
        </p:blipFill>
        <p:spPr>
          <a:xfrm>
            <a:off x="6328691" y="2183111"/>
            <a:ext cx="2317036" cy="298249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92B41CA3-3A18-45BF-95E7-A4521A80F7A3}"/>
              </a:ext>
            </a:extLst>
          </p:cNvPr>
          <p:cNvSpPr>
            <a:spLocks noGrp="1"/>
          </p:cNvSpPr>
          <p:nvPr>
            <p:ph type="title"/>
          </p:nvPr>
        </p:nvSpPr>
        <p:spPr/>
        <p:txBody>
          <a:bodyPr/>
          <a:lstStyle/>
          <a:p>
            <a:r>
              <a:rPr lang="en-CA" dirty="0">
                <a:solidFill>
                  <a:srgbClr val="4B95A9"/>
                </a:solidFill>
              </a:rPr>
              <a:t>Retailer reports Guide</a:t>
            </a:r>
          </a:p>
        </p:txBody>
      </p:sp>
      <p:pic>
        <p:nvPicPr>
          <p:cNvPr id="7" name="Picture 6">
            <a:extLst>
              <a:ext uri="{FF2B5EF4-FFF2-40B4-BE49-F238E27FC236}">
                <a16:creationId xmlns:a16="http://schemas.microsoft.com/office/drawing/2014/main" id="{0F335103-0FC6-445C-9DA9-3E4F9566A913}"/>
              </a:ext>
            </a:extLst>
          </p:cNvPr>
          <p:cNvPicPr>
            <a:picLocks noChangeAspect="1"/>
          </p:cNvPicPr>
          <p:nvPr/>
        </p:nvPicPr>
        <p:blipFill>
          <a:blip r:embed="rId6"/>
          <a:stretch>
            <a:fillRect/>
          </a:stretch>
        </p:blipFill>
        <p:spPr>
          <a:xfrm>
            <a:off x="4706490" y="3290419"/>
            <a:ext cx="2334955" cy="300556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9301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0CB441B3-D58C-490A-A957-A6F98B0D33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2" r="6362" b="49188"/>
          <a:stretch/>
        </p:blipFill>
        <p:spPr>
          <a:xfrm>
            <a:off x="694672" y="1489740"/>
            <a:ext cx="3632603" cy="4499943"/>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92B41CA3-3A18-45BF-95E7-A4521A80F7A3}"/>
              </a:ext>
            </a:extLst>
          </p:cNvPr>
          <p:cNvSpPr>
            <a:spLocks noGrp="1"/>
          </p:cNvSpPr>
          <p:nvPr>
            <p:ph type="title"/>
          </p:nvPr>
        </p:nvSpPr>
        <p:spPr/>
        <p:txBody>
          <a:bodyPr/>
          <a:lstStyle/>
          <a:p>
            <a:r>
              <a:rPr lang="en-CA" dirty="0"/>
              <a:t>settlement information portal</a:t>
            </a:r>
          </a:p>
        </p:txBody>
      </p:sp>
      <p:sp>
        <p:nvSpPr>
          <p:cNvPr id="32" name="Freeform 20">
            <a:extLst>
              <a:ext uri="{FF2B5EF4-FFF2-40B4-BE49-F238E27FC236}">
                <a16:creationId xmlns:a16="http://schemas.microsoft.com/office/drawing/2014/main" id="{032E4C7C-115E-488A-8482-0748B0499FA9}"/>
              </a:ext>
            </a:extLst>
          </p:cNvPr>
          <p:cNvSpPr>
            <a:spLocks noEditPoints="1"/>
          </p:cNvSpPr>
          <p:nvPr/>
        </p:nvSpPr>
        <p:spPr bwMode="auto">
          <a:xfrm>
            <a:off x="8192304" y="385507"/>
            <a:ext cx="419324" cy="545804"/>
          </a:xfrm>
          <a:custGeom>
            <a:avLst/>
            <a:gdLst>
              <a:gd name="T0" fmla="*/ 1273 w 1402"/>
              <a:gd name="T1" fmla="*/ 427 h 1822"/>
              <a:gd name="T2" fmla="*/ 1169 w 1402"/>
              <a:gd name="T3" fmla="*/ 294 h 1822"/>
              <a:gd name="T4" fmla="*/ 1169 w 1402"/>
              <a:gd name="T5" fmla="*/ 293 h 1822"/>
              <a:gd name="T6" fmla="*/ 907 w 1402"/>
              <a:gd name="T7" fmla="*/ 227 h 1822"/>
              <a:gd name="T8" fmla="*/ 907 w 1402"/>
              <a:gd name="T9" fmla="*/ 138 h 1822"/>
              <a:gd name="T10" fmla="*/ 632 w 1402"/>
              <a:gd name="T11" fmla="*/ 137 h 1822"/>
              <a:gd name="T12" fmla="*/ 632 w 1402"/>
              <a:gd name="T13" fmla="*/ 232 h 1822"/>
              <a:gd name="T14" fmla="*/ 378 w 1402"/>
              <a:gd name="T15" fmla="*/ 308 h 1822"/>
              <a:gd name="T16" fmla="*/ 378 w 1402"/>
              <a:gd name="T17" fmla="*/ 310 h 1822"/>
              <a:gd name="T18" fmla="*/ 378 w 1402"/>
              <a:gd name="T19" fmla="*/ 313 h 1822"/>
              <a:gd name="T20" fmla="*/ 207 w 1402"/>
              <a:gd name="T21" fmla="*/ 917 h 1822"/>
              <a:gd name="T22" fmla="*/ 205 w 1402"/>
              <a:gd name="T23" fmla="*/ 915 h 1822"/>
              <a:gd name="T24" fmla="*/ 118 w 1402"/>
              <a:gd name="T25" fmla="*/ 877 h 1822"/>
              <a:gd name="T26" fmla="*/ 13 w 1402"/>
              <a:gd name="T27" fmla="*/ 1049 h 1822"/>
              <a:gd name="T28" fmla="*/ 13 w 1402"/>
              <a:gd name="T29" fmla="*/ 1050 h 1822"/>
              <a:gd name="T30" fmla="*/ 327 w 1402"/>
              <a:gd name="T31" fmla="*/ 1587 h 1822"/>
              <a:gd name="T32" fmla="*/ 755 w 1402"/>
              <a:gd name="T33" fmla="*/ 1822 h 1822"/>
              <a:gd name="T34" fmla="*/ 1090 w 1402"/>
              <a:gd name="T35" fmla="*/ 1822 h 1822"/>
              <a:gd name="T36" fmla="*/ 1402 w 1402"/>
              <a:gd name="T37" fmla="*/ 557 h 1822"/>
              <a:gd name="T38" fmla="*/ 1091 w 1402"/>
              <a:gd name="T39" fmla="*/ 1797 h 1822"/>
              <a:gd name="T40" fmla="*/ 755 w 1402"/>
              <a:gd name="T41" fmla="*/ 1797 h 1822"/>
              <a:gd name="T42" fmla="*/ 36 w 1402"/>
              <a:gd name="T43" fmla="*/ 1039 h 1822"/>
              <a:gd name="T44" fmla="*/ 35 w 1402"/>
              <a:gd name="T45" fmla="*/ 1037 h 1822"/>
              <a:gd name="T46" fmla="*/ 118 w 1402"/>
              <a:gd name="T47" fmla="*/ 902 h 1822"/>
              <a:gd name="T48" fmla="*/ 187 w 1402"/>
              <a:gd name="T49" fmla="*/ 933 h 1822"/>
              <a:gd name="T50" fmla="*/ 381 w 1402"/>
              <a:gd name="T51" fmla="*/ 1154 h 1822"/>
              <a:gd name="T52" fmla="*/ 384 w 1402"/>
              <a:gd name="T53" fmla="*/ 1156 h 1822"/>
              <a:gd name="T54" fmla="*/ 390 w 1402"/>
              <a:gd name="T55" fmla="*/ 1158 h 1822"/>
              <a:gd name="T56" fmla="*/ 397 w 1402"/>
              <a:gd name="T57" fmla="*/ 1156 h 1822"/>
              <a:gd name="T58" fmla="*/ 399 w 1402"/>
              <a:gd name="T59" fmla="*/ 1155 h 1822"/>
              <a:gd name="T60" fmla="*/ 402 w 1402"/>
              <a:gd name="T61" fmla="*/ 1151 h 1822"/>
              <a:gd name="T62" fmla="*/ 403 w 1402"/>
              <a:gd name="T63" fmla="*/ 1146 h 1822"/>
              <a:gd name="T64" fmla="*/ 403 w 1402"/>
              <a:gd name="T65" fmla="*/ 311 h 1822"/>
              <a:gd name="T66" fmla="*/ 632 w 1402"/>
              <a:gd name="T67" fmla="*/ 311 h 1822"/>
              <a:gd name="T68" fmla="*/ 645 w 1402"/>
              <a:gd name="T69" fmla="*/ 843 h 1822"/>
              <a:gd name="T70" fmla="*/ 657 w 1402"/>
              <a:gd name="T71" fmla="*/ 314 h 1822"/>
              <a:gd name="T72" fmla="*/ 657 w 1402"/>
              <a:gd name="T73" fmla="*/ 310 h 1822"/>
              <a:gd name="T74" fmla="*/ 657 w 1402"/>
              <a:gd name="T75" fmla="*/ 138 h 1822"/>
              <a:gd name="T76" fmla="*/ 882 w 1402"/>
              <a:gd name="T77" fmla="*/ 138 h 1822"/>
              <a:gd name="T78" fmla="*/ 882 w 1402"/>
              <a:gd name="T79" fmla="*/ 854 h 1822"/>
              <a:gd name="T80" fmla="*/ 907 w 1402"/>
              <a:gd name="T81" fmla="*/ 854 h 1822"/>
              <a:gd name="T82" fmla="*/ 907 w 1402"/>
              <a:gd name="T83" fmla="*/ 307 h 1822"/>
              <a:gd name="T84" fmla="*/ 1144 w 1402"/>
              <a:gd name="T85" fmla="*/ 295 h 1822"/>
              <a:gd name="T86" fmla="*/ 1156 w 1402"/>
              <a:gd name="T87" fmla="*/ 974 h 1822"/>
              <a:gd name="T88" fmla="*/ 1169 w 1402"/>
              <a:gd name="T89" fmla="*/ 556 h 1822"/>
              <a:gd name="T90" fmla="*/ 1377 w 1402"/>
              <a:gd name="T91" fmla="*/ 556 h 1822"/>
              <a:gd name="T92" fmla="*/ 1377 w 1402"/>
              <a:gd name="T93" fmla="*/ 145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2" h="1822">
                <a:moveTo>
                  <a:pt x="1402" y="556"/>
                </a:moveTo>
                <a:cubicBezTo>
                  <a:pt x="1402" y="485"/>
                  <a:pt x="1344" y="427"/>
                  <a:pt x="1273" y="427"/>
                </a:cubicBezTo>
                <a:cubicBezTo>
                  <a:pt x="1230" y="427"/>
                  <a:pt x="1193" y="448"/>
                  <a:pt x="1169" y="480"/>
                </a:cubicBezTo>
                <a:cubicBezTo>
                  <a:pt x="1169" y="294"/>
                  <a:pt x="1169" y="294"/>
                  <a:pt x="1169" y="294"/>
                </a:cubicBezTo>
                <a:cubicBezTo>
                  <a:pt x="1169" y="294"/>
                  <a:pt x="1169" y="294"/>
                  <a:pt x="1169" y="293"/>
                </a:cubicBezTo>
                <a:cubicBezTo>
                  <a:pt x="1169" y="293"/>
                  <a:pt x="1169" y="293"/>
                  <a:pt x="1169" y="293"/>
                </a:cubicBezTo>
                <a:cubicBezTo>
                  <a:pt x="1162" y="220"/>
                  <a:pt x="1100" y="165"/>
                  <a:pt x="1026" y="165"/>
                </a:cubicBezTo>
                <a:cubicBezTo>
                  <a:pt x="977" y="165"/>
                  <a:pt x="933" y="189"/>
                  <a:pt x="907" y="227"/>
                </a:cubicBezTo>
                <a:cubicBezTo>
                  <a:pt x="907" y="138"/>
                  <a:pt x="907" y="138"/>
                  <a:pt x="907" y="138"/>
                </a:cubicBezTo>
                <a:cubicBezTo>
                  <a:pt x="907" y="138"/>
                  <a:pt x="907" y="138"/>
                  <a:pt x="907" y="138"/>
                </a:cubicBezTo>
                <a:cubicBezTo>
                  <a:pt x="907" y="62"/>
                  <a:pt x="846" y="0"/>
                  <a:pt x="770" y="0"/>
                </a:cubicBezTo>
                <a:cubicBezTo>
                  <a:pt x="694" y="0"/>
                  <a:pt x="633" y="61"/>
                  <a:pt x="632" y="137"/>
                </a:cubicBezTo>
                <a:cubicBezTo>
                  <a:pt x="632" y="137"/>
                  <a:pt x="632" y="137"/>
                  <a:pt x="632" y="138"/>
                </a:cubicBezTo>
                <a:cubicBezTo>
                  <a:pt x="632" y="232"/>
                  <a:pt x="632" y="232"/>
                  <a:pt x="632" y="232"/>
                </a:cubicBezTo>
                <a:cubicBezTo>
                  <a:pt x="607" y="196"/>
                  <a:pt x="565" y="173"/>
                  <a:pt x="518" y="173"/>
                </a:cubicBezTo>
                <a:cubicBezTo>
                  <a:pt x="442" y="173"/>
                  <a:pt x="380" y="233"/>
                  <a:pt x="378" y="308"/>
                </a:cubicBezTo>
                <a:cubicBezTo>
                  <a:pt x="378" y="309"/>
                  <a:pt x="378" y="309"/>
                  <a:pt x="378" y="309"/>
                </a:cubicBezTo>
                <a:cubicBezTo>
                  <a:pt x="378" y="310"/>
                  <a:pt x="378" y="310"/>
                  <a:pt x="378" y="310"/>
                </a:cubicBezTo>
                <a:cubicBezTo>
                  <a:pt x="378" y="311"/>
                  <a:pt x="377" y="312"/>
                  <a:pt x="377" y="313"/>
                </a:cubicBezTo>
                <a:cubicBezTo>
                  <a:pt x="377" y="313"/>
                  <a:pt x="378" y="313"/>
                  <a:pt x="378" y="313"/>
                </a:cubicBezTo>
                <a:cubicBezTo>
                  <a:pt x="378" y="1112"/>
                  <a:pt x="378" y="1112"/>
                  <a:pt x="378" y="1112"/>
                </a:cubicBezTo>
                <a:cubicBezTo>
                  <a:pt x="207" y="917"/>
                  <a:pt x="207" y="917"/>
                  <a:pt x="207" y="917"/>
                </a:cubicBezTo>
                <a:cubicBezTo>
                  <a:pt x="207" y="917"/>
                  <a:pt x="207" y="917"/>
                  <a:pt x="206" y="916"/>
                </a:cubicBezTo>
                <a:cubicBezTo>
                  <a:pt x="206" y="916"/>
                  <a:pt x="205" y="916"/>
                  <a:pt x="205" y="915"/>
                </a:cubicBezTo>
                <a:cubicBezTo>
                  <a:pt x="199" y="909"/>
                  <a:pt x="193" y="904"/>
                  <a:pt x="188" y="900"/>
                </a:cubicBezTo>
                <a:cubicBezTo>
                  <a:pt x="168" y="885"/>
                  <a:pt x="143" y="877"/>
                  <a:pt x="118" y="877"/>
                </a:cubicBezTo>
                <a:cubicBezTo>
                  <a:pt x="53" y="877"/>
                  <a:pt x="0" y="930"/>
                  <a:pt x="0" y="995"/>
                </a:cubicBezTo>
                <a:cubicBezTo>
                  <a:pt x="0" y="1014"/>
                  <a:pt x="4" y="1032"/>
                  <a:pt x="13" y="1049"/>
                </a:cubicBezTo>
                <a:cubicBezTo>
                  <a:pt x="13" y="1049"/>
                  <a:pt x="13" y="1049"/>
                  <a:pt x="13" y="1049"/>
                </a:cubicBezTo>
                <a:cubicBezTo>
                  <a:pt x="13" y="1049"/>
                  <a:pt x="13" y="1049"/>
                  <a:pt x="13" y="1050"/>
                </a:cubicBezTo>
                <a:cubicBezTo>
                  <a:pt x="327" y="1587"/>
                  <a:pt x="327" y="1587"/>
                  <a:pt x="327" y="1587"/>
                </a:cubicBezTo>
                <a:cubicBezTo>
                  <a:pt x="327" y="1587"/>
                  <a:pt x="327" y="1587"/>
                  <a:pt x="327" y="1587"/>
                </a:cubicBezTo>
                <a:cubicBezTo>
                  <a:pt x="327" y="1587"/>
                  <a:pt x="327" y="1587"/>
                  <a:pt x="327" y="1587"/>
                </a:cubicBezTo>
                <a:cubicBezTo>
                  <a:pt x="421" y="1734"/>
                  <a:pt x="581" y="1822"/>
                  <a:pt x="755" y="1822"/>
                </a:cubicBezTo>
                <a:cubicBezTo>
                  <a:pt x="1090" y="1822"/>
                  <a:pt x="1090" y="1822"/>
                  <a:pt x="1090" y="1822"/>
                </a:cubicBezTo>
                <a:cubicBezTo>
                  <a:pt x="1090" y="1822"/>
                  <a:pt x="1090" y="1822"/>
                  <a:pt x="1090" y="1822"/>
                </a:cubicBezTo>
                <a:cubicBezTo>
                  <a:pt x="1262" y="1822"/>
                  <a:pt x="1402" y="1658"/>
                  <a:pt x="1402" y="1456"/>
                </a:cubicBezTo>
                <a:cubicBezTo>
                  <a:pt x="1402" y="557"/>
                  <a:pt x="1402" y="557"/>
                  <a:pt x="1402" y="557"/>
                </a:cubicBezTo>
                <a:cubicBezTo>
                  <a:pt x="1402" y="557"/>
                  <a:pt x="1402" y="556"/>
                  <a:pt x="1402" y="556"/>
                </a:cubicBezTo>
                <a:close/>
                <a:moveTo>
                  <a:pt x="1091" y="1797"/>
                </a:moveTo>
                <a:cubicBezTo>
                  <a:pt x="1091" y="1797"/>
                  <a:pt x="1091" y="1797"/>
                  <a:pt x="1091" y="1797"/>
                </a:cubicBezTo>
                <a:cubicBezTo>
                  <a:pt x="755" y="1797"/>
                  <a:pt x="755" y="1797"/>
                  <a:pt x="755" y="1797"/>
                </a:cubicBezTo>
                <a:cubicBezTo>
                  <a:pt x="590" y="1797"/>
                  <a:pt x="438" y="1713"/>
                  <a:pt x="348" y="1574"/>
                </a:cubicBezTo>
                <a:cubicBezTo>
                  <a:pt x="36" y="1039"/>
                  <a:pt x="36" y="1039"/>
                  <a:pt x="36" y="1039"/>
                </a:cubicBezTo>
                <a:cubicBezTo>
                  <a:pt x="36" y="1038"/>
                  <a:pt x="36" y="1038"/>
                  <a:pt x="36" y="1038"/>
                </a:cubicBezTo>
                <a:cubicBezTo>
                  <a:pt x="35" y="1038"/>
                  <a:pt x="36" y="1037"/>
                  <a:pt x="35" y="1037"/>
                </a:cubicBezTo>
                <a:cubicBezTo>
                  <a:pt x="29" y="1024"/>
                  <a:pt x="25" y="1010"/>
                  <a:pt x="25" y="995"/>
                </a:cubicBezTo>
                <a:cubicBezTo>
                  <a:pt x="25" y="944"/>
                  <a:pt x="67" y="902"/>
                  <a:pt x="118" y="902"/>
                </a:cubicBezTo>
                <a:cubicBezTo>
                  <a:pt x="138" y="902"/>
                  <a:pt x="157" y="909"/>
                  <a:pt x="174" y="921"/>
                </a:cubicBezTo>
                <a:cubicBezTo>
                  <a:pt x="178" y="924"/>
                  <a:pt x="183" y="928"/>
                  <a:pt x="187" y="933"/>
                </a:cubicBezTo>
                <a:cubicBezTo>
                  <a:pt x="187" y="933"/>
                  <a:pt x="187" y="933"/>
                  <a:pt x="187" y="934"/>
                </a:cubicBezTo>
                <a:cubicBezTo>
                  <a:pt x="381" y="1154"/>
                  <a:pt x="381" y="1154"/>
                  <a:pt x="381" y="1154"/>
                </a:cubicBezTo>
                <a:cubicBezTo>
                  <a:pt x="381" y="1154"/>
                  <a:pt x="381" y="1154"/>
                  <a:pt x="381" y="1154"/>
                </a:cubicBezTo>
                <a:cubicBezTo>
                  <a:pt x="382" y="1155"/>
                  <a:pt x="383" y="1156"/>
                  <a:pt x="384" y="1156"/>
                </a:cubicBezTo>
                <a:cubicBezTo>
                  <a:pt x="385" y="1157"/>
                  <a:pt x="385" y="1157"/>
                  <a:pt x="385" y="1157"/>
                </a:cubicBezTo>
                <a:cubicBezTo>
                  <a:pt x="387" y="1158"/>
                  <a:pt x="388" y="1158"/>
                  <a:pt x="390" y="1158"/>
                </a:cubicBezTo>
                <a:cubicBezTo>
                  <a:pt x="392" y="1158"/>
                  <a:pt x="393" y="1158"/>
                  <a:pt x="395" y="1157"/>
                </a:cubicBezTo>
                <a:cubicBezTo>
                  <a:pt x="396" y="1157"/>
                  <a:pt x="396" y="1156"/>
                  <a:pt x="397" y="1156"/>
                </a:cubicBezTo>
                <a:cubicBezTo>
                  <a:pt x="397" y="1156"/>
                  <a:pt x="398" y="1155"/>
                  <a:pt x="399" y="1155"/>
                </a:cubicBezTo>
                <a:cubicBezTo>
                  <a:pt x="399" y="1155"/>
                  <a:pt x="399" y="1155"/>
                  <a:pt x="399" y="1155"/>
                </a:cubicBezTo>
                <a:cubicBezTo>
                  <a:pt x="400" y="1154"/>
                  <a:pt x="400" y="1153"/>
                  <a:pt x="400" y="1152"/>
                </a:cubicBezTo>
                <a:cubicBezTo>
                  <a:pt x="401" y="1152"/>
                  <a:pt x="401" y="1151"/>
                  <a:pt x="402" y="1151"/>
                </a:cubicBezTo>
                <a:cubicBezTo>
                  <a:pt x="402" y="1150"/>
                  <a:pt x="402" y="1149"/>
                  <a:pt x="402" y="1148"/>
                </a:cubicBezTo>
                <a:cubicBezTo>
                  <a:pt x="402" y="1148"/>
                  <a:pt x="403" y="1147"/>
                  <a:pt x="403" y="1146"/>
                </a:cubicBezTo>
                <a:cubicBezTo>
                  <a:pt x="403" y="1146"/>
                  <a:pt x="403" y="1146"/>
                  <a:pt x="403" y="1145"/>
                </a:cubicBezTo>
                <a:cubicBezTo>
                  <a:pt x="403" y="311"/>
                  <a:pt x="403" y="311"/>
                  <a:pt x="403" y="311"/>
                </a:cubicBezTo>
                <a:cubicBezTo>
                  <a:pt x="404" y="249"/>
                  <a:pt x="455" y="198"/>
                  <a:pt x="518" y="198"/>
                </a:cubicBezTo>
                <a:cubicBezTo>
                  <a:pt x="580" y="198"/>
                  <a:pt x="631" y="249"/>
                  <a:pt x="632" y="311"/>
                </a:cubicBezTo>
                <a:cubicBezTo>
                  <a:pt x="632" y="830"/>
                  <a:pt x="632" y="830"/>
                  <a:pt x="632" y="830"/>
                </a:cubicBezTo>
                <a:cubicBezTo>
                  <a:pt x="632" y="837"/>
                  <a:pt x="638" y="843"/>
                  <a:pt x="645" y="843"/>
                </a:cubicBezTo>
                <a:cubicBezTo>
                  <a:pt x="652" y="843"/>
                  <a:pt x="657" y="837"/>
                  <a:pt x="657" y="830"/>
                </a:cubicBezTo>
                <a:cubicBezTo>
                  <a:pt x="657" y="314"/>
                  <a:pt x="657" y="314"/>
                  <a:pt x="657" y="314"/>
                </a:cubicBezTo>
                <a:cubicBezTo>
                  <a:pt x="657" y="313"/>
                  <a:pt x="657" y="313"/>
                  <a:pt x="657" y="313"/>
                </a:cubicBezTo>
                <a:cubicBezTo>
                  <a:pt x="657" y="312"/>
                  <a:pt x="657" y="311"/>
                  <a:pt x="657" y="310"/>
                </a:cubicBezTo>
                <a:cubicBezTo>
                  <a:pt x="657" y="139"/>
                  <a:pt x="657" y="139"/>
                  <a:pt x="657" y="139"/>
                </a:cubicBezTo>
                <a:cubicBezTo>
                  <a:pt x="657" y="138"/>
                  <a:pt x="657" y="138"/>
                  <a:pt x="657" y="138"/>
                </a:cubicBezTo>
                <a:cubicBezTo>
                  <a:pt x="657" y="76"/>
                  <a:pt x="708" y="26"/>
                  <a:pt x="770" y="26"/>
                </a:cubicBezTo>
                <a:cubicBezTo>
                  <a:pt x="832" y="26"/>
                  <a:pt x="882" y="76"/>
                  <a:pt x="882" y="138"/>
                </a:cubicBezTo>
                <a:cubicBezTo>
                  <a:pt x="882" y="138"/>
                  <a:pt x="882" y="138"/>
                  <a:pt x="882" y="138"/>
                </a:cubicBezTo>
                <a:cubicBezTo>
                  <a:pt x="882" y="854"/>
                  <a:pt x="882" y="854"/>
                  <a:pt x="882" y="854"/>
                </a:cubicBezTo>
                <a:cubicBezTo>
                  <a:pt x="882" y="861"/>
                  <a:pt x="888" y="867"/>
                  <a:pt x="895" y="867"/>
                </a:cubicBezTo>
                <a:cubicBezTo>
                  <a:pt x="902" y="867"/>
                  <a:pt x="907" y="861"/>
                  <a:pt x="907" y="854"/>
                </a:cubicBezTo>
                <a:cubicBezTo>
                  <a:pt x="907" y="307"/>
                  <a:pt x="907" y="307"/>
                  <a:pt x="907" y="307"/>
                </a:cubicBezTo>
                <a:cubicBezTo>
                  <a:pt x="907" y="307"/>
                  <a:pt x="907" y="307"/>
                  <a:pt x="907" y="307"/>
                </a:cubicBezTo>
                <a:cubicBezTo>
                  <a:pt x="907" y="243"/>
                  <a:pt x="960" y="190"/>
                  <a:pt x="1026" y="190"/>
                </a:cubicBezTo>
                <a:cubicBezTo>
                  <a:pt x="1087" y="190"/>
                  <a:pt x="1137" y="235"/>
                  <a:pt x="1144" y="295"/>
                </a:cubicBezTo>
                <a:cubicBezTo>
                  <a:pt x="1144" y="962"/>
                  <a:pt x="1144" y="962"/>
                  <a:pt x="1144" y="962"/>
                </a:cubicBezTo>
                <a:cubicBezTo>
                  <a:pt x="1144" y="969"/>
                  <a:pt x="1149" y="974"/>
                  <a:pt x="1156" y="974"/>
                </a:cubicBezTo>
                <a:cubicBezTo>
                  <a:pt x="1163" y="974"/>
                  <a:pt x="1169" y="969"/>
                  <a:pt x="1169" y="962"/>
                </a:cubicBezTo>
                <a:cubicBezTo>
                  <a:pt x="1169" y="556"/>
                  <a:pt x="1169" y="556"/>
                  <a:pt x="1169" y="556"/>
                </a:cubicBezTo>
                <a:cubicBezTo>
                  <a:pt x="1169" y="499"/>
                  <a:pt x="1216" y="453"/>
                  <a:pt x="1273" y="453"/>
                </a:cubicBezTo>
                <a:cubicBezTo>
                  <a:pt x="1330" y="453"/>
                  <a:pt x="1376" y="499"/>
                  <a:pt x="1377" y="556"/>
                </a:cubicBezTo>
                <a:cubicBezTo>
                  <a:pt x="1377" y="556"/>
                  <a:pt x="1377" y="556"/>
                  <a:pt x="1377" y="556"/>
                </a:cubicBezTo>
                <a:cubicBezTo>
                  <a:pt x="1377" y="1456"/>
                  <a:pt x="1377" y="1456"/>
                  <a:pt x="1377" y="1456"/>
                </a:cubicBezTo>
                <a:cubicBezTo>
                  <a:pt x="1377" y="1644"/>
                  <a:pt x="1248" y="1797"/>
                  <a:pt x="1091" y="1797"/>
                </a:cubicBezTo>
                <a:close/>
              </a:path>
            </a:pathLst>
          </a:custGeom>
          <a:solidFill>
            <a:schemeClr val="accent6"/>
          </a:solidFill>
          <a:ln w="19050">
            <a:solidFill>
              <a:schemeClr val="bg1"/>
            </a:solidFill>
          </a:ln>
        </p:spPr>
        <p:txBody>
          <a:bodyPr vert="horz" wrap="square" lIns="91440" tIns="45720" rIns="91440" bIns="45720" numCol="1" anchor="t" anchorCtr="0" compatLnSpc="1">
            <a:prstTxWarp prst="textNoShape">
              <a:avLst/>
            </a:prstTxWarp>
          </a:bodyPr>
          <a:lstStyle/>
          <a:p>
            <a:endParaRPr lang="en-CA"/>
          </a:p>
        </p:txBody>
      </p:sp>
      <p:grpSp>
        <p:nvGrpSpPr>
          <p:cNvPr id="41" name="Group 40">
            <a:extLst>
              <a:ext uri="{FF2B5EF4-FFF2-40B4-BE49-F238E27FC236}">
                <a16:creationId xmlns:a16="http://schemas.microsoft.com/office/drawing/2014/main" id="{6EB97997-A02C-4368-8B88-C0AD6B33775F}"/>
              </a:ext>
            </a:extLst>
          </p:cNvPr>
          <p:cNvGrpSpPr/>
          <p:nvPr/>
        </p:nvGrpSpPr>
        <p:grpSpPr>
          <a:xfrm>
            <a:off x="4365625" y="3865368"/>
            <a:ext cx="4477492" cy="542838"/>
            <a:chOff x="4365625" y="3865368"/>
            <a:chExt cx="4477492" cy="542838"/>
          </a:xfrm>
        </p:grpSpPr>
        <p:cxnSp>
          <p:nvCxnSpPr>
            <p:cNvPr id="22" name="Straight Connector 21">
              <a:extLst>
                <a:ext uri="{FF2B5EF4-FFF2-40B4-BE49-F238E27FC236}">
                  <a16:creationId xmlns:a16="http://schemas.microsoft.com/office/drawing/2014/main" id="{19765502-EDE5-48B4-8C17-7A4E2489406F}"/>
                </a:ext>
              </a:extLst>
            </p:cNvPr>
            <p:cNvCxnSpPr>
              <a:cxnSpLocks/>
            </p:cNvCxnSpPr>
            <p:nvPr/>
          </p:nvCxnSpPr>
          <p:spPr>
            <a:xfrm>
              <a:off x="4365625" y="4125398"/>
              <a:ext cx="373831" cy="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20" name="TextBox 19">
              <a:extLst>
                <a:ext uri="{FF2B5EF4-FFF2-40B4-BE49-F238E27FC236}">
                  <a16:creationId xmlns:a16="http://schemas.microsoft.com/office/drawing/2014/main" id="{273CEFEF-F0BD-4D57-BF02-790BA56C4CF5}"/>
                </a:ext>
              </a:extLst>
            </p:cNvPr>
            <p:cNvSpPr txBox="1"/>
            <p:nvPr/>
          </p:nvSpPr>
          <p:spPr>
            <a:xfrm>
              <a:off x="4745143" y="3865368"/>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Recording of this webinar</a:t>
              </a:r>
            </a:p>
          </p:txBody>
        </p:sp>
      </p:grpSp>
      <p:grpSp>
        <p:nvGrpSpPr>
          <p:cNvPr id="43" name="Group 42">
            <a:extLst>
              <a:ext uri="{FF2B5EF4-FFF2-40B4-BE49-F238E27FC236}">
                <a16:creationId xmlns:a16="http://schemas.microsoft.com/office/drawing/2014/main" id="{91192D43-309D-43BB-971E-9964EDE7DD26}"/>
              </a:ext>
            </a:extLst>
          </p:cNvPr>
          <p:cNvGrpSpPr/>
          <p:nvPr/>
        </p:nvGrpSpPr>
        <p:grpSpPr>
          <a:xfrm>
            <a:off x="2889250" y="5499745"/>
            <a:ext cx="5953867" cy="542838"/>
            <a:chOff x="2889250" y="5499745"/>
            <a:chExt cx="5953867" cy="542838"/>
          </a:xfrm>
        </p:grpSpPr>
        <p:cxnSp>
          <p:nvCxnSpPr>
            <p:cNvPr id="15" name="Straight Connector 14">
              <a:extLst>
                <a:ext uri="{FF2B5EF4-FFF2-40B4-BE49-F238E27FC236}">
                  <a16:creationId xmlns:a16="http://schemas.microsoft.com/office/drawing/2014/main" id="{47FB554C-105B-435B-B623-7F65B38ED00F}"/>
                </a:ext>
              </a:extLst>
            </p:cNvPr>
            <p:cNvCxnSpPr>
              <a:cxnSpLocks/>
            </p:cNvCxnSpPr>
            <p:nvPr/>
          </p:nvCxnSpPr>
          <p:spPr>
            <a:xfrm>
              <a:off x="2889250" y="5788473"/>
              <a:ext cx="1847110" cy="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14" name="TextBox 13">
              <a:extLst>
                <a:ext uri="{FF2B5EF4-FFF2-40B4-BE49-F238E27FC236}">
                  <a16:creationId xmlns:a16="http://schemas.microsoft.com/office/drawing/2014/main" id="{90219027-286D-4E5F-8A53-EDB494835FF9}"/>
                </a:ext>
              </a:extLst>
            </p:cNvPr>
            <p:cNvSpPr txBox="1"/>
            <p:nvPr/>
          </p:nvSpPr>
          <p:spPr>
            <a:xfrm>
              <a:off x="4745143" y="5499745"/>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Retailer Quick Reference Guide</a:t>
              </a:r>
            </a:p>
          </p:txBody>
        </p:sp>
      </p:grpSp>
      <p:grpSp>
        <p:nvGrpSpPr>
          <p:cNvPr id="42" name="Group 41">
            <a:extLst>
              <a:ext uri="{FF2B5EF4-FFF2-40B4-BE49-F238E27FC236}">
                <a16:creationId xmlns:a16="http://schemas.microsoft.com/office/drawing/2014/main" id="{F9B3AEE9-9CA2-492D-9B13-C36D61BBC703}"/>
              </a:ext>
            </a:extLst>
          </p:cNvPr>
          <p:cNvGrpSpPr/>
          <p:nvPr/>
        </p:nvGrpSpPr>
        <p:grpSpPr>
          <a:xfrm>
            <a:off x="1378614" y="4682556"/>
            <a:ext cx="7464503" cy="575656"/>
            <a:chOff x="1378614" y="4682556"/>
            <a:chExt cx="7464503" cy="575656"/>
          </a:xfrm>
        </p:grpSpPr>
        <p:cxnSp>
          <p:nvCxnSpPr>
            <p:cNvPr id="34" name="Straight Connector 33">
              <a:extLst>
                <a:ext uri="{FF2B5EF4-FFF2-40B4-BE49-F238E27FC236}">
                  <a16:creationId xmlns:a16="http://schemas.microsoft.com/office/drawing/2014/main" id="{A28B6ED0-6094-4328-A27B-EE9D1A6158E1}"/>
                </a:ext>
              </a:extLst>
            </p:cNvPr>
            <p:cNvCxnSpPr>
              <a:cxnSpLocks/>
            </p:cNvCxnSpPr>
            <p:nvPr/>
          </p:nvCxnSpPr>
          <p:spPr>
            <a:xfrm>
              <a:off x="1378614" y="4946132"/>
              <a:ext cx="3352059" cy="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cxnSp>
          <p:nvCxnSpPr>
            <p:cNvPr id="27" name="Straight Connector 26">
              <a:extLst>
                <a:ext uri="{FF2B5EF4-FFF2-40B4-BE49-F238E27FC236}">
                  <a16:creationId xmlns:a16="http://schemas.microsoft.com/office/drawing/2014/main" id="{B1264242-9B04-42E1-B550-5A39F88D3FC4}"/>
                </a:ext>
              </a:extLst>
            </p:cNvPr>
            <p:cNvCxnSpPr>
              <a:cxnSpLocks/>
            </p:cNvCxnSpPr>
            <p:nvPr/>
          </p:nvCxnSpPr>
          <p:spPr>
            <a:xfrm flipV="1">
              <a:off x="1393883" y="4936607"/>
              <a:ext cx="0" cy="321605"/>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30" name="TextBox 29">
              <a:extLst>
                <a:ext uri="{FF2B5EF4-FFF2-40B4-BE49-F238E27FC236}">
                  <a16:creationId xmlns:a16="http://schemas.microsoft.com/office/drawing/2014/main" id="{4D142667-1CE6-438C-964C-4DF35832477C}"/>
                </a:ext>
              </a:extLst>
            </p:cNvPr>
            <p:cNvSpPr txBox="1"/>
            <p:nvPr/>
          </p:nvSpPr>
          <p:spPr>
            <a:xfrm>
              <a:off x="4745143" y="4682556"/>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Retailer Reports Guide</a:t>
              </a:r>
            </a:p>
          </p:txBody>
        </p:sp>
      </p:grpSp>
      <p:grpSp>
        <p:nvGrpSpPr>
          <p:cNvPr id="40" name="Group 39">
            <a:extLst>
              <a:ext uri="{FF2B5EF4-FFF2-40B4-BE49-F238E27FC236}">
                <a16:creationId xmlns:a16="http://schemas.microsoft.com/office/drawing/2014/main" id="{AA31435A-9BF2-4AF5-9BD4-E358271FE9D3}"/>
              </a:ext>
            </a:extLst>
          </p:cNvPr>
          <p:cNvGrpSpPr/>
          <p:nvPr/>
        </p:nvGrpSpPr>
        <p:grpSpPr>
          <a:xfrm>
            <a:off x="1584960" y="3048180"/>
            <a:ext cx="7258157" cy="650695"/>
            <a:chOff x="1584960" y="3048180"/>
            <a:chExt cx="7258157" cy="650695"/>
          </a:xfrm>
        </p:grpSpPr>
        <p:cxnSp>
          <p:nvCxnSpPr>
            <p:cNvPr id="18" name="Straight Connector 17">
              <a:extLst>
                <a:ext uri="{FF2B5EF4-FFF2-40B4-BE49-F238E27FC236}">
                  <a16:creationId xmlns:a16="http://schemas.microsoft.com/office/drawing/2014/main" id="{C31579C3-0314-4D3A-8F5E-84D3233216D7}"/>
                </a:ext>
              </a:extLst>
            </p:cNvPr>
            <p:cNvCxnSpPr>
              <a:cxnSpLocks/>
            </p:cNvCxnSpPr>
            <p:nvPr/>
          </p:nvCxnSpPr>
          <p:spPr>
            <a:xfrm>
              <a:off x="1584960" y="3321737"/>
              <a:ext cx="3150577" cy="0"/>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cxnSp>
          <p:nvCxnSpPr>
            <p:cNvPr id="31" name="Straight Connector 30">
              <a:extLst>
                <a:ext uri="{FF2B5EF4-FFF2-40B4-BE49-F238E27FC236}">
                  <a16:creationId xmlns:a16="http://schemas.microsoft.com/office/drawing/2014/main" id="{7DABE257-F9FD-48D5-A4BB-ABFCBC2ADDD6}"/>
                </a:ext>
              </a:extLst>
            </p:cNvPr>
            <p:cNvCxnSpPr>
              <a:cxnSpLocks/>
            </p:cNvCxnSpPr>
            <p:nvPr/>
          </p:nvCxnSpPr>
          <p:spPr>
            <a:xfrm flipV="1">
              <a:off x="1604008" y="3314839"/>
              <a:ext cx="0" cy="384036"/>
            </a:xfrm>
            <a:prstGeom prst="line">
              <a:avLst/>
            </a:prstGeom>
            <a:solidFill>
              <a:schemeClr val="bg1"/>
            </a:solidFill>
            <a:ln w="38100">
              <a:solidFill>
                <a:schemeClr val="accent2"/>
              </a:solidFill>
            </a:ln>
            <a:effectLst>
              <a:outerShdw blurRad="50800" dist="38100" dir="2700000" algn="tl" rotWithShape="0">
                <a:prstClr val="black">
                  <a:alpha val="40000"/>
                </a:prstClr>
              </a:outerShdw>
            </a:effectLst>
          </p:spPr>
        </p:cxnSp>
        <p:sp>
          <p:nvSpPr>
            <p:cNvPr id="17" name="TextBox 16">
              <a:extLst>
                <a:ext uri="{FF2B5EF4-FFF2-40B4-BE49-F238E27FC236}">
                  <a16:creationId xmlns:a16="http://schemas.microsoft.com/office/drawing/2014/main" id="{7BD7FB50-2050-49E5-A355-2C0973595786}"/>
                </a:ext>
              </a:extLst>
            </p:cNvPr>
            <p:cNvSpPr txBox="1"/>
            <p:nvPr/>
          </p:nvSpPr>
          <p:spPr>
            <a:xfrm>
              <a:off x="4745143" y="3048180"/>
              <a:ext cx="4097974" cy="542838"/>
            </a:xfrm>
            <a:prstGeom prst="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oAutofit/>
            </a:bodyPr>
            <a:lstStyle>
              <a:defPPr>
                <a:defRPr lang="en-US"/>
              </a:defPPr>
              <a:lvl1pPr>
                <a:defRPr sz="2000" u="sng"/>
              </a:lvl1pPr>
            </a:lstStyle>
            <a:p>
              <a:r>
                <a:rPr lang="en-CA" sz="2400" u="none" dirty="0">
                  <a:solidFill>
                    <a:schemeClr val="tx2"/>
                  </a:solidFill>
                </a:rPr>
                <a:t>Introduction video</a:t>
              </a:r>
            </a:p>
          </p:txBody>
        </p:sp>
      </p:grpSp>
    </p:spTree>
    <p:custDataLst>
      <p:tags r:id="rId1"/>
    </p:custDataLst>
    <p:extLst>
      <p:ext uri="{BB962C8B-B14F-4D97-AF65-F5344CB8AC3E}">
        <p14:creationId xmlns:p14="http://schemas.microsoft.com/office/powerpoint/2010/main" val="297381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a:extLst>
              <a:ext uri="{FF2B5EF4-FFF2-40B4-BE49-F238E27FC236}">
                <a16:creationId xmlns:a16="http://schemas.microsoft.com/office/drawing/2014/main" id="{9037E5FD-DDC0-4A97-9D3E-63664940DFB6}"/>
              </a:ext>
            </a:extLst>
          </p:cNvPr>
          <p:cNvSpPr txBox="1">
            <a:spLocks/>
          </p:cNvSpPr>
          <p:nvPr/>
        </p:nvSpPr>
        <p:spPr>
          <a:xfrm>
            <a:off x="904009" y="4806511"/>
            <a:ext cx="7756230" cy="1790841"/>
          </a:xfrm>
          <a:prstGeom prst="rect">
            <a:avLst/>
          </a:prstGeom>
        </p:spPr>
        <p:txBody>
          <a:bodyPr vert="horz" lIns="91440" tIns="45720" rIns="91440" bIns="45720" rtlCol="0" anchor="ctr" anchorCtr="0">
            <a:noAutofit/>
          </a:bodyPr>
          <a:lstStyle>
            <a:lvl1pPr algn="l" defTabSz="914400" rtl="0" eaLnBrk="1" latinLnBrk="0" hangingPunct="1">
              <a:lnSpc>
                <a:spcPct val="80000"/>
              </a:lnSpc>
              <a:spcBef>
                <a:spcPct val="0"/>
              </a:spcBef>
              <a:buNone/>
              <a:defRPr lang="en-US" sz="8000" b="0" kern="1200" cap="none" spc="0" baseline="0" dirty="0">
                <a:solidFill>
                  <a:schemeClr val="bg1"/>
                </a:solidFill>
                <a:latin typeface="+mj-lt"/>
                <a:ea typeface="+mj-ea"/>
                <a:cs typeface="+mj-cs"/>
              </a:defRPr>
            </a:lvl1pPr>
          </a:lstStyle>
          <a:p>
            <a:r>
              <a:rPr lang="en-CA" sz="4400" dirty="0"/>
              <a:t>How might you use the reports to benefit daily operations?</a:t>
            </a:r>
          </a:p>
        </p:txBody>
      </p:sp>
      <p:grpSp>
        <p:nvGrpSpPr>
          <p:cNvPr id="11" name="Group 10">
            <a:extLst>
              <a:ext uri="{FF2B5EF4-FFF2-40B4-BE49-F238E27FC236}">
                <a16:creationId xmlns:a16="http://schemas.microsoft.com/office/drawing/2014/main" id="{D94627AF-5906-4FCD-BB25-FA5E0C6B10CC}"/>
              </a:ext>
            </a:extLst>
          </p:cNvPr>
          <p:cNvGrpSpPr/>
          <p:nvPr/>
        </p:nvGrpSpPr>
        <p:grpSpPr>
          <a:xfrm>
            <a:off x="395288" y="1140065"/>
            <a:ext cx="4991280" cy="3657087"/>
            <a:chOff x="3717780" y="3407611"/>
            <a:chExt cx="1589186" cy="1164389"/>
          </a:xfrm>
        </p:grpSpPr>
        <p:pic>
          <p:nvPicPr>
            <p:cNvPr id="12" name="Graphic 11" descr="Speech">
              <a:extLst>
                <a:ext uri="{FF2B5EF4-FFF2-40B4-BE49-F238E27FC236}">
                  <a16:creationId xmlns:a16="http://schemas.microsoft.com/office/drawing/2014/main" id="{F1EBF803-37CA-4C4A-8EEC-367961B9214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647" b="12084"/>
            <a:stretch/>
          </p:blipFill>
          <p:spPr>
            <a:xfrm>
              <a:off x="3717780" y="3407611"/>
              <a:ext cx="1589186" cy="1164389"/>
            </a:xfrm>
            <a:prstGeom prst="rect">
              <a:avLst/>
            </a:prstGeom>
          </p:spPr>
        </p:pic>
        <p:sp>
          <p:nvSpPr>
            <p:cNvPr id="13" name="Oval 12">
              <a:extLst>
                <a:ext uri="{FF2B5EF4-FFF2-40B4-BE49-F238E27FC236}">
                  <a16:creationId xmlns:a16="http://schemas.microsoft.com/office/drawing/2014/main" id="{AB9EE851-3B38-4F4F-A701-5C29D0A66955}"/>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4" name="Oval 13">
              <a:extLst>
                <a:ext uri="{FF2B5EF4-FFF2-40B4-BE49-F238E27FC236}">
                  <a16:creationId xmlns:a16="http://schemas.microsoft.com/office/drawing/2014/main" id="{7E819977-607E-4449-B4BA-00F52F99C635}"/>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5" name="Oval 14">
              <a:extLst>
                <a:ext uri="{FF2B5EF4-FFF2-40B4-BE49-F238E27FC236}">
                  <a16:creationId xmlns:a16="http://schemas.microsoft.com/office/drawing/2014/main" id="{7B47B73F-7A30-4735-AB53-A2A5D3D708BF}"/>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333598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7963548-90C8-4D7A-8113-9C5F21FA5A01}"/>
              </a:ext>
            </a:extLst>
          </p:cNvPr>
          <p:cNvSpPr>
            <a:spLocks noGrp="1"/>
          </p:cNvSpPr>
          <p:nvPr>
            <p:ph idx="1"/>
          </p:nvPr>
        </p:nvSpPr>
        <p:spPr/>
        <p:txBody>
          <a:bodyPr/>
          <a:lstStyle/>
          <a:p>
            <a:r>
              <a:rPr lang="en-CA" dirty="0">
                <a:solidFill>
                  <a:schemeClr val="accent4"/>
                </a:solidFill>
              </a:rPr>
              <a:t>Where and when will you receive the reports? </a:t>
            </a:r>
          </a:p>
        </p:txBody>
      </p:sp>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sp>
        <p:nvSpPr>
          <p:cNvPr id="17" name="Content Placeholder 16">
            <a:extLst>
              <a:ext uri="{FF2B5EF4-FFF2-40B4-BE49-F238E27FC236}">
                <a16:creationId xmlns:a16="http://schemas.microsoft.com/office/drawing/2014/main" id="{A5A36472-D12B-4994-8BFD-E1B2C94AB834}"/>
              </a:ext>
            </a:extLst>
          </p:cNvPr>
          <p:cNvSpPr>
            <a:spLocks noGrp="1"/>
          </p:cNvSpPr>
          <p:nvPr>
            <p:ph idx="13"/>
          </p:nvPr>
        </p:nvSpPr>
        <p:spPr/>
        <p:txBody>
          <a:bodyPr/>
          <a:lstStyle/>
          <a:p>
            <a:r>
              <a:rPr lang="en-CA" dirty="0"/>
              <a:t>Via the mail, weekly</a:t>
            </a:r>
          </a:p>
          <a:p>
            <a:r>
              <a:rPr lang="en-CA" dirty="0"/>
              <a:t>Via email, automatically as they are generated</a:t>
            </a:r>
          </a:p>
          <a:p>
            <a:r>
              <a:rPr lang="en-CA" dirty="0"/>
              <a:t>Via email, daily</a:t>
            </a:r>
          </a:p>
          <a:p>
            <a:endParaRPr lang="en-CA" dirty="0"/>
          </a:p>
        </p:txBody>
      </p:sp>
      <p:sp>
        <p:nvSpPr>
          <p:cNvPr id="2" name="Rectangle 1">
            <a:extLst>
              <a:ext uri="{FF2B5EF4-FFF2-40B4-BE49-F238E27FC236}">
                <a16:creationId xmlns:a16="http://schemas.microsoft.com/office/drawing/2014/main" id="{D5EB8436-2145-436A-9D02-2968C9B5CAB4}"/>
              </a:ext>
            </a:extLst>
          </p:cNvPr>
          <p:cNvSpPr/>
          <p:nvPr/>
        </p:nvSpPr>
        <p:spPr>
          <a:xfrm>
            <a:off x="5724128" y="938815"/>
            <a:ext cx="8135098" cy="954107"/>
          </a:xfrm>
          <a:prstGeom prst="rect">
            <a:avLst/>
          </a:prstGeom>
        </p:spPr>
        <p:txBody>
          <a:bodyPr wrap="square">
            <a:noAutofit/>
          </a:bodyPr>
          <a:lstStyle/>
          <a:p>
            <a:endParaRPr lang="en-CA" sz="2800" dirty="0">
              <a:solidFill>
                <a:schemeClr val="accent6"/>
              </a:solidFill>
            </a:endParaRPr>
          </a:p>
        </p:txBody>
      </p:sp>
      <p:sp>
        <p:nvSpPr>
          <p:cNvPr id="15" name="Rectangle 14">
            <a:extLst>
              <a:ext uri="{FF2B5EF4-FFF2-40B4-BE49-F238E27FC236}">
                <a16:creationId xmlns:a16="http://schemas.microsoft.com/office/drawing/2014/main" id="{7A47493E-66DF-4452-87CC-EDBA49415ADD}"/>
              </a:ext>
            </a:extLst>
          </p:cNvPr>
          <p:cNvSpPr/>
          <p:nvPr/>
        </p:nvSpPr>
        <p:spPr>
          <a:xfrm>
            <a:off x="504846" y="3647485"/>
            <a:ext cx="8639154" cy="2446824"/>
          </a:xfrm>
          <a:prstGeom prst="rect">
            <a:avLst/>
          </a:prstGeom>
        </p:spPr>
        <p:txBody>
          <a:bodyPr wrap="square">
            <a:noAutofit/>
          </a:bodyPr>
          <a:lstStyle/>
          <a:p>
            <a:pPr marL="342900" indent="-342900">
              <a:lnSpc>
                <a:spcPct val="90000"/>
              </a:lnSpc>
              <a:spcBef>
                <a:spcPts val="1800"/>
              </a:spcBef>
              <a:buAutoNum type="alphaLcParenR"/>
            </a:pPr>
            <a:endParaRPr lang="en-CA" sz="2400" dirty="0"/>
          </a:p>
        </p:txBody>
      </p:sp>
      <p:sp>
        <p:nvSpPr>
          <p:cNvPr id="21" name="Rectangle 20">
            <a:extLst>
              <a:ext uri="{FF2B5EF4-FFF2-40B4-BE49-F238E27FC236}">
                <a16:creationId xmlns:a16="http://schemas.microsoft.com/office/drawing/2014/main" id="{BD3F6007-3F3F-4244-89F8-E1D25DCF5D63}"/>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51875D65-D4F6-491D-B247-94739227F025}"/>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BA936B28-81D9-43D3-BFD0-7A04A8CFAC52}"/>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CC3C63DC-495B-4504-AB76-65E3A8147670}"/>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7AC76AD-7DEB-4D83-ACF1-961CE8D561D9}"/>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2E9163DE-AB73-4EAB-AAFD-BE916986CE9A}"/>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3" name="Rectangle 32">
            <a:extLst>
              <a:ext uri="{FF2B5EF4-FFF2-40B4-BE49-F238E27FC236}">
                <a16:creationId xmlns:a16="http://schemas.microsoft.com/office/drawing/2014/main" id="{5B8BABC8-515F-43E8-80CB-637B8048E3D7}"/>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13007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3AF-DC6C-4D63-9789-F9516FB12FA8}"/>
              </a:ext>
            </a:extLst>
          </p:cNvPr>
          <p:cNvSpPr>
            <a:spLocks noGrp="1"/>
          </p:cNvSpPr>
          <p:nvPr>
            <p:ph type="title"/>
          </p:nvPr>
        </p:nvSpPr>
        <p:spPr/>
        <p:txBody>
          <a:bodyPr/>
          <a:lstStyle/>
          <a:p>
            <a:r>
              <a:rPr lang="en-CA" dirty="0"/>
              <a:t>Webinar considerations (cont.)	</a:t>
            </a:r>
          </a:p>
        </p:txBody>
      </p:sp>
      <p:sp>
        <p:nvSpPr>
          <p:cNvPr id="3" name="Content Placeholder 2">
            <a:extLst>
              <a:ext uri="{FF2B5EF4-FFF2-40B4-BE49-F238E27FC236}">
                <a16:creationId xmlns:a16="http://schemas.microsoft.com/office/drawing/2014/main" id="{DA733C5B-8F17-480B-A7C5-56FF87AE2AD2}"/>
              </a:ext>
            </a:extLst>
          </p:cNvPr>
          <p:cNvSpPr>
            <a:spLocks noGrp="1"/>
          </p:cNvSpPr>
          <p:nvPr>
            <p:ph idx="1"/>
          </p:nvPr>
        </p:nvSpPr>
        <p:spPr>
          <a:xfrm>
            <a:off x="304474" y="934490"/>
            <a:ext cx="8354334" cy="5742460"/>
          </a:xfrm>
        </p:spPr>
        <p:txBody>
          <a:bodyPr/>
          <a:lstStyle/>
          <a:p>
            <a:r>
              <a:rPr lang="en-CA" b="1" dirty="0"/>
              <a:t>Learning Overview</a:t>
            </a:r>
          </a:p>
          <a:p>
            <a:pPr marL="342900" indent="-342900">
              <a:buFont typeface="Arial" panose="020B0604020202020204" pitchFamily="34" charset="0"/>
              <a:buChar char="•"/>
            </a:pPr>
            <a:r>
              <a:rPr lang="en-CA" dirty="0"/>
              <a:t>This is the only facilitator-led training Retailers will receive.</a:t>
            </a:r>
          </a:p>
          <a:p>
            <a:pPr marL="342900" indent="-342900">
              <a:buFont typeface="Arial" panose="020B0604020202020204" pitchFamily="34" charset="0"/>
              <a:buChar char="•"/>
            </a:pPr>
            <a:r>
              <a:rPr lang="en-CA" dirty="0"/>
              <a:t>This is designed to be delivered as a webinar through software such as WebEx. There are suggestions throughout this PowerPoint for how to deliver the training face-to-face.</a:t>
            </a:r>
          </a:p>
          <a:p>
            <a:pPr marL="342900" indent="-342900">
              <a:buFont typeface="Arial" panose="020B0604020202020204" pitchFamily="34" charset="0"/>
              <a:buChar char="•"/>
            </a:pPr>
            <a:r>
              <a:rPr lang="en-CA" dirty="0"/>
              <a:t>After this training, Retailers should refer to the: </a:t>
            </a:r>
          </a:p>
          <a:p>
            <a:pPr marL="971550" lvl="1" indent="-342900"/>
            <a:r>
              <a:rPr lang="en-CA" b="1" dirty="0"/>
              <a:t>Retailer Reports Guide </a:t>
            </a:r>
            <a:r>
              <a:rPr lang="en-CA" dirty="0"/>
              <a:t>for further details on reports</a:t>
            </a:r>
          </a:p>
          <a:p>
            <a:pPr marL="971550" lvl="1" indent="-342900"/>
            <a:r>
              <a:rPr lang="en-CA" b="1" dirty="0"/>
              <a:t>Retailer Quick Reference Guide </a:t>
            </a:r>
            <a:r>
              <a:rPr lang="en-CA" dirty="0"/>
              <a:t>for a one-page (front and back) overview of the card processing upgrades at their site</a:t>
            </a:r>
          </a:p>
          <a:p>
            <a:endParaRPr lang="en-CA" dirty="0"/>
          </a:p>
          <a:p>
            <a:endParaRPr lang="en-CA" b="1" dirty="0"/>
          </a:p>
          <a:p>
            <a:endParaRPr lang="en-CA" dirty="0"/>
          </a:p>
        </p:txBody>
      </p:sp>
    </p:spTree>
    <p:custDataLst>
      <p:tags r:id="rId1"/>
    </p:custDataLst>
    <p:extLst>
      <p:ext uri="{BB962C8B-B14F-4D97-AF65-F5344CB8AC3E}">
        <p14:creationId xmlns:p14="http://schemas.microsoft.com/office/powerpoint/2010/main" val="37606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D9706B-8207-404D-B185-D434ED3ED010}"/>
              </a:ext>
            </a:extLst>
          </p:cNvPr>
          <p:cNvSpPr/>
          <p:nvPr/>
        </p:nvSpPr>
        <p:spPr>
          <a:xfrm>
            <a:off x="304473" y="3059792"/>
            <a:ext cx="6292269" cy="369208"/>
          </a:xfrm>
          <a:prstGeom prst="rect">
            <a:avLst/>
          </a:prstGeom>
          <a:solidFill>
            <a:schemeClr val="accent4">
              <a:lumMod val="40000"/>
              <a:lumOff val="6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6" name="Content Placeholder 15">
            <a:extLst>
              <a:ext uri="{FF2B5EF4-FFF2-40B4-BE49-F238E27FC236}">
                <a16:creationId xmlns:a16="http://schemas.microsoft.com/office/drawing/2014/main" id="{F7963548-90C8-4D7A-8113-9C5F21FA5A01}"/>
              </a:ext>
            </a:extLst>
          </p:cNvPr>
          <p:cNvSpPr>
            <a:spLocks noGrp="1"/>
          </p:cNvSpPr>
          <p:nvPr>
            <p:ph idx="1"/>
          </p:nvPr>
        </p:nvSpPr>
        <p:spPr/>
        <p:txBody>
          <a:bodyPr/>
          <a:lstStyle/>
          <a:p>
            <a:r>
              <a:rPr lang="en-CA" dirty="0">
                <a:solidFill>
                  <a:schemeClr val="accent4"/>
                </a:solidFill>
              </a:rPr>
              <a:t>Where and when will you receive the reports? </a:t>
            </a:r>
          </a:p>
          <a:p>
            <a:endParaRPr lang="en-CA" dirty="0"/>
          </a:p>
        </p:txBody>
      </p:sp>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sp>
        <p:nvSpPr>
          <p:cNvPr id="17" name="Content Placeholder 16">
            <a:extLst>
              <a:ext uri="{FF2B5EF4-FFF2-40B4-BE49-F238E27FC236}">
                <a16:creationId xmlns:a16="http://schemas.microsoft.com/office/drawing/2014/main" id="{A5A36472-D12B-4994-8BFD-E1B2C94AB834}"/>
              </a:ext>
            </a:extLst>
          </p:cNvPr>
          <p:cNvSpPr>
            <a:spLocks noGrp="1"/>
          </p:cNvSpPr>
          <p:nvPr>
            <p:ph idx="13"/>
          </p:nvPr>
        </p:nvSpPr>
        <p:spPr/>
        <p:txBody>
          <a:bodyPr/>
          <a:lstStyle/>
          <a:p>
            <a:r>
              <a:rPr lang="en-CA" dirty="0"/>
              <a:t>Via the mail, weekly</a:t>
            </a:r>
          </a:p>
          <a:p>
            <a:r>
              <a:rPr lang="en-CA" dirty="0"/>
              <a:t>Via email, automatically as they are generated</a:t>
            </a:r>
          </a:p>
          <a:p>
            <a:r>
              <a:rPr lang="en-CA" dirty="0"/>
              <a:t>Via email, daily</a:t>
            </a:r>
          </a:p>
        </p:txBody>
      </p:sp>
      <p:sp>
        <p:nvSpPr>
          <p:cNvPr id="2" name="Rectangle 1">
            <a:extLst>
              <a:ext uri="{FF2B5EF4-FFF2-40B4-BE49-F238E27FC236}">
                <a16:creationId xmlns:a16="http://schemas.microsoft.com/office/drawing/2014/main" id="{D5EB8436-2145-436A-9D02-2968C9B5CAB4}"/>
              </a:ext>
            </a:extLst>
          </p:cNvPr>
          <p:cNvSpPr/>
          <p:nvPr/>
        </p:nvSpPr>
        <p:spPr>
          <a:xfrm>
            <a:off x="5724128" y="938815"/>
            <a:ext cx="8135098" cy="954107"/>
          </a:xfrm>
          <a:prstGeom prst="rect">
            <a:avLst/>
          </a:prstGeom>
        </p:spPr>
        <p:txBody>
          <a:bodyPr wrap="square">
            <a:noAutofit/>
          </a:bodyPr>
          <a:lstStyle/>
          <a:p>
            <a:endParaRPr lang="en-CA" sz="2800" dirty="0">
              <a:solidFill>
                <a:schemeClr val="accent6"/>
              </a:solidFill>
            </a:endParaRPr>
          </a:p>
        </p:txBody>
      </p:sp>
      <p:sp>
        <p:nvSpPr>
          <p:cNvPr id="21" name="Rectangle 20">
            <a:extLst>
              <a:ext uri="{FF2B5EF4-FFF2-40B4-BE49-F238E27FC236}">
                <a16:creationId xmlns:a16="http://schemas.microsoft.com/office/drawing/2014/main" id="{BD3F6007-3F3F-4244-89F8-E1D25DCF5D63}"/>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51875D65-D4F6-491D-B247-94739227F025}"/>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BA936B28-81D9-43D3-BFD0-7A04A8CFAC52}"/>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CC3C63DC-495B-4504-AB76-65E3A8147670}"/>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7AC76AD-7DEB-4D83-ACF1-961CE8D561D9}"/>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2E9163DE-AB73-4EAB-AAFD-BE916986CE9A}"/>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3" name="Rectangle 32">
            <a:extLst>
              <a:ext uri="{FF2B5EF4-FFF2-40B4-BE49-F238E27FC236}">
                <a16:creationId xmlns:a16="http://schemas.microsoft.com/office/drawing/2014/main" id="{5B8BABC8-515F-43E8-80CB-637B8048E3D7}"/>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4554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C43E-0877-4E2B-9BE8-36753BE2EB7B}"/>
              </a:ext>
            </a:extLst>
          </p:cNvPr>
          <p:cNvSpPr/>
          <p:nvPr/>
        </p:nvSpPr>
        <p:spPr>
          <a:xfrm>
            <a:off x="0" y="0"/>
            <a:ext cx="9144000" cy="6858000"/>
          </a:xfrm>
          <a:prstGeom prst="rect">
            <a:avLst/>
          </a:prstGeom>
          <a:solidFill>
            <a:schemeClr val="accent1"/>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1" name="Content Placeholder 8">
            <a:extLst>
              <a:ext uri="{FF2B5EF4-FFF2-40B4-BE49-F238E27FC236}">
                <a16:creationId xmlns:a16="http://schemas.microsoft.com/office/drawing/2014/main" id="{299A6C9D-7D81-4457-8E15-60C127BAC5BF}"/>
              </a:ext>
            </a:extLst>
          </p:cNvPr>
          <p:cNvSpPr txBox="1">
            <a:spLocks/>
          </p:cNvSpPr>
          <p:nvPr/>
        </p:nvSpPr>
        <p:spPr>
          <a:xfrm>
            <a:off x="324984" y="3756730"/>
            <a:ext cx="8494031" cy="51905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13800" spc="300" dirty="0" err="1">
                <a:solidFill>
                  <a:schemeClr val="bg1"/>
                </a:solidFill>
              </a:rPr>
              <a:t>Questi</a:t>
            </a:r>
            <a:r>
              <a:rPr lang="en-CA" sz="12200" spc="300" dirty="0">
                <a:solidFill>
                  <a:schemeClr val="accent3"/>
                </a:solidFill>
              </a:rPr>
              <a:t>   </a:t>
            </a:r>
            <a:r>
              <a:rPr lang="en-CA" sz="13800" spc="300" dirty="0">
                <a:solidFill>
                  <a:schemeClr val="bg1"/>
                </a:solidFill>
              </a:rPr>
              <a:t>ns</a:t>
            </a:r>
          </a:p>
        </p:txBody>
      </p:sp>
      <p:sp>
        <p:nvSpPr>
          <p:cNvPr id="12" name="Rectangle 11">
            <a:extLst>
              <a:ext uri="{FF2B5EF4-FFF2-40B4-BE49-F238E27FC236}">
                <a16:creationId xmlns:a16="http://schemas.microsoft.com/office/drawing/2014/main" id="{F73C2023-2F22-4C62-9AEB-E41FE0C9CCFD}"/>
              </a:ext>
            </a:extLst>
          </p:cNvPr>
          <p:cNvSpPr/>
          <p:nvPr/>
        </p:nvSpPr>
        <p:spPr>
          <a:xfrm>
            <a:off x="4711847" y="-505609"/>
            <a:ext cx="3132589" cy="7725192"/>
          </a:xfrm>
          <a:prstGeom prst="rect">
            <a:avLst/>
          </a:prstGeom>
        </p:spPr>
        <p:txBody>
          <a:bodyPr wrap="none">
            <a:spAutoFit/>
          </a:bodyPr>
          <a:lstStyle/>
          <a:p>
            <a:r>
              <a:rPr lang="en-CA" sz="49600" b="1" dirty="0">
                <a:solidFill>
                  <a:schemeClr val="accent3"/>
                </a:solidFill>
              </a:rPr>
              <a:t>?</a:t>
            </a:r>
            <a:endParaRPr lang="en-CA" sz="5400" dirty="0">
              <a:solidFill>
                <a:schemeClr val="accent3"/>
              </a:solidFill>
            </a:endParaRPr>
          </a:p>
        </p:txBody>
      </p:sp>
      <p:sp>
        <p:nvSpPr>
          <p:cNvPr id="6" name="Title 2">
            <a:extLst>
              <a:ext uri="{FF2B5EF4-FFF2-40B4-BE49-F238E27FC236}">
                <a16:creationId xmlns:a16="http://schemas.microsoft.com/office/drawing/2014/main" id="{45C5D5CC-1061-4071-91BE-AAD9C6CF2DFA}"/>
              </a:ext>
            </a:extLst>
          </p:cNvPr>
          <p:cNvSpPr txBox="1">
            <a:spLocks/>
          </p:cNvSpPr>
          <p:nvPr/>
        </p:nvSpPr>
        <p:spPr>
          <a:xfrm>
            <a:off x="304474" y="181050"/>
            <a:ext cx="8804030" cy="87168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r>
              <a:rPr lang="en-CA" sz="3200" b="1" cap="all" spc="300" dirty="0">
                <a:solidFill>
                  <a:schemeClr val="accent4"/>
                </a:solidFill>
              </a:rPr>
              <a:t>Check-in</a:t>
            </a:r>
          </a:p>
        </p:txBody>
      </p:sp>
    </p:spTree>
    <p:custDataLst>
      <p:tags r:id="rId1"/>
    </p:custDataLst>
    <p:extLst>
      <p:ext uri="{BB962C8B-B14F-4D97-AF65-F5344CB8AC3E}">
        <p14:creationId xmlns:p14="http://schemas.microsoft.com/office/powerpoint/2010/main" val="46903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B6BECC4-43FF-4C9D-AA5F-3237C8AB9CD3}"/>
              </a:ext>
            </a:extLst>
          </p:cNvPr>
          <p:cNvSpPr/>
          <p:nvPr/>
        </p:nvSpPr>
        <p:spPr>
          <a:xfrm>
            <a:off x="0" y="-11295"/>
            <a:ext cx="1139709" cy="918097"/>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8" name="Rectangle 27">
            <a:extLst>
              <a:ext uri="{FF2B5EF4-FFF2-40B4-BE49-F238E27FC236}">
                <a16:creationId xmlns:a16="http://schemas.microsoft.com/office/drawing/2014/main" id="{2102073F-BAB6-4588-9363-8B6E96C3597C}"/>
              </a:ext>
            </a:extLst>
          </p:cNvPr>
          <p:cNvSpPr/>
          <p:nvPr/>
        </p:nvSpPr>
        <p:spPr>
          <a:xfrm>
            <a:off x="1139710" y="-11295"/>
            <a:ext cx="1143000" cy="918097"/>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0" name="Rectangle 19">
            <a:extLst>
              <a:ext uri="{FF2B5EF4-FFF2-40B4-BE49-F238E27FC236}">
                <a16:creationId xmlns:a16="http://schemas.microsoft.com/office/drawing/2014/main" id="{90B3A7E3-67F0-4295-AD48-A475873D4AB2}"/>
              </a:ext>
            </a:extLst>
          </p:cNvPr>
          <p:cNvSpPr/>
          <p:nvPr/>
        </p:nvSpPr>
        <p:spPr>
          <a:xfrm>
            <a:off x="2282711" y="-11295"/>
            <a:ext cx="5720760" cy="918097"/>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1" name="Rectangle 20">
            <a:extLst>
              <a:ext uri="{FF2B5EF4-FFF2-40B4-BE49-F238E27FC236}">
                <a16:creationId xmlns:a16="http://schemas.microsoft.com/office/drawing/2014/main" id="{14DC67BF-912C-4ED2-90AD-2D870EC16CB3}"/>
              </a:ext>
            </a:extLst>
          </p:cNvPr>
          <p:cNvSpPr/>
          <p:nvPr/>
        </p:nvSpPr>
        <p:spPr>
          <a:xfrm>
            <a:off x="8000030" y="-11295"/>
            <a:ext cx="1152935" cy="918097"/>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5" name="Rectangle 24">
            <a:extLst>
              <a:ext uri="{FF2B5EF4-FFF2-40B4-BE49-F238E27FC236}">
                <a16:creationId xmlns:a16="http://schemas.microsoft.com/office/drawing/2014/main" id="{0EC3E3D6-102A-43FB-8DD3-E7935595CC14}"/>
              </a:ext>
            </a:extLst>
          </p:cNvPr>
          <p:cNvSpPr/>
          <p:nvPr/>
        </p:nvSpPr>
        <p:spPr>
          <a:xfrm>
            <a:off x="8012991" y="132773"/>
            <a:ext cx="1139974"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4</a:t>
            </a:r>
            <a:endParaRPr lang="en-US" sz="2400" b="1" spc="100" dirty="0">
              <a:solidFill>
                <a:schemeClr val="bg1"/>
              </a:solidFill>
            </a:endParaRPr>
          </a:p>
        </p:txBody>
      </p:sp>
      <p:sp>
        <p:nvSpPr>
          <p:cNvPr id="18" name="Rectangle 17"/>
          <p:cNvSpPr/>
          <p:nvPr/>
        </p:nvSpPr>
        <p:spPr>
          <a:xfrm>
            <a:off x="2461198" y="111093"/>
            <a:ext cx="4572000" cy="685316"/>
          </a:xfrm>
          <a:prstGeom prst="rect">
            <a:avLst/>
          </a:prstGeom>
        </p:spPr>
        <p:txBody>
          <a:bodyPr>
            <a:spAutoFit/>
          </a:bodyPr>
          <a:lstStyle/>
          <a:p>
            <a:pPr lvl="0">
              <a:lnSpc>
                <a:spcPct val="80000"/>
              </a:lnSpc>
              <a:spcBef>
                <a:spcPts val="400"/>
              </a:spcBef>
            </a:pPr>
            <a:r>
              <a:rPr lang="en-US" sz="1600" dirty="0">
                <a:solidFill>
                  <a:prstClr val="white"/>
                </a:solidFill>
              </a:rPr>
              <a:t>MODULE 3: </a:t>
            </a:r>
            <a:endParaRPr lang="en-US" sz="2400" b="1" spc="100" dirty="0">
              <a:solidFill>
                <a:schemeClr val="bg1"/>
              </a:solidFill>
            </a:endParaRPr>
          </a:p>
          <a:p>
            <a:pPr lvl="0">
              <a:lnSpc>
                <a:spcPct val="80000"/>
              </a:lnSpc>
              <a:spcBef>
                <a:spcPts val="400"/>
              </a:spcBef>
            </a:pPr>
            <a:r>
              <a:rPr lang="en-US" sz="2800" b="1" spc="100" dirty="0">
                <a:solidFill>
                  <a:schemeClr val="bg1"/>
                </a:solidFill>
              </a:rPr>
              <a:t>DAY-END PROCESS</a:t>
            </a:r>
            <a:endParaRPr lang="en-CA" sz="2800" b="1" spc="100" dirty="0">
              <a:solidFill>
                <a:schemeClr val="bg1"/>
              </a:solidFill>
            </a:endParaRPr>
          </a:p>
        </p:txBody>
      </p:sp>
      <p:sp>
        <p:nvSpPr>
          <p:cNvPr id="49" name="Freeform 48"/>
          <p:cNvSpPr/>
          <p:nvPr/>
        </p:nvSpPr>
        <p:spPr>
          <a:xfrm>
            <a:off x="464761" y="436368"/>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50" name="Rectangle 49"/>
          <p:cNvSpPr/>
          <p:nvPr/>
        </p:nvSpPr>
        <p:spPr>
          <a:xfrm>
            <a:off x="-10087" y="111093"/>
            <a:ext cx="1163022" cy="289310"/>
          </a:xfrm>
          <a:prstGeom prst="rect">
            <a:avLst/>
          </a:prstGeom>
        </p:spPr>
        <p:txBody>
          <a:bodyPr wrap="square">
            <a:spAutoFit/>
          </a:bodyPr>
          <a:lstStyle/>
          <a:p>
            <a:pPr lvl="0" algn="ctr">
              <a:lnSpc>
                <a:spcPct val="80000"/>
              </a:lnSpc>
              <a:spcBef>
                <a:spcPts val="400"/>
              </a:spcBef>
            </a:pPr>
            <a:r>
              <a:rPr lang="en-US" sz="1600" dirty="0">
                <a:solidFill>
                  <a:prstClr val="white"/>
                </a:solidFill>
              </a:rPr>
              <a:t>MODULE 1 </a:t>
            </a:r>
            <a:endParaRPr lang="en-US" sz="2400" b="1" spc="100" dirty="0">
              <a:solidFill>
                <a:schemeClr val="bg1"/>
              </a:solidFill>
            </a:endParaRPr>
          </a:p>
        </p:txBody>
      </p:sp>
      <p:sp>
        <p:nvSpPr>
          <p:cNvPr id="51" name="Freeform 50"/>
          <p:cNvSpPr/>
          <p:nvPr/>
        </p:nvSpPr>
        <p:spPr>
          <a:xfrm>
            <a:off x="1606117" y="438871"/>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52" name="Rectangle 51"/>
          <p:cNvSpPr/>
          <p:nvPr/>
        </p:nvSpPr>
        <p:spPr>
          <a:xfrm>
            <a:off x="1142082" y="11109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2 </a:t>
            </a:r>
            <a:endParaRPr lang="en-US" sz="2400" b="1" spc="100" dirty="0">
              <a:solidFill>
                <a:schemeClr val="bg1"/>
              </a:solidFill>
            </a:endParaRPr>
          </a:p>
        </p:txBody>
      </p:sp>
      <p:sp>
        <p:nvSpPr>
          <p:cNvPr id="29" name="Rectangle 28">
            <a:extLst>
              <a:ext uri="{FF2B5EF4-FFF2-40B4-BE49-F238E27FC236}">
                <a16:creationId xmlns:a16="http://schemas.microsoft.com/office/drawing/2014/main" id="{DE5AC718-071C-46C6-8934-A9ABFB1E6727}"/>
              </a:ext>
            </a:extLst>
          </p:cNvPr>
          <p:cNvSpPr/>
          <p:nvPr/>
        </p:nvSpPr>
        <p:spPr>
          <a:xfrm>
            <a:off x="318" y="981075"/>
            <a:ext cx="9143682" cy="5876925"/>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32" name="Rectangle 31">
            <a:extLst>
              <a:ext uri="{FF2B5EF4-FFF2-40B4-BE49-F238E27FC236}">
                <a16:creationId xmlns:a16="http://schemas.microsoft.com/office/drawing/2014/main" id="{98F80901-F47D-4709-8BFC-29DB29BD4DE2}"/>
              </a:ext>
            </a:extLst>
          </p:cNvPr>
          <p:cNvSpPr/>
          <p:nvPr/>
        </p:nvSpPr>
        <p:spPr>
          <a:xfrm>
            <a:off x="0" y="4239491"/>
            <a:ext cx="9152965" cy="2662445"/>
          </a:xfrm>
          <a:prstGeom prst="rect">
            <a:avLst/>
          </a:prstGeom>
          <a:solidFill>
            <a:srgbClr val="129FA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33" name="Group 32">
            <a:extLst>
              <a:ext uri="{FF2B5EF4-FFF2-40B4-BE49-F238E27FC236}">
                <a16:creationId xmlns:a16="http://schemas.microsoft.com/office/drawing/2014/main" id="{E0E08DEC-5066-4526-8D4A-64D54DB46F72}"/>
              </a:ext>
            </a:extLst>
          </p:cNvPr>
          <p:cNvGrpSpPr/>
          <p:nvPr/>
        </p:nvGrpSpPr>
        <p:grpSpPr>
          <a:xfrm>
            <a:off x="2191120" y="1528980"/>
            <a:ext cx="4637902" cy="4638609"/>
            <a:chOff x="2191120" y="1528980"/>
            <a:chExt cx="4637902" cy="4638609"/>
          </a:xfrm>
        </p:grpSpPr>
        <p:sp>
          <p:nvSpPr>
            <p:cNvPr id="34" name="Shape 33">
              <a:extLst>
                <a:ext uri="{FF2B5EF4-FFF2-40B4-BE49-F238E27FC236}">
                  <a16:creationId xmlns:a16="http://schemas.microsoft.com/office/drawing/2014/main" id="{B38E57B2-892C-42DF-B820-40C4210EA3CA}"/>
                </a:ext>
              </a:extLst>
            </p:cNvPr>
            <p:cNvSpPr/>
            <p:nvPr/>
          </p:nvSpPr>
          <p:spPr>
            <a:xfrm rot="21044344" flipH="1">
              <a:off x="2191120" y="1528980"/>
              <a:ext cx="4637902" cy="4638609"/>
            </a:xfrm>
            <a:prstGeom prst="leftCircularArrow">
              <a:avLst>
                <a:gd name="adj1" fmla="val 3698"/>
                <a:gd name="adj2" fmla="val 0"/>
                <a:gd name="adj3" fmla="val 5635756"/>
                <a:gd name="adj4" fmla="val 15575858"/>
                <a:gd name="adj5" fmla="val 5867"/>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5" name="Group 34">
              <a:extLst>
                <a:ext uri="{FF2B5EF4-FFF2-40B4-BE49-F238E27FC236}">
                  <a16:creationId xmlns:a16="http://schemas.microsoft.com/office/drawing/2014/main" id="{4FBF5602-88C4-4155-9D20-C37C4AA8DBC2}"/>
                </a:ext>
              </a:extLst>
            </p:cNvPr>
            <p:cNvGrpSpPr/>
            <p:nvPr/>
          </p:nvGrpSpPr>
          <p:grpSpPr>
            <a:xfrm>
              <a:off x="2191120" y="1528980"/>
              <a:ext cx="4637902" cy="4638609"/>
              <a:chOff x="2191120" y="1528980"/>
              <a:chExt cx="4637902" cy="4638609"/>
            </a:xfrm>
          </p:grpSpPr>
          <p:sp>
            <p:nvSpPr>
              <p:cNvPr id="36" name="Freeform: Shape 35">
                <a:extLst>
                  <a:ext uri="{FF2B5EF4-FFF2-40B4-BE49-F238E27FC236}">
                    <a16:creationId xmlns:a16="http://schemas.microsoft.com/office/drawing/2014/main" id="{73414D1C-6869-4D95-BB5D-35E83A4A6C60}"/>
                  </a:ext>
                </a:extLst>
              </p:cNvPr>
              <p:cNvSpPr/>
              <p:nvPr/>
            </p:nvSpPr>
            <p:spPr>
              <a:xfrm>
                <a:off x="4297960" y="2103323"/>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CA" sz="3500" kern="1200"/>
              </a:p>
            </p:txBody>
          </p:sp>
          <p:sp>
            <p:nvSpPr>
              <p:cNvPr id="37" name="Freeform: Shape 36">
                <a:extLst>
                  <a:ext uri="{FF2B5EF4-FFF2-40B4-BE49-F238E27FC236}">
                    <a16:creationId xmlns:a16="http://schemas.microsoft.com/office/drawing/2014/main" id="{FE03A707-6FAB-436D-AAB8-8F8E34A795C9}"/>
                  </a:ext>
                </a:extLst>
              </p:cNvPr>
              <p:cNvSpPr/>
              <p:nvPr/>
            </p:nvSpPr>
            <p:spPr>
              <a:xfrm>
                <a:off x="3756861" y="3233927"/>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CA" sz="3500" kern="1200"/>
              </a:p>
            </p:txBody>
          </p:sp>
          <p:sp>
            <p:nvSpPr>
              <p:cNvPr id="38" name="Freeform: Shape 37">
                <a:extLst>
                  <a:ext uri="{FF2B5EF4-FFF2-40B4-BE49-F238E27FC236}">
                    <a16:creationId xmlns:a16="http://schemas.microsoft.com/office/drawing/2014/main" id="{F64EC37D-1A42-46D7-892D-D2D6F11246B1}"/>
                  </a:ext>
                </a:extLst>
              </p:cNvPr>
              <p:cNvSpPr/>
              <p:nvPr/>
            </p:nvSpPr>
            <p:spPr>
              <a:xfrm>
                <a:off x="4300532" y="4366158"/>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n-CA" sz="3500" kern="1200"/>
              </a:p>
            </p:txBody>
          </p:sp>
          <p:pic>
            <p:nvPicPr>
              <p:cNvPr id="39" name="Picture 38">
                <a:extLst>
                  <a:ext uri="{FF2B5EF4-FFF2-40B4-BE49-F238E27FC236}">
                    <a16:creationId xmlns:a16="http://schemas.microsoft.com/office/drawing/2014/main" id="{6829CCB7-2A27-4D90-AEBE-4A62091BF81A}"/>
                  </a:ext>
                </a:extLst>
              </p:cNvPr>
              <p:cNvPicPr>
                <a:picLocks noChangeAspect="1"/>
              </p:cNvPicPr>
              <p:nvPr/>
            </p:nvPicPr>
            <p:blipFill>
              <a:blip r:embed="rId4"/>
              <a:stretch>
                <a:fillRect/>
              </a:stretch>
            </p:blipFill>
            <p:spPr>
              <a:xfrm>
                <a:off x="2952719" y="2325707"/>
                <a:ext cx="3114706" cy="3122758"/>
              </a:xfrm>
              <a:prstGeom prst="rect">
                <a:avLst/>
              </a:prstGeom>
            </p:spPr>
          </p:pic>
          <p:sp>
            <p:nvSpPr>
              <p:cNvPr id="40" name="Shape 39">
                <a:extLst>
                  <a:ext uri="{FF2B5EF4-FFF2-40B4-BE49-F238E27FC236}">
                    <a16:creationId xmlns:a16="http://schemas.microsoft.com/office/drawing/2014/main" id="{A7AAF8FB-458B-4FFF-AD72-0665A12A8BD1}"/>
                  </a:ext>
                </a:extLst>
              </p:cNvPr>
              <p:cNvSpPr/>
              <p:nvPr/>
            </p:nvSpPr>
            <p:spPr>
              <a:xfrm rot="21193806" flipV="1">
                <a:off x="2191120" y="1528980"/>
                <a:ext cx="4637902" cy="4638609"/>
              </a:xfrm>
              <a:prstGeom prst="leftCircularArrow">
                <a:avLst>
                  <a:gd name="adj1" fmla="val 3698"/>
                  <a:gd name="adj2" fmla="val 0"/>
                  <a:gd name="adj3" fmla="val 5635756"/>
                  <a:gd name="adj4" fmla="val 15761782"/>
                  <a:gd name="adj5" fmla="val 5867"/>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Isosceles Triangle 40">
                <a:extLst>
                  <a:ext uri="{FF2B5EF4-FFF2-40B4-BE49-F238E27FC236}">
                    <a16:creationId xmlns:a16="http://schemas.microsoft.com/office/drawing/2014/main" id="{FA14DB3E-858B-42D7-91FB-E6F0C5A71342}"/>
                  </a:ext>
                </a:extLst>
              </p:cNvPr>
              <p:cNvSpPr/>
              <p:nvPr/>
            </p:nvSpPr>
            <p:spPr>
              <a:xfrm rot="4969687">
                <a:off x="4051567" y="1667041"/>
                <a:ext cx="383281" cy="330415"/>
              </a:xfrm>
              <a:prstGeom prst="triangle">
                <a:avLst/>
              </a:prstGeom>
              <a:solidFill>
                <a:schemeClr val="accent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2" name="Isosceles Triangle 41">
                <a:extLst>
                  <a:ext uri="{FF2B5EF4-FFF2-40B4-BE49-F238E27FC236}">
                    <a16:creationId xmlns:a16="http://schemas.microsoft.com/office/drawing/2014/main" id="{06A97E6F-4D5B-4A06-A148-4E6F3BCBFEEE}"/>
                  </a:ext>
                </a:extLst>
              </p:cNvPr>
              <p:cNvSpPr/>
              <p:nvPr/>
            </p:nvSpPr>
            <p:spPr>
              <a:xfrm rot="4820225" flipH="1" flipV="1">
                <a:off x="4672664" y="5685610"/>
                <a:ext cx="383281" cy="330415"/>
              </a:xfrm>
              <a:prstGeom prst="triangle">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grpSp>
    </p:spTree>
    <p:custDataLst>
      <p:tags r:id="rId1"/>
    </p:custDataLst>
    <p:extLst>
      <p:ext uri="{BB962C8B-B14F-4D97-AF65-F5344CB8AC3E}">
        <p14:creationId xmlns:p14="http://schemas.microsoft.com/office/powerpoint/2010/main" val="52559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Day-end Close every 24 hours</a:t>
            </a:r>
          </a:p>
        </p:txBody>
      </p:sp>
      <p:grpSp>
        <p:nvGrpSpPr>
          <p:cNvPr id="10" name="Group 9">
            <a:extLst>
              <a:ext uri="{FF2B5EF4-FFF2-40B4-BE49-F238E27FC236}">
                <a16:creationId xmlns:a16="http://schemas.microsoft.com/office/drawing/2014/main" id="{1A1EC143-4852-4DB5-A187-4B17ED225876}"/>
              </a:ext>
            </a:extLst>
          </p:cNvPr>
          <p:cNvGrpSpPr/>
          <p:nvPr/>
        </p:nvGrpSpPr>
        <p:grpSpPr>
          <a:xfrm>
            <a:off x="1830162" y="1714070"/>
            <a:ext cx="2679047" cy="4108506"/>
            <a:chOff x="1830162" y="1714070"/>
            <a:chExt cx="2679047" cy="4108506"/>
          </a:xfrm>
        </p:grpSpPr>
        <p:sp>
          <p:nvSpPr>
            <p:cNvPr id="11" name="Rectangle 10">
              <a:extLst>
                <a:ext uri="{FF2B5EF4-FFF2-40B4-BE49-F238E27FC236}">
                  <a16:creationId xmlns:a16="http://schemas.microsoft.com/office/drawing/2014/main" id="{F26676CC-A160-4EFB-A243-028E502387F8}"/>
                </a:ext>
              </a:extLst>
            </p:cNvPr>
            <p:cNvSpPr/>
            <p:nvPr/>
          </p:nvSpPr>
          <p:spPr>
            <a:xfrm>
              <a:off x="1830162" y="1714070"/>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2" name="Rectangle 11">
              <a:extLst>
                <a:ext uri="{FF2B5EF4-FFF2-40B4-BE49-F238E27FC236}">
                  <a16:creationId xmlns:a16="http://schemas.microsoft.com/office/drawing/2014/main" id="{F71A7E5D-A24C-4972-A938-5727EFD3DF2E}"/>
                </a:ext>
              </a:extLst>
            </p:cNvPr>
            <p:cNvSpPr/>
            <p:nvPr/>
          </p:nvSpPr>
          <p:spPr>
            <a:xfrm>
              <a:off x="1834409" y="4170784"/>
              <a:ext cx="2674800" cy="1651792"/>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Perform </a:t>
              </a:r>
              <a:r>
                <a:rPr lang="en-CA">
                  <a:solidFill>
                    <a:schemeClr val="bg1"/>
                  </a:solidFill>
                  <a:cs typeface="EMprint Regular"/>
                </a:rPr>
                <a:t>a day-end </a:t>
              </a:r>
              <a:r>
                <a:rPr lang="en-CA" dirty="0">
                  <a:solidFill>
                    <a:schemeClr val="bg1"/>
                  </a:solidFill>
                  <a:cs typeface="EMprint Regular"/>
                </a:rPr>
                <a:t>close once every 24 hours between </a:t>
              </a:r>
              <a:br>
                <a:rPr lang="en-CA" dirty="0">
                  <a:solidFill>
                    <a:schemeClr val="bg1"/>
                  </a:solidFill>
                  <a:cs typeface="EMprint Regular"/>
                </a:rPr>
              </a:br>
              <a:r>
                <a:rPr lang="en-CA" dirty="0">
                  <a:solidFill>
                    <a:schemeClr val="bg1"/>
                  </a:solidFill>
                  <a:cs typeface="EMprint Regular"/>
                </a:rPr>
                <a:t>2:00 pm and 1:45 pm EST the next day</a:t>
              </a:r>
            </a:p>
          </p:txBody>
        </p:sp>
        <p:pic>
          <p:nvPicPr>
            <p:cNvPr id="13" name="Picture 12">
              <a:extLst>
                <a:ext uri="{FF2B5EF4-FFF2-40B4-BE49-F238E27FC236}">
                  <a16:creationId xmlns:a16="http://schemas.microsoft.com/office/drawing/2014/main" id="{13577451-105B-45AD-A5F7-87C077A7996F}"/>
                </a:ext>
              </a:extLst>
            </p:cNvPr>
            <p:cNvPicPr>
              <a:picLocks noChangeAspect="1"/>
            </p:cNvPicPr>
            <p:nvPr/>
          </p:nvPicPr>
          <p:blipFill>
            <a:blip r:embed="rId4"/>
            <a:stretch>
              <a:fillRect/>
            </a:stretch>
          </p:blipFill>
          <p:spPr>
            <a:xfrm>
              <a:off x="2471539" y="1972064"/>
              <a:ext cx="1406535" cy="1911775"/>
            </a:xfrm>
            <a:prstGeom prst="rect">
              <a:avLst/>
            </a:prstGeom>
          </p:spPr>
        </p:pic>
      </p:grpSp>
      <p:grpSp>
        <p:nvGrpSpPr>
          <p:cNvPr id="14" name="Group 13">
            <a:extLst>
              <a:ext uri="{FF2B5EF4-FFF2-40B4-BE49-F238E27FC236}">
                <a16:creationId xmlns:a16="http://schemas.microsoft.com/office/drawing/2014/main" id="{AE7F250D-1FCE-4AF5-8739-C8D14C6A2ADA}"/>
              </a:ext>
            </a:extLst>
          </p:cNvPr>
          <p:cNvGrpSpPr/>
          <p:nvPr/>
        </p:nvGrpSpPr>
        <p:grpSpPr>
          <a:xfrm>
            <a:off x="4627198" y="1714069"/>
            <a:ext cx="2686641" cy="4108507"/>
            <a:chOff x="4627198" y="1714069"/>
            <a:chExt cx="2686641" cy="4108507"/>
          </a:xfrm>
        </p:grpSpPr>
        <p:sp>
          <p:nvSpPr>
            <p:cNvPr id="15" name="Rectangle 14">
              <a:extLst>
                <a:ext uri="{FF2B5EF4-FFF2-40B4-BE49-F238E27FC236}">
                  <a16:creationId xmlns:a16="http://schemas.microsoft.com/office/drawing/2014/main" id="{769C0336-ED9E-4590-A5E7-931A11B426E4}"/>
                </a:ext>
              </a:extLst>
            </p:cNvPr>
            <p:cNvSpPr/>
            <p:nvPr/>
          </p:nvSpPr>
          <p:spPr>
            <a:xfrm>
              <a:off x="4639039" y="1714069"/>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6" name="Rectangle 15">
              <a:extLst>
                <a:ext uri="{FF2B5EF4-FFF2-40B4-BE49-F238E27FC236}">
                  <a16:creationId xmlns:a16="http://schemas.microsoft.com/office/drawing/2014/main" id="{32B4633B-A649-4877-B598-24C2A9EBA051}"/>
                </a:ext>
              </a:extLst>
            </p:cNvPr>
            <p:cNvSpPr/>
            <p:nvPr/>
          </p:nvSpPr>
          <p:spPr>
            <a:xfrm>
              <a:off x="4627198" y="4170784"/>
              <a:ext cx="2674800" cy="1651792"/>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Perform close by </a:t>
              </a:r>
              <a:br>
                <a:rPr lang="en-CA" dirty="0">
                  <a:solidFill>
                    <a:schemeClr val="bg1"/>
                  </a:solidFill>
                  <a:cs typeface="EMprint Regular"/>
                </a:rPr>
              </a:br>
              <a:r>
                <a:rPr lang="en-CA" dirty="0">
                  <a:solidFill>
                    <a:schemeClr val="bg1"/>
                  </a:solidFill>
                  <a:cs typeface="EMprint Regular"/>
                </a:rPr>
                <a:t>11:59 pm EST</a:t>
              </a:r>
            </a:p>
          </p:txBody>
        </p:sp>
        <p:pic>
          <p:nvPicPr>
            <p:cNvPr id="17" name="Picture 16">
              <a:extLst>
                <a:ext uri="{FF2B5EF4-FFF2-40B4-BE49-F238E27FC236}">
                  <a16:creationId xmlns:a16="http://schemas.microsoft.com/office/drawing/2014/main" id="{C0879C6B-7FF2-47E8-BDFE-B2AAC07BD1CE}"/>
                </a:ext>
              </a:extLst>
            </p:cNvPr>
            <p:cNvPicPr>
              <a:picLocks noChangeAspect="1"/>
            </p:cNvPicPr>
            <p:nvPr/>
          </p:nvPicPr>
          <p:blipFill>
            <a:blip r:embed="rId5"/>
            <a:stretch>
              <a:fillRect/>
            </a:stretch>
          </p:blipFill>
          <p:spPr>
            <a:xfrm>
              <a:off x="5126725" y="2163592"/>
              <a:ext cx="1675745" cy="1528718"/>
            </a:xfrm>
            <a:prstGeom prst="rect">
              <a:avLst/>
            </a:prstGeom>
          </p:spPr>
        </p:pic>
      </p:grpSp>
    </p:spTree>
    <p:custDataLst>
      <p:tags r:id="rId1"/>
    </p:custDataLst>
    <p:extLst>
      <p:ext uri="{BB962C8B-B14F-4D97-AF65-F5344CB8AC3E}">
        <p14:creationId xmlns:p14="http://schemas.microsoft.com/office/powerpoint/2010/main" val="29810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Daily day-end close process</a:t>
            </a:r>
          </a:p>
        </p:txBody>
      </p:sp>
      <p:sp>
        <p:nvSpPr>
          <p:cNvPr id="109" name="Content Placeholder 4">
            <a:extLst>
              <a:ext uri="{FF2B5EF4-FFF2-40B4-BE49-F238E27FC236}">
                <a16:creationId xmlns:a16="http://schemas.microsoft.com/office/drawing/2014/main" id="{887245FF-C1DA-4A0C-9EC1-C88ECFF799B9}"/>
              </a:ext>
            </a:extLst>
          </p:cNvPr>
          <p:cNvSpPr txBox="1">
            <a:spLocks/>
          </p:cNvSpPr>
          <p:nvPr/>
        </p:nvSpPr>
        <p:spPr>
          <a:xfrm>
            <a:off x="4582968" y="1394248"/>
            <a:ext cx="4356637" cy="4706105"/>
          </a:xfrm>
          <a:prstGeom prst="rect">
            <a:avLst/>
          </a:prstGeom>
        </p:spPr>
        <p:txBody>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400" b="1" dirty="0"/>
              <a:t>Day-End Close:</a:t>
            </a:r>
          </a:p>
          <a:p>
            <a:r>
              <a:rPr lang="en-CA" sz="2400" dirty="0"/>
              <a:t>Under </a:t>
            </a:r>
            <a:r>
              <a:rPr lang="en-CA" sz="2400" b="1" dirty="0"/>
              <a:t>Reports</a:t>
            </a:r>
            <a:r>
              <a:rPr lang="en-CA" sz="2400" dirty="0"/>
              <a:t>, select </a:t>
            </a:r>
            <a:r>
              <a:rPr lang="en-CA" sz="2400" b="1" dirty="0"/>
              <a:t>Shift Change</a:t>
            </a:r>
          </a:p>
          <a:p>
            <a:r>
              <a:rPr lang="en-CA" sz="2400" dirty="0"/>
              <a:t>When prompted to run Day End, select </a:t>
            </a:r>
            <a:r>
              <a:rPr lang="en-CA" sz="2400" b="1" dirty="0"/>
              <a:t>Yes</a:t>
            </a:r>
          </a:p>
          <a:p>
            <a:r>
              <a:rPr lang="en-CA" sz="2400" dirty="0"/>
              <a:t>Debit batch close process triggered automatically by performing Day-End close</a:t>
            </a:r>
          </a:p>
          <a:p>
            <a:r>
              <a:rPr lang="en-CA" sz="2400" dirty="0"/>
              <a:t>Loyalty Day-End close also triggered automatically</a:t>
            </a:r>
          </a:p>
          <a:p>
            <a:pPr marL="0" indent="0">
              <a:buNone/>
            </a:pPr>
            <a:endParaRPr lang="en-CA" dirty="0"/>
          </a:p>
        </p:txBody>
      </p:sp>
      <p:grpSp>
        <p:nvGrpSpPr>
          <p:cNvPr id="110" name="Group 109">
            <a:extLst>
              <a:ext uri="{FF2B5EF4-FFF2-40B4-BE49-F238E27FC236}">
                <a16:creationId xmlns:a16="http://schemas.microsoft.com/office/drawing/2014/main" id="{195C2842-3BFF-40B0-BCD9-405D8F0B28F4}"/>
              </a:ext>
            </a:extLst>
          </p:cNvPr>
          <p:cNvGrpSpPr/>
          <p:nvPr/>
        </p:nvGrpSpPr>
        <p:grpSpPr>
          <a:xfrm>
            <a:off x="-285841" y="1284563"/>
            <a:ext cx="4613564" cy="4613564"/>
            <a:chOff x="-285841" y="1284563"/>
            <a:chExt cx="4613564" cy="4613564"/>
          </a:xfrm>
        </p:grpSpPr>
        <p:sp>
          <p:nvSpPr>
            <p:cNvPr id="111" name="Oval 110">
              <a:extLst>
                <a:ext uri="{FF2B5EF4-FFF2-40B4-BE49-F238E27FC236}">
                  <a16:creationId xmlns:a16="http://schemas.microsoft.com/office/drawing/2014/main" id="{49E836C6-B2A9-4D64-8D1C-F3D9301995B3}"/>
                </a:ext>
              </a:extLst>
            </p:cNvPr>
            <p:cNvSpPr/>
            <p:nvPr/>
          </p:nvSpPr>
          <p:spPr>
            <a:xfrm>
              <a:off x="-285841" y="1284563"/>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12" name="Freeform: Shape 111">
              <a:extLst>
                <a:ext uri="{FF2B5EF4-FFF2-40B4-BE49-F238E27FC236}">
                  <a16:creationId xmlns:a16="http://schemas.microsoft.com/office/drawing/2014/main" id="{D5229171-F6CE-48C4-B840-1DF9EFA0B520}"/>
                </a:ext>
              </a:extLst>
            </p:cNvPr>
            <p:cNvSpPr/>
            <p:nvPr/>
          </p:nvSpPr>
          <p:spPr>
            <a:xfrm>
              <a:off x="545307" y="2179496"/>
              <a:ext cx="3777005" cy="3707809"/>
            </a:xfrm>
            <a:custGeom>
              <a:avLst/>
              <a:gdLst>
                <a:gd name="connsiteX0" fmla="*/ 2491740 w 3777005"/>
                <a:gd name="connsiteY0" fmla="*/ 0 h 3707809"/>
                <a:gd name="connsiteX1" fmla="*/ 3753680 w 3777005"/>
                <a:gd name="connsiteY1" fmla="*/ 1090372 h 3707809"/>
                <a:gd name="connsiteX2" fmla="*/ 3765096 w 3777005"/>
                <a:gd name="connsiteY2" fmla="*/ 1165172 h 3707809"/>
                <a:gd name="connsiteX3" fmla="*/ 3777005 w 3777005"/>
                <a:gd name="connsiteY3" fmla="*/ 1401027 h 3707809"/>
                <a:gd name="connsiteX4" fmla="*/ 1470223 w 3777005"/>
                <a:gd name="connsiteY4" fmla="*/ 3707809 h 3707809"/>
                <a:gd name="connsiteX5" fmla="*/ 1418365 w 3777005"/>
                <a:gd name="connsiteY5" fmla="*/ 3705191 h 3707809"/>
                <a:gd name="connsiteX6" fmla="*/ 0 w 3777005"/>
                <a:gd name="connsiteY6" fmla="*/ 2457450 h 3707809"/>
                <a:gd name="connsiteX7" fmla="*/ 80010 w 3777005"/>
                <a:gd name="connsiteY7" fmla="*/ 2480310 h 3707809"/>
                <a:gd name="connsiteX8" fmla="*/ 91440 w 3777005"/>
                <a:gd name="connsiteY8" fmla="*/ 2434590 h 3707809"/>
                <a:gd name="connsiteX9" fmla="*/ 788670 w 3777005"/>
                <a:gd name="connsiteY9" fmla="*/ 2240280 h 3707809"/>
                <a:gd name="connsiteX10" fmla="*/ 1371600 w 3777005"/>
                <a:gd name="connsiteY10" fmla="*/ 1897380 h 3707809"/>
                <a:gd name="connsiteX11" fmla="*/ 1508760 w 3777005"/>
                <a:gd name="connsiteY11" fmla="*/ 1303020 h 3707809"/>
                <a:gd name="connsiteX12" fmla="*/ 2045970 w 3777005"/>
                <a:gd name="connsiteY12" fmla="*/ 605790 h 370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7005" h="3707809">
                  <a:moveTo>
                    <a:pt x="2491740" y="0"/>
                  </a:moveTo>
                  <a:lnTo>
                    <a:pt x="3753680" y="1090372"/>
                  </a:lnTo>
                  <a:lnTo>
                    <a:pt x="3765096" y="1165172"/>
                  </a:lnTo>
                  <a:cubicBezTo>
                    <a:pt x="3772971" y="1242719"/>
                    <a:pt x="3777005" y="1321402"/>
                    <a:pt x="3777005" y="1401027"/>
                  </a:cubicBezTo>
                  <a:cubicBezTo>
                    <a:pt x="3777005" y="2675028"/>
                    <a:pt x="2744224" y="3707809"/>
                    <a:pt x="1470223" y="3707809"/>
                  </a:cubicBezTo>
                  <a:lnTo>
                    <a:pt x="1418365" y="3705191"/>
                  </a:lnTo>
                  <a:lnTo>
                    <a:pt x="0" y="2457450"/>
                  </a:lnTo>
                  <a:lnTo>
                    <a:pt x="80010" y="2480310"/>
                  </a:lnTo>
                  <a:lnTo>
                    <a:pt x="91440" y="2434590"/>
                  </a:lnTo>
                  <a:lnTo>
                    <a:pt x="788670" y="2240280"/>
                  </a:lnTo>
                  <a:lnTo>
                    <a:pt x="1371600" y="1897380"/>
                  </a:lnTo>
                  <a:lnTo>
                    <a:pt x="1508760" y="1303020"/>
                  </a:lnTo>
                  <a:lnTo>
                    <a:pt x="2045970" y="605790"/>
                  </a:lnTo>
                  <a:close/>
                </a:path>
              </a:pathLst>
            </a:custGeom>
            <a:solidFill>
              <a:srgbClr val="129FA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113" name="Group 112">
              <a:extLst>
                <a:ext uri="{FF2B5EF4-FFF2-40B4-BE49-F238E27FC236}">
                  <a16:creationId xmlns:a16="http://schemas.microsoft.com/office/drawing/2014/main" id="{1BF2DE23-B071-49D6-A8BC-1FC68825D878}"/>
                </a:ext>
              </a:extLst>
            </p:cNvPr>
            <p:cNvGrpSpPr/>
            <p:nvPr/>
          </p:nvGrpSpPr>
          <p:grpSpPr>
            <a:xfrm>
              <a:off x="471344" y="2081099"/>
              <a:ext cx="3111499" cy="2635250"/>
              <a:chOff x="492126" y="1651001"/>
              <a:chExt cx="3111499" cy="2635250"/>
            </a:xfrm>
          </p:grpSpPr>
          <p:sp>
            <p:nvSpPr>
              <p:cNvPr id="114" name="Freeform 5">
                <a:extLst>
                  <a:ext uri="{FF2B5EF4-FFF2-40B4-BE49-F238E27FC236}">
                    <a16:creationId xmlns:a16="http://schemas.microsoft.com/office/drawing/2014/main" id="{E3FE5345-35CC-4259-A6CE-FE828FB3F922}"/>
                  </a:ext>
                </a:extLst>
              </p:cNvPr>
              <p:cNvSpPr>
                <a:spLocks/>
              </p:cNvSpPr>
              <p:nvPr/>
            </p:nvSpPr>
            <p:spPr bwMode="auto">
              <a:xfrm>
                <a:off x="492126" y="3411538"/>
                <a:ext cx="3111499" cy="796925"/>
              </a:xfrm>
              <a:custGeom>
                <a:avLst/>
                <a:gdLst>
                  <a:gd name="T0" fmla="*/ 1444 w 1444"/>
                  <a:gd name="T1" fmla="*/ 331 h 369"/>
                  <a:gd name="T2" fmla="*/ 1406 w 1444"/>
                  <a:gd name="T3" fmla="*/ 369 h 369"/>
                  <a:gd name="T4" fmla="*/ 38 w 1444"/>
                  <a:gd name="T5" fmla="*/ 369 h 369"/>
                  <a:gd name="T6" fmla="*/ 0 w 1444"/>
                  <a:gd name="T7" fmla="*/ 331 h 369"/>
                  <a:gd name="T8" fmla="*/ 0 w 1444"/>
                  <a:gd name="T9" fmla="*/ 37 h 369"/>
                  <a:gd name="T10" fmla="*/ 38 w 1444"/>
                  <a:gd name="T11" fmla="*/ 0 h 369"/>
                  <a:gd name="T12" fmla="*/ 1406 w 1444"/>
                  <a:gd name="T13" fmla="*/ 0 h 369"/>
                  <a:gd name="T14" fmla="*/ 1444 w 1444"/>
                  <a:gd name="T15" fmla="*/ 37 h 369"/>
                  <a:gd name="T16" fmla="*/ 1444 w 1444"/>
                  <a:gd name="T17" fmla="*/ 33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4" h="369">
                    <a:moveTo>
                      <a:pt x="1444" y="331"/>
                    </a:moveTo>
                    <a:cubicBezTo>
                      <a:pt x="1444" y="352"/>
                      <a:pt x="1427" y="369"/>
                      <a:pt x="1406" y="369"/>
                    </a:cubicBezTo>
                    <a:cubicBezTo>
                      <a:pt x="38" y="369"/>
                      <a:pt x="38" y="369"/>
                      <a:pt x="38" y="369"/>
                    </a:cubicBezTo>
                    <a:cubicBezTo>
                      <a:pt x="17" y="369"/>
                      <a:pt x="0" y="352"/>
                      <a:pt x="0" y="331"/>
                    </a:cubicBezTo>
                    <a:cubicBezTo>
                      <a:pt x="0" y="37"/>
                      <a:pt x="0" y="37"/>
                      <a:pt x="0" y="37"/>
                    </a:cubicBezTo>
                    <a:cubicBezTo>
                      <a:pt x="0" y="16"/>
                      <a:pt x="17" y="0"/>
                      <a:pt x="38" y="0"/>
                    </a:cubicBezTo>
                    <a:cubicBezTo>
                      <a:pt x="1406" y="0"/>
                      <a:pt x="1406" y="0"/>
                      <a:pt x="1406" y="0"/>
                    </a:cubicBezTo>
                    <a:cubicBezTo>
                      <a:pt x="1427" y="0"/>
                      <a:pt x="1444" y="16"/>
                      <a:pt x="1444" y="37"/>
                    </a:cubicBezTo>
                    <a:lnTo>
                      <a:pt x="1444" y="331"/>
                    </a:lnTo>
                    <a:close/>
                  </a:path>
                </a:pathLst>
              </a:custGeom>
              <a:solidFill>
                <a:srgbClr val="585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6">
                <a:extLst>
                  <a:ext uri="{FF2B5EF4-FFF2-40B4-BE49-F238E27FC236}">
                    <a16:creationId xmlns:a16="http://schemas.microsoft.com/office/drawing/2014/main" id="{D832B68B-87C0-46ED-955B-4369D79A226A}"/>
                  </a:ext>
                </a:extLst>
              </p:cNvPr>
              <p:cNvSpPr>
                <a:spLocks/>
              </p:cNvSpPr>
              <p:nvPr/>
            </p:nvSpPr>
            <p:spPr bwMode="auto">
              <a:xfrm>
                <a:off x="558800" y="3476626"/>
                <a:ext cx="2978150" cy="665163"/>
              </a:xfrm>
              <a:custGeom>
                <a:avLst/>
                <a:gdLst>
                  <a:gd name="T0" fmla="*/ 7 w 1382"/>
                  <a:gd name="T1" fmla="*/ 308 h 308"/>
                  <a:gd name="T2" fmla="*/ 0 w 1382"/>
                  <a:gd name="T3" fmla="*/ 301 h 308"/>
                  <a:gd name="T4" fmla="*/ 0 w 1382"/>
                  <a:gd name="T5" fmla="*/ 7 h 308"/>
                  <a:gd name="T6" fmla="*/ 7 w 1382"/>
                  <a:gd name="T7" fmla="*/ 0 h 308"/>
                  <a:gd name="T8" fmla="*/ 1375 w 1382"/>
                  <a:gd name="T9" fmla="*/ 0 h 308"/>
                  <a:gd name="T10" fmla="*/ 1382 w 1382"/>
                  <a:gd name="T11" fmla="*/ 7 h 308"/>
                  <a:gd name="T12" fmla="*/ 1382 w 1382"/>
                  <a:gd name="T13" fmla="*/ 301 h 308"/>
                  <a:gd name="T14" fmla="*/ 1375 w 1382"/>
                  <a:gd name="T15" fmla="*/ 308 h 308"/>
                  <a:gd name="T16" fmla="*/ 7 w 1382"/>
                  <a:gd name="T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2" h="308">
                    <a:moveTo>
                      <a:pt x="7" y="308"/>
                    </a:moveTo>
                    <a:cubicBezTo>
                      <a:pt x="3" y="308"/>
                      <a:pt x="0" y="305"/>
                      <a:pt x="0" y="301"/>
                    </a:cubicBezTo>
                    <a:cubicBezTo>
                      <a:pt x="0" y="7"/>
                      <a:pt x="0" y="7"/>
                      <a:pt x="0" y="7"/>
                    </a:cubicBezTo>
                    <a:cubicBezTo>
                      <a:pt x="0" y="3"/>
                      <a:pt x="3" y="0"/>
                      <a:pt x="7" y="0"/>
                    </a:cubicBezTo>
                    <a:cubicBezTo>
                      <a:pt x="1375" y="0"/>
                      <a:pt x="1375" y="0"/>
                      <a:pt x="1375" y="0"/>
                    </a:cubicBezTo>
                    <a:cubicBezTo>
                      <a:pt x="1379" y="0"/>
                      <a:pt x="1382" y="3"/>
                      <a:pt x="1382" y="7"/>
                    </a:cubicBezTo>
                    <a:cubicBezTo>
                      <a:pt x="1382" y="301"/>
                      <a:pt x="1382" y="301"/>
                      <a:pt x="1382" y="301"/>
                    </a:cubicBezTo>
                    <a:cubicBezTo>
                      <a:pt x="1382" y="305"/>
                      <a:pt x="1379" y="308"/>
                      <a:pt x="1375" y="308"/>
                    </a:cubicBezTo>
                    <a:lnTo>
                      <a:pt x="7" y="308"/>
                    </a:lnTo>
                    <a:close/>
                  </a:path>
                </a:pathLst>
              </a:custGeom>
              <a:noFill/>
              <a:ln w="365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6" name="Rectangle 7">
                <a:extLst>
                  <a:ext uri="{FF2B5EF4-FFF2-40B4-BE49-F238E27FC236}">
                    <a16:creationId xmlns:a16="http://schemas.microsoft.com/office/drawing/2014/main" id="{75ED0D13-65DB-445B-9493-8B870E696580}"/>
                  </a:ext>
                </a:extLst>
              </p:cNvPr>
              <p:cNvSpPr>
                <a:spLocks noChangeArrowheads="1"/>
              </p:cNvSpPr>
              <p:nvPr/>
            </p:nvSpPr>
            <p:spPr bwMode="auto">
              <a:xfrm>
                <a:off x="576263" y="3494088"/>
                <a:ext cx="2941637" cy="42863"/>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 name="Rectangle 8">
                <a:extLst>
                  <a:ext uri="{FF2B5EF4-FFF2-40B4-BE49-F238E27FC236}">
                    <a16:creationId xmlns:a16="http://schemas.microsoft.com/office/drawing/2014/main" id="{D8FCC761-50C7-4122-A422-A0323FB8FD4B}"/>
                  </a:ext>
                </a:extLst>
              </p:cNvPr>
              <p:cNvSpPr>
                <a:spLocks noChangeArrowheads="1"/>
              </p:cNvSpPr>
              <p:nvPr/>
            </p:nvSpPr>
            <p:spPr bwMode="auto">
              <a:xfrm>
                <a:off x="649288" y="3800476"/>
                <a:ext cx="1243012" cy="34925"/>
              </a:xfrm>
              <a:prstGeom prst="rect">
                <a:avLst/>
              </a:prstGeom>
              <a:solidFill>
                <a:srgbClr val="423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Rectangle 9">
                <a:extLst>
                  <a:ext uri="{FF2B5EF4-FFF2-40B4-BE49-F238E27FC236}">
                    <a16:creationId xmlns:a16="http://schemas.microsoft.com/office/drawing/2014/main" id="{2AA5402B-C0D6-42AF-9405-18344CD99475}"/>
                  </a:ext>
                </a:extLst>
              </p:cNvPr>
              <p:cNvSpPr>
                <a:spLocks noChangeArrowheads="1"/>
              </p:cNvSpPr>
              <p:nvPr/>
            </p:nvSpPr>
            <p:spPr bwMode="auto">
              <a:xfrm>
                <a:off x="2197100" y="3800476"/>
                <a:ext cx="1244600" cy="34925"/>
              </a:xfrm>
              <a:prstGeom prst="rect">
                <a:avLst/>
              </a:prstGeom>
              <a:solidFill>
                <a:srgbClr val="423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Rectangle 10">
                <a:extLst>
                  <a:ext uri="{FF2B5EF4-FFF2-40B4-BE49-F238E27FC236}">
                    <a16:creationId xmlns:a16="http://schemas.microsoft.com/office/drawing/2014/main" id="{F93EE3E2-9FDD-4122-8888-9B2A462292CC}"/>
                  </a:ext>
                </a:extLst>
              </p:cNvPr>
              <p:cNvSpPr>
                <a:spLocks noChangeArrowheads="1"/>
              </p:cNvSpPr>
              <p:nvPr/>
            </p:nvSpPr>
            <p:spPr bwMode="auto">
              <a:xfrm>
                <a:off x="649288" y="3835401"/>
                <a:ext cx="1243012" cy="349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0" name="Rectangle 11">
                <a:extLst>
                  <a:ext uri="{FF2B5EF4-FFF2-40B4-BE49-F238E27FC236}">
                    <a16:creationId xmlns:a16="http://schemas.microsoft.com/office/drawing/2014/main" id="{CA67485A-AB05-4D3E-AB31-DC056C5BC29F}"/>
                  </a:ext>
                </a:extLst>
              </p:cNvPr>
              <p:cNvSpPr>
                <a:spLocks noChangeArrowheads="1"/>
              </p:cNvSpPr>
              <p:nvPr/>
            </p:nvSpPr>
            <p:spPr bwMode="auto">
              <a:xfrm>
                <a:off x="2197100" y="3835401"/>
                <a:ext cx="1244600" cy="34925"/>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1" name="Oval 12">
                <a:extLst>
                  <a:ext uri="{FF2B5EF4-FFF2-40B4-BE49-F238E27FC236}">
                    <a16:creationId xmlns:a16="http://schemas.microsoft.com/office/drawing/2014/main" id="{B98BE35B-FD21-401A-AF9D-80F279BDC5A3}"/>
                  </a:ext>
                </a:extLst>
              </p:cNvPr>
              <p:cNvSpPr>
                <a:spLocks noChangeArrowheads="1"/>
              </p:cNvSpPr>
              <p:nvPr/>
            </p:nvSpPr>
            <p:spPr bwMode="auto">
              <a:xfrm>
                <a:off x="1962150" y="3757613"/>
                <a:ext cx="163512" cy="163513"/>
              </a:xfrm>
              <a:prstGeom prst="ellipse">
                <a:avLst/>
              </a:prstGeom>
              <a:solidFill>
                <a:srgbClr val="CEC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Rectangle 13">
                <a:extLst>
                  <a:ext uri="{FF2B5EF4-FFF2-40B4-BE49-F238E27FC236}">
                    <a16:creationId xmlns:a16="http://schemas.microsoft.com/office/drawing/2014/main" id="{026B65B3-AB61-4E13-A1F0-AC2F8564EA25}"/>
                  </a:ext>
                </a:extLst>
              </p:cNvPr>
              <p:cNvSpPr>
                <a:spLocks noChangeArrowheads="1"/>
              </p:cNvSpPr>
              <p:nvPr/>
            </p:nvSpPr>
            <p:spPr bwMode="auto">
              <a:xfrm>
                <a:off x="576263" y="4208463"/>
                <a:ext cx="198437" cy="77788"/>
              </a:xfrm>
              <a:prstGeom prst="rect">
                <a:avLst/>
              </a:prstGeom>
              <a:solidFill>
                <a:srgbClr val="2A27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Rectangle 14">
                <a:extLst>
                  <a:ext uri="{FF2B5EF4-FFF2-40B4-BE49-F238E27FC236}">
                    <a16:creationId xmlns:a16="http://schemas.microsoft.com/office/drawing/2014/main" id="{CDD9EDD6-621A-405B-A042-623F055ADFF5}"/>
                  </a:ext>
                </a:extLst>
              </p:cNvPr>
              <p:cNvSpPr>
                <a:spLocks noChangeArrowheads="1"/>
              </p:cNvSpPr>
              <p:nvPr/>
            </p:nvSpPr>
            <p:spPr bwMode="auto">
              <a:xfrm>
                <a:off x="3336925" y="4208463"/>
                <a:ext cx="198437" cy="77788"/>
              </a:xfrm>
              <a:prstGeom prst="rect">
                <a:avLst/>
              </a:prstGeom>
              <a:solidFill>
                <a:srgbClr val="2A27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4" name="Rectangle 15">
                <a:extLst>
                  <a:ext uri="{FF2B5EF4-FFF2-40B4-BE49-F238E27FC236}">
                    <a16:creationId xmlns:a16="http://schemas.microsoft.com/office/drawing/2014/main" id="{01ECB1C4-08B2-46A6-86AD-196019F26757}"/>
                  </a:ext>
                </a:extLst>
              </p:cNvPr>
              <p:cNvSpPr>
                <a:spLocks noChangeArrowheads="1"/>
              </p:cNvSpPr>
              <p:nvPr/>
            </p:nvSpPr>
            <p:spPr bwMode="auto">
              <a:xfrm>
                <a:off x="2989263" y="2293938"/>
                <a:ext cx="131762" cy="171450"/>
              </a:xfrm>
              <a:prstGeom prst="rect">
                <a:avLst/>
              </a:prstGeom>
              <a:solidFill>
                <a:srgbClr val="ADA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6">
                <a:extLst>
                  <a:ext uri="{FF2B5EF4-FFF2-40B4-BE49-F238E27FC236}">
                    <a16:creationId xmlns:a16="http://schemas.microsoft.com/office/drawing/2014/main" id="{AF641976-DE42-407C-B53F-D8137BE6831E}"/>
                  </a:ext>
                </a:extLst>
              </p:cNvPr>
              <p:cNvSpPr>
                <a:spLocks/>
              </p:cNvSpPr>
              <p:nvPr/>
            </p:nvSpPr>
            <p:spPr bwMode="auto">
              <a:xfrm>
                <a:off x="3035300" y="2293938"/>
                <a:ext cx="23812" cy="98425"/>
              </a:xfrm>
              <a:custGeom>
                <a:avLst/>
                <a:gdLst>
                  <a:gd name="T0" fmla="*/ 8 w 15"/>
                  <a:gd name="T1" fmla="*/ 62 h 62"/>
                  <a:gd name="T2" fmla="*/ 0 w 15"/>
                  <a:gd name="T3" fmla="*/ 62 h 62"/>
                  <a:gd name="T4" fmla="*/ 0 w 15"/>
                  <a:gd name="T5" fmla="*/ 0 h 62"/>
                  <a:gd name="T6" fmla="*/ 15 w 15"/>
                  <a:gd name="T7" fmla="*/ 0 h 62"/>
                  <a:gd name="T8" fmla="*/ 8 w 15"/>
                  <a:gd name="T9" fmla="*/ 62 h 62"/>
                </a:gdLst>
                <a:ahLst/>
                <a:cxnLst>
                  <a:cxn ang="0">
                    <a:pos x="T0" y="T1"/>
                  </a:cxn>
                  <a:cxn ang="0">
                    <a:pos x="T2" y="T3"/>
                  </a:cxn>
                  <a:cxn ang="0">
                    <a:pos x="T4" y="T5"/>
                  </a:cxn>
                  <a:cxn ang="0">
                    <a:pos x="T6" y="T7"/>
                  </a:cxn>
                  <a:cxn ang="0">
                    <a:pos x="T8" y="T9"/>
                  </a:cxn>
                </a:cxnLst>
                <a:rect l="0" t="0" r="r" b="b"/>
                <a:pathLst>
                  <a:path w="15" h="62">
                    <a:moveTo>
                      <a:pt x="8" y="62"/>
                    </a:moveTo>
                    <a:lnTo>
                      <a:pt x="0" y="62"/>
                    </a:lnTo>
                    <a:lnTo>
                      <a:pt x="0" y="0"/>
                    </a:lnTo>
                    <a:lnTo>
                      <a:pt x="15" y="0"/>
                    </a:lnTo>
                    <a:lnTo>
                      <a:pt x="8" y="62"/>
                    </a:lnTo>
                    <a:close/>
                  </a:path>
                </a:pathLst>
              </a:custGeom>
              <a:solidFill>
                <a:srgbClr val="EFF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0" name="Rectangle 17">
                <a:extLst>
                  <a:ext uri="{FF2B5EF4-FFF2-40B4-BE49-F238E27FC236}">
                    <a16:creationId xmlns:a16="http://schemas.microsoft.com/office/drawing/2014/main" id="{A614AAC4-64F7-4C4F-8796-D4D329DAA502}"/>
                  </a:ext>
                </a:extLst>
              </p:cNvPr>
              <p:cNvSpPr>
                <a:spLocks noChangeArrowheads="1"/>
              </p:cNvSpPr>
              <p:nvPr/>
            </p:nvSpPr>
            <p:spPr bwMode="auto">
              <a:xfrm>
                <a:off x="1579563" y="1935163"/>
                <a:ext cx="927100" cy="1397000"/>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Rectangle 18">
                <a:extLst>
                  <a:ext uri="{FF2B5EF4-FFF2-40B4-BE49-F238E27FC236}">
                    <a16:creationId xmlns:a16="http://schemas.microsoft.com/office/drawing/2014/main" id="{777EB3EC-C846-4884-B374-73CD658A6311}"/>
                  </a:ext>
                </a:extLst>
              </p:cNvPr>
              <p:cNvSpPr>
                <a:spLocks noChangeArrowheads="1"/>
              </p:cNvSpPr>
              <p:nvPr/>
            </p:nvSpPr>
            <p:spPr bwMode="auto">
              <a:xfrm>
                <a:off x="1579563" y="1935163"/>
                <a:ext cx="9271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Rectangle 19">
                <a:extLst>
                  <a:ext uri="{FF2B5EF4-FFF2-40B4-BE49-F238E27FC236}">
                    <a16:creationId xmlns:a16="http://schemas.microsoft.com/office/drawing/2014/main" id="{5F00ADD5-37E9-4667-A4CE-836912E25D8F}"/>
                  </a:ext>
                </a:extLst>
              </p:cNvPr>
              <p:cNvSpPr>
                <a:spLocks noChangeArrowheads="1"/>
              </p:cNvSpPr>
              <p:nvPr/>
            </p:nvSpPr>
            <p:spPr bwMode="auto">
              <a:xfrm>
                <a:off x="1579563" y="2632076"/>
                <a:ext cx="927100" cy="546100"/>
              </a:xfrm>
              <a:prstGeom prst="rect">
                <a:avLst/>
              </a:prstGeom>
              <a:solidFill>
                <a:srgbClr val="C4C3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3" name="Rectangle 20">
                <a:extLst>
                  <a:ext uri="{FF2B5EF4-FFF2-40B4-BE49-F238E27FC236}">
                    <a16:creationId xmlns:a16="http://schemas.microsoft.com/office/drawing/2014/main" id="{33A8F34C-F9E9-409F-AA7C-30AE787B1B22}"/>
                  </a:ext>
                </a:extLst>
              </p:cNvPr>
              <p:cNvSpPr>
                <a:spLocks noChangeArrowheads="1"/>
              </p:cNvSpPr>
              <p:nvPr/>
            </p:nvSpPr>
            <p:spPr bwMode="auto">
              <a:xfrm>
                <a:off x="1579563" y="2632076"/>
                <a:ext cx="927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4" name="Freeform 21">
                <a:extLst>
                  <a:ext uri="{FF2B5EF4-FFF2-40B4-BE49-F238E27FC236}">
                    <a16:creationId xmlns:a16="http://schemas.microsoft.com/office/drawing/2014/main" id="{0E87F355-2C54-4117-A003-850240D0F910}"/>
                  </a:ext>
                </a:extLst>
              </p:cNvPr>
              <p:cNvSpPr>
                <a:spLocks/>
              </p:cNvSpPr>
              <p:nvPr/>
            </p:nvSpPr>
            <p:spPr bwMode="auto">
              <a:xfrm>
                <a:off x="1049338" y="1701801"/>
                <a:ext cx="1985962" cy="1433513"/>
              </a:xfrm>
              <a:custGeom>
                <a:avLst/>
                <a:gdLst>
                  <a:gd name="T0" fmla="*/ 921 w 921"/>
                  <a:gd name="T1" fmla="*/ 614 h 663"/>
                  <a:gd name="T2" fmla="*/ 873 w 921"/>
                  <a:gd name="T3" fmla="*/ 663 h 663"/>
                  <a:gd name="T4" fmla="*/ 49 w 921"/>
                  <a:gd name="T5" fmla="*/ 663 h 663"/>
                  <a:gd name="T6" fmla="*/ 0 w 921"/>
                  <a:gd name="T7" fmla="*/ 614 h 663"/>
                  <a:gd name="T8" fmla="*/ 0 w 921"/>
                  <a:gd name="T9" fmla="*/ 48 h 663"/>
                  <a:gd name="T10" fmla="*/ 49 w 921"/>
                  <a:gd name="T11" fmla="*/ 0 h 663"/>
                  <a:gd name="T12" fmla="*/ 873 w 921"/>
                  <a:gd name="T13" fmla="*/ 0 h 663"/>
                  <a:gd name="T14" fmla="*/ 921 w 921"/>
                  <a:gd name="T15" fmla="*/ 48 h 663"/>
                  <a:gd name="T16" fmla="*/ 921 w 921"/>
                  <a:gd name="T17" fmla="*/ 61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 h="663">
                    <a:moveTo>
                      <a:pt x="921" y="614"/>
                    </a:moveTo>
                    <a:cubicBezTo>
                      <a:pt x="921" y="641"/>
                      <a:pt x="899" y="663"/>
                      <a:pt x="873" y="663"/>
                    </a:cubicBezTo>
                    <a:cubicBezTo>
                      <a:pt x="49" y="663"/>
                      <a:pt x="49" y="663"/>
                      <a:pt x="49" y="663"/>
                    </a:cubicBezTo>
                    <a:cubicBezTo>
                      <a:pt x="22" y="663"/>
                      <a:pt x="0" y="641"/>
                      <a:pt x="0" y="614"/>
                    </a:cubicBezTo>
                    <a:cubicBezTo>
                      <a:pt x="0" y="48"/>
                      <a:pt x="0" y="48"/>
                      <a:pt x="0" y="48"/>
                    </a:cubicBezTo>
                    <a:cubicBezTo>
                      <a:pt x="0" y="21"/>
                      <a:pt x="22" y="0"/>
                      <a:pt x="49" y="0"/>
                    </a:cubicBezTo>
                    <a:cubicBezTo>
                      <a:pt x="873" y="0"/>
                      <a:pt x="873" y="0"/>
                      <a:pt x="873" y="0"/>
                    </a:cubicBezTo>
                    <a:cubicBezTo>
                      <a:pt x="899" y="0"/>
                      <a:pt x="921" y="21"/>
                      <a:pt x="921" y="48"/>
                    </a:cubicBezTo>
                    <a:cubicBezTo>
                      <a:pt x="921" y="614"/>
                      <a:pt x="921" y="614"/>
                      <a:pt x="921" y="614"/>
                    </a:cubicBezTo>
                  </a:path>
                </a:pathLst>
              </a:custGeom>
              <a:solidFill>
                <a:srgbClr val="ADA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2">
                <a:extLst>
                  <a:ext uri="{FF2B5EF4-FFF2-40B4-BE49-F238E27FC236}">
                    <a16:creationId xmlns:a16="http://schemas.microsoft.com/office/drawing/2014/main" id="{827F94BB-1E93-44F4-80B1-0ADCF152B1E5}"/>
                  </a:ext>
                </a:extLst>
              </p:cNvPr>
              <p:cNvSpPr>
                <a:spLocks noEditPoints="1"/>
              </p:cNvSpPr>
              <p:nvPr/>
            </p:nvSpPr>
            <p:spPr bwMode="auto">
              <a:xfrm>
                <a:off x="1049338" y="1701801"/>
                <a:ext cx="1985962" cy="1433513"/>
              </a:xfrm>
              <a:custGeom>
                <a:avLst/>
                <a:gdLst>
                  <a:gd name="T0" fmla="*/ 873 w 921"/>
                  <a:gd name="T1" fmla="*/ 26 h 663"/>
                  <a:gd name="T2" fmla="*/ 895 w 921"/>
                  <a:gd name="T3" fmla="*/ 48 h 663"/>
                  <a:gd name="T4" fmla="*/ 895 w 921"/>
                  <a:gd name="T5" fmla="*/ 614 h 663"/>
                  <a:gd name="T6" fmla="*/ 873 w 921"/>
                  <a:gd name="T7" fmla="*/ 636 h 663"/>
                  <a:gd name="T8" fmla="*/ 49 w 921"/>
                  <a:gd name="T9" fmla="*/ 636 h 663"/>
                  <a:gd name="T10" fmla="*/ 27 w 921"/>
                  <a:gd name="T11" fmla="*/ 614 h 663"/>
                  <a:gd name="T12" fmla="*/ 27 w 921"/>
                  <a:gd name="T13" fmla="*/ 48 h 663"/>
                  <a:gd name="T14" fmla="*/ 49 w 921"/>
                  <a:gd name="T15" fmla="*/ 26 h 663"/>
                  <a:gd name="T16" fmla="*/ 873 w 921"/>
                  <a:gd name="T17" fmla="*/ 26 h 663"/>
                  <a:gd name="T18" fmla="*/ 873 w 921"/>
                  <a:gd name="T19" fmla="*/ 0 h 663"/>
                  <a:gd name="T20" fmla="*/ 49 w 921"/>
                  <a:gd name="T21" fmla="*/ 0 h 663"/>
                  <a:gd name="T22" fmla="*/ 0 w 921"/>
                  <a:gd name="T23" fmla="*/ 48 h 663"/>
                  <a:gd name="T24" fmla="*/ 0 w 921"/>
                  <a:gd name="T25" fmla="*/ 614 h 663"/>
                  <a:gd name="T26" fmla="*/ 49 w 921"/>
                  <a:gd name="T27" fmla="*/ 663 h 663"/>
                  <a:gd name="T28" fmla="*/ 873 w 921"/>
                  <a:gd name="T29" fmla="*/ 663 h 663"/>
                  <a:gd name="T30" fmla="*/ 921 w 921"/>
                  <a:gd name="T31" fmla="*/ 614 h 663"/>
                  <a:gd name="T32" fmla="*/ 921 w 921"/>
                  <a:gd name="T33" fmla="*/ 48 h 663"/>
                  <a:gd name="T34" fmla="*/ 873 w 921"/>
                  <a:gd name="T35"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1" h="663">
                    <a:moveTo>
                      <a:pt x="873" y="26"/>
                    </a:moveTo>
                    <a:cubicBezTo>
                      <a:pt x="885" y="26"/>
                      <a:pt x="895" y="36"/>
                      <a:pt x="895" y="48"/>
                    </a:cubicBezTo>
                    <a:cubicBezTo>
                      <a:pt x="895" y="614"/>
                      <a:pt x="895" y="614"/>
                      <a:pt x="895" y="614"/>
                    </a:cubicBezTo>
                    <a:cubicBezTo>
                      <a:pt x="895" y="627"/>
                      <a:pt x="885" y="636"/>
                      <a:pt x="873" y="636"/>
                    </a:cubicBezTo>
                    <a:cubicBezTo>
                      <a:pt x="49" y="636"/>
                      <a:pt x="49" y="636"/>
                      <a:pt x="49" y="636"/>
                    </a:cubicBezTo>
                    <a:cubicBezTo>
                      <a:pt x="37" y="636"/>
                      <a:pt x="27" y="627"/>
                      <a:pt x="27" y="614"/>
                    </a:cubicBezTo>
                    <a:cubicBezTo>
                      <a:pt x="27" y="48"/>
                      <a:pt x="27" y="48"/>
                      <a:pt x="27" y="48"/>
                    </a:cubicBezTo>
                    <a:cubicBezTo>
                      <a:pt x="27" y="36"/>
                      <a:pt x="37" y="26"/>
                      <a:pt x="49" y="26"/>
                    </a:cubicBezTo>
                    <a:cubicBezTo>
                      <a:pt x="873" y="26"/>
                      <a:pt x="873" y="26"/>
                      <a:pt x="873" y="26"/>
                    </a:cubicBezTo>
                    <a:moveTo>
                      <a:pt x="873" y="0"/>
                    </a:moveTo>
                    <a:cubicBezTo>
                      <a:pt x="49" y="0"/>
                      <a:pt x="49" y="0"/>
                      <a:pt x="49" y="0"/>
                    </a:cubicBezTo>
                    <a:cubicBezTo>
                      <a:pt x="22" y="0"/>
                      <a:pt x="0" y="21"/>
                      <a:pt x="0" y="48"/>
                    </a:cubicBezTo>
                    <a:cubicBezTo>
                      <a:pt x="0" y="614"/>
                      <a:pt x="0" y="614"/>
                      <a:pt x="0" y="614"/>
                    </a:cubicBezTo>
                    <a:cubicBezTo>
                      <a:pt x="0" y="641"/>
                      <a:pt x="22" y="663"/>
                      <a:pt x="49" y="663"/>
                    </a:cubicBezTo>
                    <a:cubicBezTo>
                      <a:pt x="873" y="663"/>
                      <a:pt x="873" y="663"/>
                      <a:pt x="873" y="663"/>
                    </a:cubicBezTo>
                    <a:cubicBezTo>
                      <a:pt x="899" y="663"/>
                      <a:pt x="921" y="641"/>
                      <a:pt x="921" y="614"/>
                    </a:cubicBezTo>
                    <a:cubicBezTo>
                      <a:pt x="921" y="48"/>
                      <a:pt x="921" y="48"/>
                      <a:pt x="921" y="48"/>
                    </a:cubicBezTo>
                    <a:cubicBezTo>
                      <a:pt x="921" y="21"/>
                      <a:pt x="899" y="0"/>
                      <a:pt x="873" y="0"/>
                    </a:cubicBezTo>
                  </a:path>
                </a:pathLst>
              </a:custGeom>
              <a:solidFill>
                <a:srgbClr val="AAB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6" name="Rectangle 23">
                <a:extLst>
                  <a:ext uri="{FF2B5EF4-FFF2-40B4-BE49-F238E27FC236}">
                    <a16:creationId xmlns:a16="http://schemas.microsoft.com/office/drawing/2014/main" id="{B79BB08F-226C-4372-A622-4E4098C1C948}"/>
                  </a:ext>
                </a:extLst>
              </p:cNvPr>
              <p:cNvSpPr>
                <a:spLocks noChangeArrowheads="1"/>
              </p:cNvSpPr>
              <p:nvPr/>
            </p:nvSpPr>
            <p:spPr bwMode="auto">
              <a:xfrm>
                <a:off x="1166813" y="1765301"/>
                <a:ext cx="1754187" cy="1203325"/>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7" name="Rectangle 24">
                <a:extLst>
                  <a:ext uri="{FF2B5EF4-FFF2-40B4-BE49-F238E27FC236}">
                    <a16:creationId xmlns:a16="http://schemas.microsoft.com/office/drawing/2014/main" id="{8D901C97-16CF-4684-87D2-354DC90F3805}"/>
                  </a:ext>
                </a:extLst>
              </p:cNvPr>
              <p:cNvSpPr>
                <a:spLocks noChangeArrowheads="1"/>
              </p:cNvSpPr>
              <p:nvPr/>
            </p:nvSpPr>
            <p:spPr bwMode="auto">
              <a:xfrm>
                <a:off x="1166813" y="1765301"/>
                <a:ext cx="17541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Freeform 25">
                <a:extLst>
                  <a:ext uri="{FF2B5EF4-FFF2-40B4-BE49-F238E27FC236}">
                    <a16:creationId xmlns:a16="http://schemas.microsoft.com/office/drawing/2014/main" id="{84953E00-A658-4746-B29C-EBD3003AC290}"/>
                  </a:ext>
                </a:extLst>
              </p:cNvPr>
              <p:cNvSpPr>
                <a:spLocks noEditPoints="1"/>
              </p:cNvSpPr>
              <p:nvPr/>
            </p:nvSpPr>
            <p:spPr bwMode="auto">
              <a:xfrm>
                <a:off x="1049338" y="1651001"/>
                <a:ext cx="1985962" cy="1431925"/>
              </a:xfrm>
              <a:custGeom>
                <a:avLst/>
                <a:gdLst>
                  <a:gd name="T0" fmla="*/ 815 w 921"/>
                  <a:gd name="T1" fmla="*/ 106 h 663"/>
                  <a:gd name="T2" fmla="*/ 815 w 921"/>
                  <a:gd name="T3" fmla="*/ 557 h 663"/>
                  <a:gd name="T4" fmla="*/ 107 w 921"/>
                  <a:gd name="T5" fmla="*/ 557 h 663"/>
                  <a:gd name="T6" fmla="*/ 107 w 921"/>
                  <a:gd name="T7" fmla="*/ 106 h 663"/>
                  <a:gd name="T8" fmla="*/ 815 w 921"/>
                  <a:gd name="T9" fmla="*/ 106 h 663"/>
                  <a:gd name="T10" fmla="*/ 873 w 921"/>
                  <a:gd name="T11" fmla="*/ 0 h 663"/>
                  <a:gd name="T12" fmla="*/ 49 w 921"/>
                  <a:gd name="T13" fmla="*/ 0 h 663"/>
                  <a:gd name="T14" fmla="*/ 0 w 921"/>
                  <a:gd name="T15" fmla="*/ 49 h 663"/>
                  <a:gd name="T16" fmla="*/ 0 w 921"/>
                  <a:gd name="T17" fmla="*/ 615 h 663"/>
                  <a:gd name="T18" fmla="*/ 49 w 921"/>
                  <a:gd name="T19" fmla="*/ 663 h 663"/>
                  <a:gd name="T20" fmla="*/ 873 w 921"/>
                  <a:gd name="T21" fmla="*/ 663 h 663"/>
                  <a:gd name="T22" fmla="*/ 921 w 921"/>
                  <a:gd name="T23" fmla="*/ 615 h 663"/>
                  <a:gd name="T24" fmla="*/ 921 w 921"/>
                  <a:gd name="T25" fmla="*/ 49 h 663"/>
                  <a:gd name="T26" fmla="*/ 873 w 921"/>
                  <a:gd name="T2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663">
                    <a:moveTo>
                      <a:pt x="815" y="106"/>
                    </a:moveTo>
                    <a:cubicBezTo>
                      <a:pt x="815" y="557"/>
                      <a:pt x="815" y="557"/>
                      <a:pt x="815" y="557"/>
                    </a:cubicBezTo>
                    <a:cubicBezTo>
                      <a:pt x="107" y="557"/>
                      <a:pt x="107" y="557"/>
                      <a:pt x="107" y="557"/>
                    </a:cubicBezTo>
                    <a:cubicBezTo>
                      <a:pt x="107" y="106"/>
                      <a:pt x="107" y="106"/>
                      <a:pt x="107" y="106"/>
                    </a:cubicBezTo>
                    <a:cubicBezTo>
                      <a:pt x="815" y="106"/>
                      <a:pt x="815" y="106"/>
                      <a:pt x="815" y="106"/>
                    </a:cubicBezTo>
                    <a:moveTo>
                      <a:pt x="873" y="0"/>
                    </a:moveTo>
                    <a:cubicBezTo>
                      <a:pt x="49" y="0"/>
                      <a:pt x="49" y="0"/>
                      <a:pt x="49" y="0"/>
                    </a:cubicBezTo>
                    <a:cubicBezTo>
                      <a:pt x="22" y="0"/>
                      <a:pt x="0" y="22"/>
                      <a:pt x="0" y="49"/>
                    </a:cubicBezTo>
                    <a:cubicBezTo>
                      <a:pt x="0" y="615"/>
                      <a:pt x="0" y="615"/>
                      <a:pt x="0" y="615"/>
                    </a:cubicBezTo>
                    <a:cubicBezTo>
                      <a:pt x="0" y="642"/>
                      <a:pt x="22" y="663"/>
                      <a:pt x="49" y="663"/>
                    </a:cubicBezTo>
                    <a:cubicBezTo>
                      <a:pt x="873" y="663"/>
                      <a:pt x="873" y="663"/>
                      <a:pt x="873" y="663"/>
                    </a:cubicBezTo>
                    <a:cubicBezTo>
                      <a:pt x="899" y="663"/>
                      <a:pt x="921" y="642"/>
                      <a:pt x="921" y="615"/>
                    </a:cubicBezTo>
                    <a:cubicBezTo>
                      <a:pt x="921" y="49"/>
                      <a:pt x="921" y="49"/>
                      <a:pt x="921" y="49"/>
                    </a:cubicBezTo>
                    <a:cubicBezTo>
                      <a:pt x="921" y="22"/>
                      <a:pt x="899" y="0"/>
                      <a:pt x="873"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Freeform 26">
                <a:extLst>
                  <a:ext uri="{FF2B5EF4-FFF2-40B4-BE49-F238E27FC236}">
                    <a16:creationId xmlns:a16="http://schemas.microsoft.com/office/drawing/2014/main" id="{60236696-F7B5-43C8-9CEA-5DA6A77C4164}"/>
                  </a:ext>
                </a:extLst>
              </p:cNvPr>
              <p:cNvSpPr>
                <a:spLocks noEditPoints="1"/>
              </p:cNvSpPr>
              <p:nvPr/>
            </p:nvSpPr>
            <p:spPr bwMode="auto">
              <a:xfrm>
                <a:off x="1049338" y="1651001"/>
                <a:ext cx="1985962" cy="1431925"/>
              </a:xfrm>
              <a:custGeom>
                <a:avLst/>
                <a:gdLst>
                  <a:gd name="T0" fmla="*/ 873 w 921"/>
                  <a:gd name="T1" fmla="*/ 27 h 663"/>
                  <a:gd name="T2" fmla="*/ 895 w 921"/>
                  <a:gd name="T3" fmla="*/ 49 h 663"/>
                  <a:gd name="T4" fmla="*/ 895 w 921"/>
                  <a:gd name="T5" fmla="*/ 615 h 663"/>
                  <a:gd name="T6" fmla="*/ 873 w 921"/>
                  <a:gd name="T7" fmla="*/ 637 h 663"/>
                  <a:gd name="T8" fmla="*/ 49 w 921"/>
                  <a:gd name="T9" fmla="*/ 637 h 663"/>
                  <a:gd name="T10" fmla="*/ 27 w 921"/>
                  <a:gd name="T11" fmla="*/ 615 h 663"/>
                  <a:gd name="T12" fmla="*/ 27 w 921"/>
                  <a:gd name="T13" fmla="*/ 49 h 663"/>
                  <a:gd name="T14" fmla="*/ 49 w 921"/>
                  <a:gd name="T15" fmla="*/ 27 h 663"/>
                  <a:gd name="T16" fmla="*/ 873 w 921"/>
                  <a:gd name="T17" fmla="*/ 27 h 663"/>
                  <a:gd name="T18" fmla="*/ 873 w 921"/>
                  <a:gd name="T19" fmla="*/ 0 h 663"/>
                  <a:gd name="T20" fmla="*/ 49 w 921"/>
                  <a:gd name="T21" fmla="*/ 0 h 663"/>
                  <a:gd name="T22" fmla="*/ 0 w 921"/>
                  <a:gd name="T23" fmla="*/ 49 h 663"/>
                  <a:gd name="T24" fmla="*/ 0 w 921"/>
                  <a:gd name="T25" fmla="*/ 615 h 663"/>
                  <a:gd name="T26" fmla="*/ 49 w 921"/>
                  <a:gd name="T27" fmla="*/ 663 h 663"/>
                  <a:gd name="T28" fmla="*/ 873 w 921"/>
                  <a:gd name="T29" fmla="*/ 663 h 663"/>
                  <a:gd name="T30" fmla="*/ 921 w 921"/>
                  <a:gd name="T31" fmla="*/ 615 h 663"/>
                  <a:gd name="T32" fmla="*/ 921 w 921"/>
                  <a:gd name="T33" fmla="*/ 49 h 663"/>
                  <a:gd name="T34" fmla="*/ 873 w 921"/>
                  <a:gd name="T35"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1" h="663">
                    <a:moveTo>
                      <a:pt x="873" y="27"/>
                    </a:moveTo>
                    <a:cubicBezTo>
                      <a:pt x="885" y="27"/>
                      <a:pt x="895" y="36"/>
                      <a:pt x="895" y="49"/>
                    </a:cubicBezTo>
                    <a:cubicBezTo>
                      <a:pt x="895" y="615"/>
                      <a:pt x="895" y="615"/>
                      <a:pt x="895" y="615"/>
                    </a:cubicBezTo>
                    <a:cubicBezTo>
                      <a:pt x="895" y="627"/>
                      <a:pt x="885" y="637"/>
                      <a:pt x="873" y="637"/>
                    </a:cubicBezTo>
                    <a:cubicBezTo>
                      <a:pt x="49" y="637"/>
                      <a:pt x="49" y="637"/>
                      <a:pt x="49" y="637"/>
                    </a:cubicBezTo>
                    <a:cubicBezTo>
                      <a:pt x="37" y="637"/>
                      <a:pt x="27" y="627"/>
                      <a:pt x="27" y="615"/>
                    </a:cubicBezTo>
                    <a:cubicBezTo>
                      <a:pt x="27" y="49"/>
                      <a:pt x="27" y="49"/>
                      <a:pt x="27" y="49"/>
                    </a:cubicBezTo>
                    <a:cubicBezTo>
                      <a:pt x="27" y="36"/>
                      <a:pt x="37" y="27"/>
                      <a:pt x="49" y="27"/>
                    </a:cubicBezTo>
                    <a:cubicBezTo>
                      <a:pt x="873" y="27"/>
                      <a:pt x="873" y="27"/>
                      <a:pt x="873" y="27"/>
                    </a:cubicBezTo>
                    <a:moveTo>
                      <a:pt x="873" y="0"/>
                    </a:moveTo>
                    <a:cubicBezTo>
                      <a:pt x="49" y="0"/>
                      <a:pt x="49" y="0"/>
                      <a:pt x="49" y="0"/>
                    </a:cubicBezTo>
                    <a:cubicBezTo>
                      <a:pt x="22" y="0"/>
                      <a:pt x="0" y="22"/>
                      <a:pt x="0" y="49"/>
                    </a:cubicBezTo>
                    <a:cubicBezTo>
                      <a:pt x="0" y="615"/>
                      <a:pt x="0" y="615"/>
                      <a:pt x="0" y="615"/>
                    </a:cubicBezTo>
                    <a:cubicBezTo>
                      <a:pt x="0" y="642"/>
                      <a:pt x="22" y="663"/>
                      <a:pt x="49" y="663"/>
                    </a:cubicBezTo>
                    <a:cubicBezTo>
                      <a:pt x="873" y="663"/>
                      <a:pt x="873" y="663"/>
                      <a:pt x="873" y="663"/>
                    </a:cubicBezTo>
                    <a:cubicBezTo>
                      <a:pt x="899" y="663"/>
                      <a:pt x="921" y="642"/>
                      <a:pt x="921" y="615"/>
                    </a:cubicBezTo>
                    <a:cubicBezTo>
                      <a:pt x="921" y="49"/>
                      <a:pt x="921" y="49"/>
                      <a:pt x="921" y="49"/>
                    </a:cubicBezTo>
                    <a:cubicBezTo>
                      <a:pt x="921" y="22"/>
                      <a:pt x="899" y="0"/>
                      <a:pt x="873"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Rectangle 27">
                <a:extLst>
                  <a:ext uri="{FF2B5EF4-FFF2-40B4-BE49-F238E27FC236}">
                    <a16:creationId xmlns:a16="http://schemas.microsoft.com/office/drawing/2014/main" id="{7F0A8C1F-CFFC-460E-BE2A-4561B916CB6B}"/>
                  </a:ext>
                </a:extLst>
              </p:cNvPr>
              <p:cNvSpPr>
                <a:spLocks noChangeArrowheads="1"/>
              </p:cNvSpPr>
              <p:nvPr/>
            </p:nvSpPr>
            <p:spPr bwMode="auto">
              <a:xfrm>
                <a:off x="1754188" y="3332163"/>
                <a:ext cx="566737" cy="79375"/>
              </a:xfrm>
              <a:prstGeom prst="rect">
                <a:avLst/>
              </a:prstGeom>
              <a:solidFill>
                <a:srgbClr val="8280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Rectangle 28">
                <a:extLst>
                  <a:ext uri="{FF2B5EF4-FFF2-40B4-BE49-F238E27FC236}">
                    <a16:creationId xmlns:a16="http://schemas.microsoft.com/office/drawing/2014/main" id="{D75A5720-F17B-4A43-A2FF-FDB46981D46C}"/>
                  </a:ext>
                </a:extLst>
              </p:cNvPr>
              <p:cNvSpPr>
                <a:spLocks noChangeArrowheads="1"/>
              </p:cNvSpPr>
              <p:nvPr/>
            </p:nvSpPr>
            <p:spPr bwMode="auto">
              <a:xfrm>
                <a:off x="1754188" y="3332163"/>
                <a:ext cx="5667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2" name="Rectangle 29">
                <a:extLst>
                  <a:ext uri="{FF2B5EF4-FFF2-40B4-BE49-F238E27FC236}">
                    <a16:creationId xmlns:a16="http://schemas.microsoft.com/office/drawing/2014/main" id="{F8D146A4-8CC0-4F60-A0EF-7EE27EE069DA}"/>
                  </a:ext>
                </a:extLst>
              </p:cNvPr>
              <p:cNvSpPr>
                <a:spLocks noChangeArrowheads="1"/>
              </p:cNvSpPr>
              <p:nvPr/>
            </p:nvSpPr>
            <p:spPr bwMode="auto">
              <a:xfrm>
                <a:off x="1754188" y="3309938"/>
                <a:ext cx="566737" cy="22225"/>
              </a:xfrm>
              <a:prstGeom prst="rect">
                <a:avLst/>
              </a:prstGeom>
              <a:solidFill>
                <a:srgbClr val="A9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3" name="Rectangle 30">
                <a:extLst>
                  <a:ext uri="{FF2B5EF4-FFF2-40B4-BE49-F238E27FC236}">
                    <a16:creationId xmlns:a16="http://schemas.microsoft.com/office/drawing/2014/main" id="{B7B59F0B-19E5-44C9-90E9-CCE150EB88B1}"/>
                  </a:ext>
                </a:extLst>
              </p:cNvPr>
              <p:cNvSpPr>
                <a:spLocks noChangeArrowheads="1"/>
              </p:cNvSpPr>
              <p:nvPr/>
            </p:nvSpPr>
            <p:spPr bwMode="auto">
              <a:xfrm>
                <a:off x="1754188" y="3332163"/>
                <a:ext cx="566737" cy="34925"/>
              </a:xfrm>
              <a:prstGeom prst="rect">
                <a:avLst/>
              </a:prstGeom>
              <a:solidFill>
                <a:srgbClr val="6866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Rectangle 31">
                <a:extLst>
                  <a:ext uri="{FF2B5EF4-FFF2-40B4-BE49-F238E27FC236}">
                    <a16:creationId xmlns:a16="http://schemas.microsoft.com/office/drawing/2014/main" id="{E1C37303-D2BC-4DAA-B8CB-5CC0BBA28A24}"/>
                  </a:ext>
                </a:extLst>
              </p:cNvPr>
              <p:cNvSpPr>
                <a:spLocks noChangeArrowheads="1"/>
              </p:cNvSpPr>
              <p:nvPr/>
            </p:nvSpPr>
            <p:spPr bwMode="auto">
              <a:xfrm>
                <a:off x="1754188" y="3332163"/>
                <a:ext cx="566737"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5" name="Rectangle 32">
                <a:extLst>
                  <a:ext uri="{FF2B5EF4-FFF2-40B4-BE49-F238E27FC236}">
                    <a16:creationId xmlns:a16="http://schemas.microsoft.com/office/drawing/2014/main" id="{5D9D8B45-9B33-4B85-9BE6-B410A48E4759}"/>
                  </a:ext>
                </a:extLst>
              </p:cNvPr>
              <p:cNvSpPr>
                <a:spLocks noChangeArrowheads="1"/>
              </p:cNvSpPr>
              <p:nvPr/>
            </p:nvSpPr>
            <p:spPr bwMode="auto">
              <a:xfrm>
                <a:off x="1476375" y="3232151"/>
                <a:ext cx="1133475" cy="100013"/>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6" name="Freeform 33">
                <a:extLst>
                  <a:ext uri="{FF2B5EF4-FFF2-40B4-BE49-F238E27FC236}">
                    <a16:creationId xmlns:a16="http://schemas.microsoft.com/office/drawing/2014/main" id="{7D2BCB51-3B9B-44E3-AC10-823392349479}"/>
                  </a:ext>
                </a:extLst>
              </p:cNvPr>
              <p:cNvSpPr>
                <a:spLocks/>
              </p:cNvSpPr>
              <p:nvPr/>
            </p:nvSpPr>
            <p:spPr bwMode="auto">
              <a:xfrm>
                <a:off x="1366838" y="1974851"/>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4"/>
                      <a:pt x="74" y="58"/>
                      <a:pt x="68" y="58"/>
                    </a:cubicBezTo>
                    <a:cubicBezTo>
                      <a:pt x="10" y="58"/>
                      <a:pt x="10" y="58"/>
                      <a:pt x="10" y="58"/>
                    </a:cubicBezTo>
                    <a:cubicBezTo>
                      <a:pt x="5" y="58"/>
                      <a:pt x="0" y="54"/>
                      <a:pt x="0" y="48"/>
                    </a:cubicBezTo>
                    <a:cubicBezTo>
                      <a:pt x="0" y="10"/>
                      <a:pt x="0" y="10"/>
                      <a:pt x="0" y="10"/>
                    </a:cubicBezTo>
                    <a:cubicBezTo>
                      <a:pt x="0" y="5"/>
                      <a:pt x="5" y="0"/>
                      <a:pt x="10" y="0"/>
                    </a:cubicBezTo>
                    <a:cubicBezTo>
                      <a:pt x="68" y="0"/>
                      <a:pt x="68" y="0"/>
                      <a:pt x="68" y="0"/>
                    </a:cubicBezTo>
                    <a:cubicBezTo>
                      <a:pt x="74" y="0"/>
                      <a:pt x="78" y="5"/>
                      <a:pt x="78" y="10"/>
                    </a:cubicBezTo>
                    <a:cubicBezTo>
                      <a:pt x="78" y="48"/>
                      <a:pt x="78" y="48"/>
                      <a:pt x="78" y="48"/>
                    </a:cubicBezTo>
                  </a:path>
                </a:pathLst>
              </a:custGeom>
              <a:solidFill>
                <a:srgbClr val="5BC5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Freeform 34">
                <a:extLst>
                  <a:ext uri="{FF2B5EF4-FFF2-40B4-BE49-F238E27FC236}">
                    <a16:creationId xmlns:a16="http://schemas.microsoft.com/office/drawing/2014/main" id="{E17DF184-4CAD-46E6-85A1-AAAD6C5C57D3}"/>
                  </a:ext>
                </a:extLst>
              </p:cNvPr>
              <p:cNvSpPr>
                <a:spLocks/>
              </p:cNvSpPr>
              <p:nvPr/>
            </p:nvSpPr>
            <p:spPr bwMode="auto">
              <a:xfrm>
                <a:off x="1595438" y="1974851"/>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4"/>
                      <a:pt x="74" y="58"/>
                      <a:pt x="68" y="58"/>
                    </a:cubicBezTo>
                    <a:cubicBezTo>
                      <a:pt x="10" y="58"/>
                      <a:pt x="10" y="58"/>
                      <a:pt x="10" y="58"/>
                    </a:cubicBezTo>
                    <a:cubicBezTo>
                      <a:pt x="5" y="58"/>
                      <a:pt x="0" y="54"/>
                      <a:pt x="0" y="48"/>
                    </a:cubicBezTo>
                    <a:cubicBezTo>
                      <a:pt x="0" y="10"/>
                      <a:pt x="0" y="10"/>
                      <a:pt x="0" y="10"/>
                    </a:cubicBezTo>
                    <a:cubicBezTo>
                      <a:pt x="0" y="5"/>
                      <a:pt x="5" y="0"/>
                      <a:pt x="10" y="0"/>
                    </a:cubicBezTo>
                    <a:cubicBezTo>
                      <a:pt x="68" y="0"/>
                      <a:pt x="68" y="0"/>
                      <a:pt x="68" y="0"/>
                    </a:cubicBezTo>
                    <a:cubicBezTo>
                      <a:pt x="74" y="0"/>
                      <a:pt x="78" y="5"/>
                      <a:pt x="78" y="10"/>
                    </a:cubicBezTo>
                    <a:cubicBezTo>
                      <a:pt x="78" y="48"/>
                      <a:pt x="78" y="48"/>
                      <a:pt x="78" y="48"/>
                    </a:cubicBezTo>
                  </a:path>
                </a:pathLst>
              </a:custGeom>
              <a:solidFill>
                <a:srgbClr val="C6DD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Freeform 35">
                <a:extLst>
                  <a:ext uri="{FF2B5EF4-FFF2-40B4-BE49-F238E27FC236}">
                    <a16:creationId xmlns:a16="http://schemas.microsoft.com/office/drawing/2014/main" id="{83759FBC-8FC8-4868-AA63-25B6F0FDE6B4}"/>
                  </a:ext>
                </a:extLst>
              </p:cNvPr>
              <p:cNvSpPr>
                <a:spLocks/>
              </p:cNvSpPr>
              <p:nvPr/>
            </p:nvSpPr>
            <p:spPr bwMode="auto">
              <a:xfrm>
                <a:off x="1824038" y="1974851"/>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4"/>
                      <a:pt x="74" y="58"/>
                      <a:pt x="68" y="58"/>
                    </a:cubicBezTo>
                    <a:cubicBezTo>
                      <a:pt x="10" y="58"/>
                      <a:pt x="10" y="58"/>
                      <a:pt x="10" y="58"/>
                    </a:cubicBezTo>
                    <a:cubicBezTo>
                      <a:pt x="5" y="58"/>
                      <a:pt x="0" y="54"/>
                      <a:pt x="0" y="48"/>
                    </a:cubicBezTo>
                    <a:cubicBezTo>
                      <a:pt x="0" y="10"/>
                      <a:pt x="0" y="10"/>
                      <a:pt x="0" y="10"/>
                    </a:cubicBezTo>
                    <a:cubicBezTo>
                      <a:pt x="0" y="5"/>
                      <a:pt x="5" y="0"/>
                      <a:pt x="10" y="0"/>
                    </a:cubicBezTo>
                    <a:cubicBezTo>
                      <a:pt x="68" y="0"/>
                      <a:pt x="68" y="0"/>
                      <a:pt x="68" y="0"/>
                    </a:cubicBezTo>
                    <a:cubicBezTo>
                      <a:pt x="74" y="0"/>
                      <a:pt x="78" y="5"/>
                      <a:pt x="78" y="10"/>
                    </a:cubicBezTo>
                    <a:cubicBezTo>
                      <a:pt x="78" y="48"/>
                      <a:pt x="78" y="48"/>
                      <a:pt x="78" y="48"/>
                    </a:cubicBezTo>
                  </a:path>
                </a:pathLst>
              </a:custGeom>
              <a:solidFill>
                <a:srgbClr val="008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36">
                <a:extLst>
                  <a:ext uri="{FF2B5EF4-FFF2-40B4-BE49-F238E27FC236}">
                    <a16:creationId xmlns:a16="http://schemas.microsoft.com/office/drawing/2014/main" id="{0B4F77B5-49CF-4CBC-8271-4501B4FD102F}"/>
                  </a:ext>
                </a:extLst>
              </p:cNvPr>
              <p:cNvSpPr>
                <a:spLocks/>
              </p:cNvSpPr>
              <p:nvPr/>
            </p:nvSpPr>
            <p:spPr bwMode="auto">
              <a:xfrm>
                <a:off x="2054225" y="1974851"/>
                <a:ext cx="165100" cy="125413"/>
              </a:xfrm>
              <a:custGeom>
                <a:avLst/>
                <a:gdLst>
                  <a:gd name="T0" fmla="*/ 77 w 77"/>
                  <a:gd name="T1" fmla="*/ 48 h 58"/>
                  <a:gd name="T2" fmla="*/ 67 w 77"/>
                  <a:gd name="T3" fmla="*/ 58 h 58"/>
                  <a:gd name="T4" fmla="*/ 9 w 77"/>
                  <a:gd name="T5" fmla="*/ 58 h 58"/>
                  <a:gd name="T6" fmla="*/ 0 w 77"/>
                  <a:gd name="T7" fmla="*/ 48 h 58"/>
                  <a:gd name="T8" fmla="*/ 0 w 77"/>
                  <a:gd name="T9" fmla="*/ 10 h 58"/>
                  <a:gd name="T10" fmla="*/ 9 w 77"/>
                  <a:gd name="T11" fmla="*/ 0 h 58"/>
                  <a:gd name="T12" fmla="*/ 67 w 77"/>
                  <a:gd name="T13" fmla="*/ 0 h 58"/>
                  <a:gd name="T14" fmla="*/ 77 w 77"/>
                  <a:gd name="T15" fmla="*/ 10 h 58"/>
                  <a:gd name="T16" fmla="*/ 77 w 77"/>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8">
                    <a:moveTo>
                      <a:pt x="77" y="48"/>
                    </a:moveTo>
                    <a:cubicBezTo>
                      <a:pt x="77" y="54"/>
                      <a:pt x="73" y="58"/>
                      <a:pt x="67" y="58"/>
                    </a:cubicBezTo>
                    <a:cubicBezTo>
                      <a:pt x="9" y="58"/>
                      <a:pt x="9" y="58"/>
                      <a:pt x="9" y="58"/>
                    </a:cubicBezTo>
                    <a:cubicBezTo>
                      <a:pt x="4" y="58"/>
                      <a:pt x="0" y="54"/>
                      <a:pt x="0" y="48"/>
                    </a:cubicBezTo>
                    <a:cubicBezTo>
                      <a:pt x="0" y="10"/>
                      <a:pt x="0" y="10"/>
                      <a:pt x="0" y="10"/>
                    </a:cubicBezTo>
                    <a:cubicBezTo>
                      <a:pt x="0" y="5"/>
                      <a:pt x="4" y="0"/>
                      <a:pt x="9" y="0"/>
                    </a:cubicBezTo>
                    <a:cubicBezTo>
                      <a:pt x="67" y="0"/>
                      <a:pt x="67" y="0"/>
                      <a:pt x="67" y="0"/>
                    </a:cubicBezTo>
                    <a:cubicBezTo>
                      <a:pt x="73" y="0"/>
                      <a:pt x="77" y="5"/>
                      <a:pt x="77" y="10"/>
                    </a:cubicBezTo>
                    <a:cubicBezTo>
                      <a:pt x="77" y="48"/>
                      <a:pt x="77" y="48"/>
                      <a:pt x="77" y="48"/>
                    </a:cubicBezTo>
                  </a:path>
                </a:pathLst>
              </a:custGeom>
              <a:solidFill>
                <a:srgbClr val="54A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0" name="Freeform 37">
                <a:extLst>
                  <a:ext uri="{FF2B5EF4-FFF2-40B4-BE49-F238E27FC236}">
                    <a16:creationId xmlns:a16="http://schemas.microsoft.com/office/drawing/2014/main" id="{41DF968B-BEAF-4AAD-9ED4-A9DD59A4B29F}"/>
                  </a:ext>
                </a:extLst>
              </p:cNvPr>
              <p:cNvSpPr>
                <a:spLocks/>
              </p:cNvSpPr>
              <p:nvPr/>
            </p:nvSpPr>
            <p:spPr bwMode="auto">
              <a:xfrm>
                <a:off x="1366838" y="215582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51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1" name="Freeform 38">
                <a:extLst>
                  <a:ext uri="{FF2B5EF4-FFF2-40B4-BE49-F238E27FC236}">
                    <a16:creationId xmlns:a16="http://schemas.microsoft.com/office/drawing/2014/main" id="{CC79E766-C1B8-46E4-BD27-85A950D84942}"/>
                  </a:ext>
                </a:extLst>
              </p:cNvPr>
              <p:cNvSpPr>
                <a:spLocks/>
              </p:cNvSpPr>
              <p:nvPr/>
            </p:nvSpPr>
            <p:spPr bwMode="auto">
              <a:xfrm>
                <a:off x="1595438" y="215582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39">
                <a:extLst>
                  <a:ext uri="{FF2B5EF4-FFF2-40B4-BE49-F238E27FC236}">
                    <a16:creationId xmlns:a16="http://schemas.microsoft.com/office/drawing/2014/main" id="{62ADDBC0-8011-41F7-8783-699006D15EA3}"/>
                  </a:ext>
                </a:extLst>
              </p:cNvPr>
              <p:cNvSpPr>
                <a:spLocks/>
              </p:cNvSpPr>
              <p:nvPr/>
            </p:nvSpPr>
            <p:spPr bwMode="auto">
              <a:xfrm>
                <a:off x="1824038" y="215582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F4B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40">
                <a:extLst>
                  <a:ext uri="{FF2B5EF4-FFF2-40B4-BE49-F238E27FC236}">
                    <a16:creationId xmlns:a16="http://schemas.microsoft.com/office/drawing/2014/main" id="{53DBA20E-574B-4D5A-9B41-9160B74DFC96}"/>
                  </a:ext>
                </a:extLst>
              </p:cNvPr>
              <p:cNvSpPr>
                <a:spLocks/>
              </p:cNvSpPr>
              <p:nvPr/>
            </p:nvSpPr>
            <p:spPr bwMode="auto">
              <a:xfrm>
                <a:off x="2054225" y="2155826"/>
                <a:ext cx="165100" cy="125413"/>
              </a:xfrm>
              <a:custGeom>
                <a:avLst/>
                <a:gdLst>
                  <a:gd name="T0" fmla="*/ 77 w 77"/>
                  <a:gd name="T1" fmla="*/ 48 h 58"/>
                  <a:gd name="T2" fmla="*/ 67 w 77"/>
                  <a:gd name="T3" fmla="*/ 58 h 58"/>
                  <a:gd name="T4" fmla="*/ 9 w 77"/>
                  <a:gd name="T5" fmla="*/ 58 h 58"/>
                  <a:gd name="T6" fmla="*/ 0 w 77"/>
                  <a:gd name="T7" fmla="*/ 48 h 58"/>
                  <a:gd name="T8" fmla="*/ 0 w 77"/>
                  <a:gd name="T9" fmla="*/ 10 h 58"/>
                  <a:gd name="T10" fmla="*/ 9 w 77"/>
                  <a:gd name="T11" fmla="*/ 0 h 58"/>
                  <a:gd name="T12" fmla="*/ 67 w 77"/>
                  <a:gd name="T13" fmla="*/ 0 h 58"/>
                  <a:gd name="T14" fmla="*/ 77 w 77"/>
                  <a:gd name="T15" fmla="*/ 10 h 58"/>
                  <a:gd name="T16" fmla="*/ 77 w 77"/>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8">
                    <a:moveTo>
                      <a:pt x="77" y="48"/>
                    </a:moveTo>
                    <a:cubicBezTo>
                      <a:pt x="77" y="53"/>
                      <a:pt x="73" y="58"/>
                      <a:pt x="67" y="58"/>
                    </a:cubicBezTo>
                    <a:cubicBezTo>
                      <a:pt x="9" y="58"/>
                      <a:pt x="9" y="58"/>
                      <a:pt x="9" y="58"/>
                    </a:cubicBezTo>
                    <a:cubicBezTo>
                      <a:pt x="4" y="58"/>
                      <a:pt x="0" y="53"/>
                      <a:pt x="0" y="48"/>
                    </a:cubicBezTo>
                    <a:cubicBezTo>
                      <a:pt x="0" y="10"/>
                      <a:pt x="0" y="10"/>
                      <a:pt x="0" y="10"/>
                    </a:cubicBezTo>
                    <a:cubicBezTo>
                      <a:pt x="0" y="4"/>
                      <a:pt x="4" y="0"/>
                      <a:pt x="9" y="0"/>
                    </a:cubicBezTo>
                    <a:cubicBezTo>
                      <a:pt x="67" y="0"/>
                      <a:pt x="67" y="0"/>
                      <a:pt x="67" y="0"/>
                    </a:cubicBezTo>
                    <a:cubicBezTo>
                      <a:pt x="73" y="0"/>
                      <a:pt x="77" y="4"/>
                      <a:pt x="77" y="10"/>
                    </a:cubicBezTo>
                    <a:cubicBezTo>
                      <a:pt x="77" y="48"/>
                      <a:pt x="77" y="48"/>
                      <a:pt x="77" y="48"/>
                    </a:cubicBezTo>
                  </a:path>
                </a:pathLst>
              </a:custGeom>
              <a:solidFill>
                <a:srgbClr val="FF3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41">
                <a:extLst>
                  <a:ext uri="{FF2B5EF4-FFF2-40B4-BE49-F238E27FC236}">
                    <a16:creationId xmlns:a16="http://schemas.microsoft.com/office/drawing/2014/main" id="{A16AA4B1-CC53-4082-BE3A-C99CBBF965D9}"/>
                  </a:ext>
                </a:extLst>
              </p:cNvPr>
              <p:cNvSpPr>
                <a:spLocks/>
              </p:cNvSpPr>
              <p:nvPr/>
            </p:nvSpPr>
            <p:spPr bwMode="auto">
              <a:xfrm>
                <a:off x="1366838" y="233997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F4B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42">
                <a:extLst>
                  <a:ext uri="{FF2B5EF4-FFF2-40B4-BE49-F238E27FC236}">
                    <a16:creationId xmlns:a16="http://schemas.microsoft.com/office/drawing/2014/main" id="{794A9898-D655-42DB-AAA3-34AB8AD5CBF9}"/>
                  </a:ext>
                </a:extLst>
              </p:cNvPr>
              <p:cNvSpPr>
                <a:spLocks/>
              </p:cNvSpPr>
              <p:nvPr/>
            </p:nvSpPr>
            <p:spPr bwMode="auto">
              <a:xfrm>
                <a:off x="1595438" y="233997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CEC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43">
                <a:extLst>
                  <a:ext uri="{FF2B5EF4-FFF2-40B4-BE49-F238E27FC236}">
                    <a16:creationId xmlns:a16="http://schemas.microsoft.com/office/drawing/2014/main" id="{87138EC2-E9D7-4EA4-94CF-848C0C7AAD1E}"/>
                  </a:ext>
                </a:extLst>
              </p:cNvPr>
              <p:cNvSpPr>
                <a:spLocks/>
              </p:cNvSpPr>
              <p:nvPr/>
            </p:nvSpPr>
            <p:spPr bwMode="auto">
              <a:xfrm>
                <a:off x="1824038" y="2339976"/>
                <a:ext cx="168275" cy="125413"/>
              </a:xfrm>
              <a:custGeom>
                <a:avLst/>
                <a:gdLst>
                  <a:gd name="T0" fmla="*/ 78 w 78"/>
                  <a:gd name="T1" fmla="*/ 48 h 58"/>
                  <a:gd name="T2" fmla="*/ 68 w 78"/>
                  <a:gd name="T3" fmla="*/ 58 h 58"/>
                  <a:gd name="T4" fmla="*/ 10 w 78"/>
                  <a:gd name="T5" fmla="*/ 58 h 58"/>
                  <a:gd name="T6" fmla="*/ 0 w 78"/>
                  <a:gd name="T7" fmla="*/ 48 h 58"/>
                  <a:gd name="T8" fmla="*/ 0 w 78"/>
                  <a:gd name="T9" fmla="*/ 10 h 58"/>
                  <a:gd name="T10" fmla="*/ 10 w 78"/>
                  <a:gd name="T11" fmla="*/ 0 h 58"/>
                  <a:gd name="T12" fmla="*/ 68 w 78"/>
                  <a:gd name="T13" fmla="*/ 0 h 58"/>
                  <a:gd name="T14" fmla="*/ 78 w 78"/>
                  <a:gd name="T15" fmla="*/ 10 h 58"/>
                  <a:gd name="T16" fmla="*/ 78 w 78"/>
                  <a:gd name="T17"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78" y="48"/>
                    </a:moveTo>
                    <a:cubicBezTo>
                      <a:pt x="78" y="53"/>
                      <a:pt x="74" y="58"/>
                      <a:pt x="68" y="58"/>
                    </a:cubicBezTo>
                    <a:cubicBezTo>
                      <a:pt x="10" y="58"/>
                      <a:pt x="10" y="58"/>
                      <a:pt x="10" y="58"/>
                    </a:cubicBezTo>
                    <a:cubicBezTo>
                      <a:pt x="5" y="58"/>
                      <a:pt x="0" y="53"/>
                      <a:pt x="0" y="48"/>
                    </a:cubicBezTo>
                    <a:cubicBezTo>
                      <a:pt x="0" y="10"/>
                      <a:pt x="0" y="10"/>
                      <a:pt x="0" y="10"/>
                    </a:cubicBezTo>
                    <a:cubicBezTo>
                      <a:pt x="0" y="4"/>
                      <a:pt x="5" y="0"/>
                      <a:pt x="10" y="0"/>
                    </a:cubicBezTo>
                    <a:cubicBezTo>
                      <a:pt x="68" y="0"/>
                      <a:pt x="68" y="0"/>
                      <a:pt x="68" y="0"/>
                    </a:cubicBezTo>
                    <a:cubicBezTo>
                      <a:pt x="74" y="0"/>
                      <a:pt x="78" y="4"/>
                      <a:pt x="78" y="10"/>
                    </a:cubicBezTo>
                    <a:cubicBezTo>
                      <a:pt x="78" y="48"/>
                      <a:pt x="78" y="48"/>
                      <a:pt x="78" y="48"/>
                    </a:cubicBezTo>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44">
                <a:extLst>
                  <a:ext uri="{FF2B5EF4-FFF2-40B4-BE49-F238E27FC236}">
                    <a16:creationId xmlns:a16="http://schemas.microsoft.com/office/drawing/2014/main" id="{FAE500A8-3524-4701-9897-ABB5A76CBF20}"/>
                  </a:ext>
                </a:extLst>
              </p:cNvPr>
              <p:cNvSpPr>
                <a:spLocks/>
              </p:cNvSpPr>
              <p:nvPr/>
            </p:nvSpPr>
            <p:spPr bwMode="auto">
              <a:xfrm>
                <a:off x="2360613" y="2644776"/>
                <a:ext cx="127000" cy="95250"/>
              </a:xfrm>
              <a:custGeom>
                <a:avLst/>
                <a:gdLst>
                  <a:gd name="T0" fmla="*/ 59 w 59"/>
                  <a:gd name="T1" fmla="*/ 37 h 44"/>
                  <a:gd name="T2" fmla="*/ 51 w 59"/>
                  <a:gd name="T3" fmla="*/ 44 h 44"/>
                  <a:gd name="T4" fmla="*/ 7 w 59"/>
                  <a:gd name="T5" fmla="*/ 44 h 44"/>
                  <a:gd name="T6" fmla="*/ 0 w 59"/>
                  <a:gd name="T7" fmla="*/ 37 h 44"/>
                  <a:gd name="T8" fmla="*/ 0 w 59"/>
                  <a:gd name="T9" fmla="*/ 8 h 44"/>
                  <a:gd name="T10" fmla="*/ 7 w 59"/>
                  <a:gd name="T11" fmla="*/ 0 h 44"/>
                  <a:gd name="T12" fmla="*/ 51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5" y="44"/>
                      <a:pt x="51" y="44"/>
                    </a:cubicBezTo>
                    <a:cubicBezTo>
                      <a:pt x="7" y="44"/>
                      <a:pt x="7" y="44"/>
                      <a:pt x="7" y="44"/>
                    </a:cubicBezTo>
                    <a:cubicBezTo>
                      <a:pt x="3" y="44"/>
                      <a:pt x="0" y="41"/>
                      <a:pt x="0" y="37"/>
                    </a:cubicBezTo>
                    <a:cubicBezTo>
                      <a:pt x="0" y="8"/>
                      <a:pt x="0" y="8"/>
                      <a:pt x="0" y="8"/>
                    </a:cubicBezTo>
                    <a:cubicBezTo>
                      <a:pt x="0" y="4"/>
                      <a:pt x="3" y="0"/>
                      <a:pt x="7" y="0"/>
                    </a:cubicBezTo>
                    <a:cubicBezTo>
                      <a:pt x="51" y="0"/>
                      <a:pt x="51" y="0"/>
                      <a:pt x="51" y="0"/>
                    </a:cubicBezTo>
                    <a:cubicBezTo>
                      <a:pt x="55" y="0"/>
                      <a:pt x="59" y="4"/>
                      <a:pt x="59" y="8"/>
                    </a:cubicBezTo>
                    <a:lnTo>
                      <a:pt x="59" y="37"/>
                    </a:lnTo>
                    <a:close/>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8" name="Freeform 45">
                <a:extLst>
                  <a:ext uri="{FF2B5EF4-FFF2-40B4-BE49-F238E27FC236}">
                    <a16:creationId xmlns:a16="http://schemas.microsoft.com/office/drawing/2014/main" id="{85B0ED84-71D1-4AFD-B5DE-A7EB154FF1BB}"/>
                  </a:ext>
                </a:extLst>
              </p:cNvPr>
              <p:cNvSpPr>
                <a:spLocks noEditPoints="1"/>
              </p:cNvSpPr>
              <p:nvPr/>
            </p:nvSpPr>
            <p:spPr bwMode="auto">
              <a:xfrm>
                <a:off x="1360488" y="2633663"/>
                <a:ext cx="258762" cy="117475"/>
              </a:xfrm>
              <a:custGeom>
                <a:avLst/>
                <a:gdLst>
                  <a:gd name="T0" fmla="*/ 13 w 120"/>
                  <a:gd name="T1" fmla="*/ 5 h 54"/>
                  <a:gd name="T2" fmla="*/ 107 w 120"/>
                  <a:gd name="T3" fmla="*/ 5 h 54"/>
                  <a:gd name="T4" fmla="*/ 115 w 120"/>
                  <a:gd name="T5" fmla="*/ 13 h 54"/>
                  <a:gd name="T6" fmla="*/ 115 w 120"/>
                  <a:gd name="T7" fmla="*/ 42 h 54"/>
                  <a:gd name="T8" fmla="*/ 107 w 120"/>
                  <a:gd name="T9" fmla="*/ 49 h 54"/>
                  <a:gd name="T10" fmla="*/ 13 w 120"/>
                  <a:gd name="T11" fmla="*/ 49 h 54"/>
                  <a:gd name="T12" fmla="*/ 5 w 120"/>
                  <a:gd name="T13" fmla="*/ 42 h 54"/>
                  <a:gd name="T14" fmla="*/ 5 w 120"/>
                  <a:gd name="T15" fmla="*/ 13 h 54"/>
                  <a:gd name="T16" fmla="*/ 13 w 120"/>
                  <a:gd name="T17" fmla="*/ 5 h 54"/>
                  <a:gd name="T18" fmla="*/ 13 w 120"/>
                  <a:gd name="T19" fmla="*/ 0 h 54"/>
                  <a:gd name="T20" fmla="*/ 0 w 120"/>
                  <a:gd name="T21" fmla="*/ 13 h 54"/>
                  <a:gd name="T22" fmla="*/ 0 w 120"/>
                  <a:gd name="T23" fmla="*/ 42 h 54"/>
                  <a:gd name="T24" fmla="*/ 13 w 120"/>
                  <a:gd name="T25" fmla="*/ 54 h 54"/>
                  <a:gd name="T26" fmla="*/ 107 w 120"/>
                  <a:gd name="T27" fmla="*/ 54 h 54"/>
                  <a:gd name="T28" fmla="*/ 120 w 120"/>
                  <a:gd name="T29" fmla="*/ 42 h 54"/>
                  <a:gd name="T30" fmla="*/ 120 w 120"/>
                  <a:gd name="T31" fmla="*/ 13 h 54"/>
                  <a:gd name="T32" fmla="*/ 107 w 120"/>
                  <a:gd name="T33" fmla="*/ 0 h 54"/>
                  <a:gd name="T34" fmla="*/ 13 w 120"/>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54">
                    <a:moveTo>
                      <a:pt x="13" y="5"/>
                    </a:moveTo>
                    <a:cubicBezTo>
                      <a:pt x="107" y="5"/>
                      <a:pt x="107" y="5"/>
                      <a:pt x="107" y="5"/>
                    </a:cubicBezTo>
                    <a:cubicBezTo>
                      <a:pt x="111" y="5"/>
                      <a:pt x="115" y="9"/>
                      <a:pt x="115" y="13"/>
                    </a:cubicBezTo>
                    <a:cubicBezTo>
                      <a:pt x="115" y="42"/>
                      <a:pt x="115" y="42"/>
                      <a:pt x="115" y="42"/>
                    </a:cubicBezTo>
                    <a:cubicBezTo>
                      <a:pt x="115" y="46"/>
                      <a:pt x="111" y="49"/>
                      <a:pt x="107" y="49"/>
                    </a:cubicBezTo>
                    <a:cubicBezTo>
                      <a:pt x="13" y="49"/>
                      <a:pt x="13" y="49"/>
                      <a:pt x="13" y="49"/>
                    </a:cubicBezTo>
                    <a:cubicBezTo>
                      <a:pt x="9" y="49"/>
                      <a:pt x="5" y="46"/>
                      <a:pt x="5" y="42"/>
                    </a:cubicBezTo>
                    <a:cubicBezTo>
                      <a:pt x="5" y="13"/>
                      <a:pt x="5" y="13"/>
                      <a:pt x="5" y="13"/>
                    </a:cubicBezTo>
                    <a:cubicBezTo>
                      <a:pt x="5" y="9"/>
                      <a:pt x="9" y="5"/>
                      <a:pt x="13" y="5"/>
                    </a:cubicBezTo>
                    <a:moveTo>
                      <a:pt x="13" y="0"/>
                    </a:moveTo>
                    <a:cubicBezTo>
                      <a:pt x="6" y="0"/>
                      <a:pt x="0" y="6"/>
                      <a:pt x="0" y="13"/>
                    </a:cubicBezTo>
                    <a:cubicBezTo>
                      <a:pt x="0" y="42"/>
                      <a:pt x="0" y="42"/>
                      <a:pt x="0" y="42"/>
                    </a:cubicBezTo>
                    <a:cubicBezTo>
                      <a:pt x="0" y="49"/>
                      <a:pt x="6" y="54"/>
                      <a:pt x="13" y="54"/>
                    </a:cubicBezTo>
                    <a:cubicBezTo>
                      <a:pt x="107" y="54"/>
                      <a:pt x="107" y="54"/>
                      <a:pt x="107" y="54"/>
                    </a:cubicBezTo>
                    <a:cubicBezTo>
                      <a:pt x="114" y="54"/>
                      <a:pt x="120" y="49"/>
                      <a:pt x="120" y="42"/>
                    </a:cubicBezTo>
                    <a:cubicBezTo>
                      <a:pt x="120" y="13"/>
                      <a:pt x="120" y="13"/>
                      <a:pt x="120" y="13"/>
                    </a:cubicBezTo>
                    <a:cubicBezTo>
                      <a:pt x="120" y="6"/>
                      <a:pt x="114" y="0"/>
                      <a:pt x="107" y="0"/>
                    </a:cubicBezTo>
                    <a:cubicBezTo>
                      <a:pt x="13" y="0"/>
                      <a:pt x="13" y="0"/>
                      <a:pt x="13" y="0"/>
                    </a:cubicBezTo>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9" name="Freeform 46">
                <a:extLst>
                  <a:ext uri="{FF2B5EF4-FFF2-40B4-BE49-F238E27FC236}">
                    <a16:creationId xmlns:a16="http://schemas.microsoft.com/office/drawing/2014/main" id="{5BE216DF-AD51-465D-B25F-6F5A53046EF0}"/>
                  </a:ext>
                </a:extLst>
              </p:cNvPr>
              <p:cNvSpPr>
                <a:spLocks noEditPoints="1"/>
              </p:cNvSpPr>
              <p:nvPr/>
            </p:nvSpPr>
            <p:spPr bwMode="auto">
              <a:xfrm>
                <a:off x="1636713" y="2633663"/>
                <a:ext cx="255587" cy="117475"/>
              </a:xfrm>
              <a:custGeom>
                <a:avLst/>
                <a:gdLst>
                  <a:gd name="T0" fmla="*/ 12 w 119"/>
                  <a:gd name="T1" fmla="*/ 5 h 54"/>
                  <a:gd name="T2" fmla="*/ 106 w 119"/>
                  <a:gd name="T3" fmla="*/ 5 h 54"/>
                  <a:gd name="T4" fmla="*/ 114 w 119"/>
                  <a:gd name="T5" fmla="*/ 13 h 54"/>
                  <a:gd name="T6" fmla="*/ 114 w 119"/>
                  <a:gd name="T7" fmla="*/ 42 h 54"/>
                  <a:gd name="T8" fmla="*/ 106 w 119"/>
                  <a:gd name="T9" fmla="*/ 49 h 54"/>
                  <a:gd name="T10" fmla="*/ 12 w 119"/>
                  <a:gd name="T11" fmla="*/ 49 h 54"/>
                  <a:gd name="T12" fmla="*/ 5 w 119"/>
                  <a:gd name="T13" fmla="*/ 42 h 54"/>
                  <a:gd name="T14" fmla="*/ 5 w 119"/>
                  <a:gd name="T15" fmla="*/ 13 h 54"/>
                  <a:gd name="T16" fmla="*/ 12 w 119"/>
                  <a:gd name="T17" fmla="*/ 5 h 54"/>
                  <a:gd name="T18" fmla="*/ 12 w 119"/>
                  <a:gd name="T19" fmla="*/ 0 h 54"/>
                  <a:gd name="T20" fmla="*/ 0 w 119"/>
                  <a:gd name="T21" fmla="*/ 13 h 54"/>
                  <a:gd name="T22" fmla="*/ 0 w 119"/>
                  <a:gd name="T23" fmla="*/ 42 h 54"/>
                  <a:gd name="T24" fmla="*/ 12 w 119"/>
                  <a:gd name="T25" fmla="*/ 54 h 54"/>
                  <a:gd name="T26" fmla="*/ 106 w 119"/>
                  <a:gd name="T27" fmla="*/ 54 h 54"/>
                  <a:gd name="T28" fmla="*/ 119 w 119"/>
                  <a:gd name="T29" fmla="*/ 42 h 54"/>
                  <a:gd name="T30" fmla="*/ 119 w 119"/>
                  <a:gd name="T31" fmla="*/ 13 h 54"/>
                  <a:gd name="T32" fmla="*/ 106 w 119"/>
                  <a:gd name="T33" fmla="*/ 0 h 54"/>
                  <a:gd name="T34" fmla="*/ 12 w 119"/>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54">
                    <a:moveTo>
                      <a:pt x="12" y="5"/>
                    </a:moveTo>
                    <a:cubicBezTo>
                      <a:pt x="106" y="5"/>
                      <a:pt x="106" y="5"/>
                      <a:pt x="106" y="5"/>
                    </a:cubicBezTo>
                    <a:cubicBezTo>
                      <a:pt x="111" y="5"/>
                      <a:pt x="114" y="9"/>
                      <a:pt x="114" y="13"/>
                    </a:cubicBezTo>
                    <a:cubicBezTo>
                      <a:pt x="114" y="42"/>
                      <a:pt x="114" y="42"/>
                      <a:pt x="114" y="42"/>
                    </a:cubicBezTo>
                    <a:cubicBezTo>
                      <a:pt x="114" y="46"/>
                      <a:pt x="111" y="49"/>
                      <a:pt x="106" y="49"/>
                    </a:cubicBezTo>
                    <a:cubicBezTo>
                      <a:pt x="12" y="49"/>
                      <a:pt x="12" y="49"/>
                      <a:pt x="12" y="49"/>
                    </a:cubicBezTo>
                    <a:cubicBezTo>
                      <a:pt x="8" y="49"/>
                      <a:pt x="5" y="46"/>
                      <a:pt x="5" y="42"/>
                    </a:cubicBezTo>
                    <a:cubicBezTo>
                      <a:pt x="5" y="13"/>
                      <a:pt x="5" y="13"/>
                      <a:pt x="5" y="13"/>
                    </a:cubicBezTo>
                    <a:cubicBezTo>
                      <a:pt x="5" y="9"/>
                      <a:pt x="8" y="5"/>
                      <a:pt x="12" y="5"/>
                    </a:cubicBezTo>
                    <a:moveTo>
                      <a:pt x="12" y="0"/>
                    </a:moveTo>
                    <a:cubicBezTo>
                      <a:pt x="5" y="0"/>
                      <a:pt x="0" y="6"/>
                      <a:pt x="0" y="13"/>
                    </a:cubicBezTo>
                    <a:cubicBezTo>
                      <a:pt x="0" y="42"/>
                      <a:pt x="0" y="42"/>
                      <a:pt x="0" y="42"/>
                    </a:cubicBezTo>
                    <a:cubicBezTo>
                      <a:pt x="0" y="49"/>
                      <a:pt x="5" y="54"/>
                      <a:pt x="12" y="54"/>
                    </a:cubicBezTo>
                    <a:cubicBezTo>
                      <a:pt x="106" y="54"/>
                      <a:pt x="106" y="54"/>
                      <a:pt x="106" y="54"/>
                    </a:cubicBezTo>
                    <a:cubicBezTo>
                      <a:pt x="113" y="54"/>
                      <a:pt x="119" y="49"/>
                      <a:pt x="119" y="42"/>
                    </a:cubicBezTo>
                    <a:cubicBezTo>
                      <a:pt x="119" y="13"/>
                      <a:pt x="119" y="13"/>
                      <a:pt x="119" y="13"/>
                    </a:cubicBezTo>
                    <a:cubicBezTo>
                      <a:pt x="119" y="6"/>
                      <a:pt x="113" y="0"/>
                      <a:pt x="106" y="0"/>
                    </a:cubicBezTo>
                    <a:cubicBezTo>
                      <a:pt x="12" y="0"/>
                      <a:pt x="12" y="0"/>
                      <a:pt x="12" y="0"/>
                    </a:cubicBezTo>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47">
                <a:extLst>
                  <a:ext uri="{FF2B5EF4-FFF2-40B4-BE49-F238E27FC236}">
                    <a16:creationId xmlns:a16="http://schemas.microsoft.com/office/drawing/2014/main" id="{C0479299-AC26-476C-9BAB-A496B8D2AE87}"/>
                  </a:ext>
                </a:extLst>
              </p:cNvPr>
              <p:cNvSpPr>
                <a:spLocks noEditPoints="1"/>
              </p:cNvSpPr>
              <p:nvPr/>
            </p:nvSpPr>
            <p:spPr bwMode="auto">
              <a:xfrm>
                <a:off x="1909763" y="2633663"/>
                <a:ext cx="257175" cy="117475"/>
              </a:xfrm>
              <a:custGeom>
                <a:avLst/>
                <a:gdLst>
                  <a:gd name="T0" fmla="*/ 12 w 119"/>
                  <a:gd name="T1" fmla="*/ 5 h 54"/>
                  <a:gd name="T2" fmla="*/ 107 w 119"/>
                  <a:gd name="T3" fmla="*/ 5 h 54"/>
                  <a:gd name="T4" fmla="*/ 114 w 119"/>
                  <a:gd name="T5" fmla="*/ 13 h 54"/>
                  <a:gd name="T6" fmla="*/ 114 w 119"/>
                  <a:gd name="T7" fmla="*/ 42 h 54"/>
                  <a:gd name="T8" fmla="*/ 107 w 119"/>
                  <a:gd name="T9" fmla="*/ 49 h 54"/>
                  <a:gd name="T10" fmla="*/ 12 w 119"/>
                  <a:gd name="T11" fmla="*/ 49 h 54"/>
                  <a:gd name="T12" fmla="*/ 5 w 119"/>
                  <a:gd name="T13" fmla="*/ 42 h 54"/>
                  <a:gd name="T14" fmla="*/ 5 w 119"/>
                  <a:gd name="T15" fmla="*/ 13 h 54"/>
                  <a:gd name="T16" fmla="*/ 12 w 119"/>
                  <a:gd name="T17" fmla="*/ 5 h 54"/>
                  <a:gd name="T18" fmla="*/ 12 w 119"/>
                  <a:gd name="T19" fmla="*/ 0 h 54"/>
                  <a:gd name="T20" fmla="*/ 12 w 119"/>
                  <a:gd name="T21" fmla="*/ 0 h 54"/>
                  <a:gd name="T22" fmla="*/ 0 w 119"/>
                  <a:gd name="T23" fmla="*/ 13 h 54"/>
                  <a:gd name="T24" fmla="*/ 0 w 119"/>
                  <a:gd name="T25" fmla="*/ 42 h 54"/>
                  <a:gd name="T26" fmla="*/ 12 w 119"/>
                  <a:gd name="T27" fmla="*/ 54 h 54"/>
                  <a:gd name="T28" fmla="*/ 107 w 119"/>
                  <a:gd name="T29" fmla="*/ 54 h 54"/>
                  <a:gd name="T30" fmla="*/ 119 w 119"/>
                  <a:gd name="T31" fmla="*/ 42 h 54"/>
                  <a:gd name="T32" fmla="*/ 119 w 119"/>
                  <a:gd name="T33" fmla="*/ 13 h 54"/>
                  <a:gd name="T34" fmla="*/ 107 w 119"/>
                  <a:gd name="T35" fmla="*/ 0 h 54"/>
                  <a:gd name="T36" fmla="*/ 12 w 119"/>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4">
                    <a:moveTo>
                      <a:pt x="12" y="5"/>
                    </a:moveTo>
                    <a:cubicBezTo>
                      <a:pt x="107" y="5"/>
                      <a:pt x="107" y="5"/>
                      <a:pt x="107" y="5"/>
                    </a:cubicBezTo>
                    <a:cubicBezTo>
                      <a:pt x="111" y="5"/>
                      <a:pt x="114" y="9"/>
                      <a:pt x="114" y="13"/>
                    </a:cubicBezTo>
                    <a:cubicBezTo>
                      <a:pt x="114" y="42"/>
                      <a:pt x="114" y="42"/>
                      <a:pt x="114" y="42"/>
                    </a:cubicBezTo>
                    <a:cubicBezTo>
                      <a:pt x="114" y="46"/>
                      <a:pt x="111" y="49"/>
                      <a:pt x="107" y="49"/>
                    </a:cubicBezTo>
                    <a:cubicBezTo>
                      <a:pt x="12" y="49"/>
                      <a:pt x="12" y="49"/>
                      <a:pt x="12" y="49"/>
                    </a:cubicBezTo>
                    <a:cubicBezTo>
                      <a:pt x="8" y="49"/>
                      <a:pt x="5" y="46"/>
                      <a:pt x="5" y="42"/>
                    </a:cubicBezTo>
                    <a:cubicBezTo>
                      <a:pt x="5" y="13"/>
                      <a:pt x="5" y="13"/>
                      <a:pt x="5" y="13"/>
                    </a:cubicBezTo>
                    <a:cubicBezTo>
                      <a:pt x="5" y="9"/>
                      <a:pt x="8" y="5"/>
                      <a:pt x="12" y="5"/>
                    </a:cubicBezTo>
                    <a:close/>
                    <a:moveTo>
                      <a:pt x="12" y="0"/>
                    </a:moveTo>
                    <a:cubicBezTo>
                      <a:pt x="12" y="0"/>
                      <a:pt x="12" y="0"/>
                      <a:pt x="12" y="0"/>
                    </a:cubicBezTo>
                    <a:cubicBezTo>
                      <a:pt x="5" y="0"/>
                      <a:pt x="0" y="6"/>
                      <a:pt x="0" y="13"/>
                    </a:cubicBezTo>
                    <a:cubicBezTo>
                      <a:pt x="0" y="42"/>
                      <a:pt x="0" y="42"/>
                      <a:pt x="0" y="42"/>
                    </a:cubicBezTo>
                    <a:cubicBezTo>
                      <a:pt x="0" y="49"/>
                      <a:pt x="5" y="54"/>
                      <a:pt x="12" y="54"/>
                    </a:cubicBezTo>
                    <a:cubicBezTo>
                      <a:pt x="107" y="54"/>
                      <a:pt x="107" y="54"/>
                      <a:pt x="107" y="54"/>
                    </a:cubicBezTo>
                    <a:cubicBezTo>
                      <a:pt x="114" y="54"/>
                      <a:pt x="119" y="49"/>
                      <a:pt x="119" y="42"/>
                    </a:cubicBezTo>
                    <a:cubicBezTo>
                      <a:pt x="119" y="13"/>
                      <a:pt x="119" y="13"/>
                      <a:pt x="119" y="13"/>
                    </a:cubicBezTo>
                    <a:cubicBezTo>
                      <a:pt x="119" y="6"/>
                      <a:pt x="114" y="0"/>
                      <a:pt x="107" y="0"/>
                    </a:cubicBezTo>
                    <a:lnTo>
                      <a:pt x="12" y="0"/>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1" name="Freeform 48">
                <a:extLst>
                  <a:ext uri="{FF2B5EF4-FFF2-40B4-BE49-F238E27FC236}">
                    <a16:creationId xmlns:a16="http://schemas.microsoft.com/office/drawing/2014/main" id="{B6E7486E-B971-49AD-B43C-C8956BEFF506}"/>
                  </a:ext>
                </a:extLst>
              </p:cNvPr>
              <p:cNvSpPr>
                <a:spLocks/>
              </p:cNvSpPr>
              <p:nvPr/>
            </p:nvSpPr>
            <p:spPr bwMode="auto">
              <a:xfrm>
                <a:off x="2501900" y="2644776"/>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3" y="44"/>
                      <a:pt x="0" y="41"/>
                      <a:pt x="0" y="37"/>
                    </a:cubicBezTo>
                    <a:cubicBezTo>
                      <a:pt x="0" y="8"/>
                      <a:pt x="0" y="8"/>
                      <a:pt x="0" y="8"/>
                    </a:cubicBezTo>
                    <a:cubicBezTo>
                      <a:pt x="0" y="4"/>
                      <a:pt x="3" y="0"/>
                      <a:pt x="8" y="0"/>
                    </a:cubicBezTo>
                    <a:cubicBezTo>
                      <a:pt x="52" y="0"/>
                      <a:pt x="52" y="0"/>
                      <a:pt x="52" y="0"/>
                    </a:cubicBezTo>
                    <a:cubicBezTo>
                      <a:pt x="56"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2" name="Freeform 49">
                <a:extLst>
                  <a:ext uri="{FF2B5EF4-FFF2-40B4-BE49-F238E27FC236}">
                    <a16:creationId xmlns:a16="http://schemas.microsoft.com/office/drawing/2014/main" id="{20C2E0C6-59FB-4D45-8D67-4EDCDE9FF8BD}"/>
                  </a:ext>
                </a:extLst>
              </p:cNvPr>
              <p:cNvSpPr>
                <a:spLocks/>
              </p:cNvSpPr>
              <p:nvPr/>
            </p:nvSpPr>
            <p:spPr bwMode="auto">
              <a:xfrm>
                <a:off x="2644775" y="2644776"/>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4" y="44"/>
                      <a:pt x="0" y="41"/>
                      <a:pt x="0" y="37"/>
                    </a:cubicBezTo>
                    <a:cubicBezTo>
                      <a:pt x="0" y="8"/>
                      <a:pt x="0" y="8"/>
                      <a:pt x="0" y="8"/>
                    </a:cubicBezTo>
                    <a:cubicBezTo>
                      <a:pt x="0" y="4"/>
                      <a:pt x="4" y="0"/>
                      <a:pt x="8" y="0"/>
                    </a:cubicBezTo>
                    <a:cubicBezTo>
                      <a:pt x="52" y="0"/>
                      <a:pt x="52" y="0"/>
                      <a:pt x="52" y="0"/>
                    </a:cubicBezTo>
                    <a:cubicBezTo>
                      <a:pt x="56" y="0"/>
                      <a:pt x="59" y="4"/>
                      <a:pt x="59" y="8"/>
                    </a:cubicBezTo>
                    <a:lnTo>
                      <a:pt x="59" y="37"/>
                    </a:lnTo>
                    <a:close/>
                  </a:path>
                </a:pathLst>
              </a:custGeom>
              <a:solidFill>
                <a:srgbClr val="9D9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50">
                <a:extLst>
                  <a:ext uri="{FF2B5EF4-FFF2-40B4-BE49-F238E27FC236}">
                    <a16:creationId xmlns:a16="http://schemas.microsoft.com/office/drawing/2014/main" id="{CB304CF7-3E83-451D-8F4B-07DFBEDB9869}"/>
                  </a:ext>
                </a:extLst>
              </p:cNvPr>
              <p:cNvSpPr>
                <a:spLocks/>
              </p:cNvSpPr>
              <p:nvPr/>
            </p:nvSpPr>
            <p:spPr bwMode="auto">
              <a:xfrm>
                <a:off x="2360613" y="2532063"/>
                <a:ext cx="127000" cy="95250"/>
              </a:xfrm>
              <a:custGeom>
                <a:avLst/>
                <a:gdLst>
                  <a:gd name="T0" fmla="*/ 59 w 59"/>
                  <a:gd name="T1" fmla="*/ 36 h 44"/>
                  <a:gd name="T2" fmla="*/ 51 w 59"/>
                  <a:gd name="T3" fmla="*/ 44 h 44"/>
                  <a:gd name="T4" fmla="*/ 7 w 59"/>
                  <a:gd name="T5" fmla="*/ 44 h 44"/>
                  <a:gd name="T6" fmla="*/ 0 w 59"/>
                  <a:gd name="T7" fmla="*/ 36 h 44"/>
                  <a:gd name="T8" fmla="*/ 0 w 59"/>
                  <a:gd name="T9" fmla="*/ 7 h 44"/>
                  <a:gd name="T10" fmla="*/ 7 w 59"/>
                  <a:gd name="T11" fmla="*/ 0 h 44"/>
                  <a:gd name="T12" fmla="*/ 51 w 59"/>
                  <a:gd name="T13" fmla="*/ 0 h 44"/>
                  <a:gd name="T14" fmla="*/ 59 w 59"/>
                  <a:gd name="T15" fmla="*/ 7 h 44"/>
                  <a:gd name="T16" fmla="*/ 59 w 59"/>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6"/>
                    </a:moveTo>
                    <a:cubicBezTo>
                      <a:pt x="59" y="40"/>
                      <a:pt x="55" y="44"/>
                      <a:pt x="51" y="44"/>
                    </a:cubicBezTo>
                    <a:cubicBezTo>
                      <a:pt x="7" y="44"/>
                      <a:pt x="7" y="44"/>
                      <a:pt x="7" y="44"/>
                    </a:cubicBezTo>
                    <a:cubicBezTo>
                      <a:pt x="3" y="44"/>
                      <a:pt x="0" y="40"/>
                      <a:pt x="0" y="36"/>
                    </a:cubicBezTo>
                    <a:cubicBezTo>
                      <a:pt x="0" y="7"/>
                      <a:pt x="0" y="7"/>
                      <a:pt x="0" y="7"/>
                    </a:cubicBezTo>
                    <a:cubicBezTo>
                      <a:pt x="0" y="3"/>
                      <a:pt x="3" y="0"/>
                      <a:pt x="7" y="0"/>
                    </a:cubicBezTo>
                    <a:cubicBezTo>
                      <a:pt x="51" y="0"/>
                      <a:pt x="51" y="0"/>
                      <a:pt x="51" y="0"/>
                    </a:cubicBezTo>
                    <a:cubicBezTo>
                      <a:pt x="55" y="0"/>
                      <a:pt x="59" y="3"/>
                      <a:pt x="59" y="7"/>
                    </a:cubicBezTo>
                    <a:lnTo>
                      <a:pt x="59" y="36"/>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51">
                <a:extLst>
                  <a:ext uri="{FF2B5EF4-FFF2-40B4-BE49-F238E27FC236}">
                    <a16:creationId xmlns:a16="http://schemas.microsoft.com/office/drawing/2014/main" id="{11333CA6-20BF-4299-8EEC-9E494C84F364}"/>
                  </a:ext>
                </a:extLst>
              </p:cNvPr>
              <p:cNvSpPr>
                <a:spLocks/>
              </p:cNvSpPr>
              <p:nvPr/>
            </p:nvSpPr>
            <p:spPr bwMode="auto">
              <a:xfrm>
                <a:off x="2501900" y="2532063"/>
                <a:ext cx="127000" cy="95250"/>
              </a:xfrm>
              <a:custGeom>
                <a:avLst/>
                <a:gdLst>
                  <a:gd name="T0" fmla="*/ 59 w 59"/>
                  <a:gd name="T1" fmla="*/ 36 h 44"/>
                  <a:gd name="T2" fmla="*/ 52 w 59"/>
                  <a:gd name="T3" fmla="*/ 44 h 44"/>
                  <a:gd name="T4" fmla="*/ 8 w 59"/>
                  <a:gd name="T5" fmla="*/ 44 h 44"/>
                  <a:gd name="T6" fmla="*/ 0 w 59"/>
                  <a:gd name="T7" fmla="*/ 36 h 44"/>
                  <a:gd name="T8" fmla="*/ 0 w 59"/>
                  <a:gd name="T9" fmla="*/ 7 h 44"/>
                  <a:gd name="T10" fmla="*/ 8 w 59"/>
                  <a:gd name="T11" fmla="*/ 0 h 44"/>
                  <a:gd name="T12" fmla="*/ 52 w 59"/>
                  <a:gd name="T13" fmla="*/ 0 h 44"/>
                  <a:gd name="T14" fmla="*/ 59 w 59"/>
                  <a:gd name="T15" fmla="*/ 7 h 44"/>
                  <a:gd name="T16" fmla="*/ 59 w 59"/>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6"/>
                    </a:moveTo>
                    <a:cubicBezTo>
                      <a:pt x="59" y="40"/>
                      <a:pt x="56" y="44"/>
                      <a:pt x="52" y="44"/>
                    </a:cubicBezTo>
                    <a:cubicBezTo>
                      <a:pt x="8" y="44"/>
                      <a:pt x="8" y="44"/>
                      <a:pt x="8" y="44"/>
                    </a:cubicBezTo>
                    <a:cubicBezTo>
                      <a:pt x="3" y="44"/>
                      <a:pt x="0" y="40"/>
                      <a:pt x="0" y="36"/>
                    </a:cubicBezTo>
                    <a:cubicBezTo>
                      <a:pt x="0" y="7"/>
                      <a:pt x="0" y="7"/>
                      <a:pt x="0" y="7"/>
                    </a:cubicBezTo>
                    <a:cubicBezTo>
                      <a:pt x="0" y="3"/>
                      <a:pt x="3" y="0"/>
                      <a:pt x="8" y="0"/>
                    </a:cubicBezTo>
                    <a:cubicBezTo>
                      <a:pt x="52" y="0"/>
                      <a:pt x="52" y="0"/>
                      <a:pt x="52" y="0"/>
                    </a:cubicBezTo>
                    <a:cubicBezTo>
                      <a:pt x="56" y="0"/>
                      <a:pt x="59" y="3"/>
                      <a:pt x="59" y="7"/>
                    </a:cubicBezTo>
                    <a:lnTo>
                      <a:pt x="59" y="36"/>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Freeform 52">
                <a:extLst>
                  <a:ext uri="{FF2B5EF4-FFF2-40B4-BE49-F238E27FC236}">
                    <a16:creationId xmlns:a16="http://schemas.microsoft.com/office/drawing/2014/main" id="{6C209728-73BF-40D0-8B70-AA1DA31FAAA6}"/>
                  </a:ext>
                </a:extLst>
              </p:cNvPr>
              <p:cNvSpPr>
                <a:spLocks/>
              </p:cNvSpPr>
              <p:nvPr/>
            </p:nvSpPr>
            <p:spPr bwMode="auto">
              <a:xfrm>
                <a:off x="2644775" y="2532063"/>
                <a:ext cx="127000" cy="95250"/>
              </a:xfrm>
              <a:custGeom>
                <a:avLst/>
                <a:gdLst>
                  <a:gd name="T0" fmla="*/ 59 w 59"/>
                  <a:gd name="T1" fmla="*/ 36 h 44"/>
                  <a:gd name="T2" fmla="*/ 52 w 59"/>
                  <a:gd name="T3" fmla="*/ 44 h 44"/>
                  <a:gd name="T4" fmla="*/ 8 w 59"/>
                  <a:gd name="T5" fmla="*/ 44 h 44"/>
                  <a:gd name="T6" fmla="*/ 0 w 59"/>
                  <a:gd name="T7" fmla="*/ 36 h 44"/>
                  <a:gd name="T8" fmla="*/ 0 w 59"/>
                  <a:gd name="T9" fmla="*/ 7 h 44"/>
                  <a:gd name="T10" fmla="*/ 8 w 59"/>
                  <a:gd name="T11" fmla="*/ 0 h 44"/>
                  <a:gd name="T12" fmla="*/ 52 w 59"/>
                  <a:gd name="T13" fmla="*/ 0 h 44"/>
                  <a:gd name="T14" fmla="*/ 59 w 59"/>
                  <a:gd name="T15" fmla="*/ 7 h 44"/>
                  <a:gd name="T16" fmla="*/ 59 w 59"/>
                  <a:gd name="T1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6"/>
                    </a:moveTo>
                    <a:cubicBezTo>
                      <a:pt x="59" y="40"/>
                      <a:pt x="56" y="44"/>
                      <a:pt x="52" y="44"/>
                    </a:cubicBezTo>
                    <a:cubicBezTo>
                      <a:pt x="8" y="44"/>
                      <a:pt x="8" y="44"/>
                      <a:pt x="8" y="44"/>
                    </a:cubicBezTo>
                    <a:cubicBezTo>
                      <a:pt x="4" y="44"/>
                      <a:pt x="0" y="40"/>
                      <a:pt x="0" y="36"/>
                    </a:cubicBezTo>
                    <a:cubicBezTo>
                      <a:pt x="0" y="7"/>
                      <a:pt x="0" y="7"/>
                      <a:pt x="0" y="7"/>
                    </a:cubicBezTo>
                    <a:cubicBezTo>
                      <a:pt x="0" y="3"/>
                      <a:pt x="4" y="0"/>
                      <a:pt x="8" y="0"/>
                    </a:cubicBezTo>
                    <a:cubicBezTo>
                      <a:pt x="52" y="0"/>
                      <a:pt x="52" y="0"/>
                      <a:pt x="52" y="0"/>
                    </a:cubicBezTo>
                    <a:cubicBezTo>
                      <a:pt x="56" y="0"/>
                      <a:pt x="59" y="3"/>
                      <a:pt x="59" y="7"/>
                    </a:cubicBezTo>
                    <a:lnTo>
                      <a:pt x="59" y="36"/>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Rectangle 53">
                <a:extLst>
                  <a:ext uri="{FF2B5EF4-FFF2-40B4-BE49-F238E27FC236}">
                    <a16:creationId xmlns:a16="http://schemas.microsoft.com/office/drawing/2014/main" id="{8AF2B395-FE70-493C-8D6A-C8949FDA6530}"/>
                  </a:ext>
                </a:extLst>
              </p:cNvPr>
              <p:cNvSpPr>
                <a:spLocks noChangeArrowheads="1"/>
              </p:cNvSpPr>
              <p:nvPr/>
            </p:nvSpPr>
            <p:spPr bwMode="auto">
              <a:xfrm>
                <a:off x="2384425" y="2046288"/>
                <a:ext cx="369887"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Rectangle 54">
                <a:extLst>
                  <a:ext uri="{FF2B5EF4-FFF2-40B4-BE49-F238E27FC236}">
                    <a16:creationId xmlns:a16="http://schemas.microsoft.com/office/drawing/2014/main" id="{BACA2D72-EED9-4823-8516-515256305C64}"/>
                  </a:ext>
                </a:extLst>
              </p:cNvPr>
              <p:cNvSpPr>
                <a:spLocks noChangeArrowheads="1"/>
              </p:cNvSpPr>
              <p:nvPr/>
            </p:nvSpPr>
            <p:spPr bwMode="auto">
              <a:xfrm>
                <a:off x="2384425" y="2046288"/>
                <a:ext cx="3698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Rectangle 55">
                <a:extLst>
                  <a:ext uri="{FF2B5EF4-FFF2-40B4-BE49-F238E27FC236}">
                    <a16:creationId xmlns:a16="http://schemas.microsoft.com/office/drawing/2014/main" id="{107A7C8C-282A-433D-ADBA-4C1022733CAF}"/>
                  </a:ext>
                </a:extLst>
              </p:cNvPr>
              <p:cNvSpPr>
                <a:spLocks noChangeArrowheads="1"/>
              </p:cNvSpPr>
              <p:nvPr/>
            </p:nvSpPr>
            <p:spPr bwMode="auto">
              <a:xfrm>
                <a:off x="2384425" y="2260601"/>
                <a:ext cx="369887" cy="71438"/>
              </a:xfrm>
              <a:prstGeom prst="rect">
                <a:avLst/>
              </a:prstGeom>
              <a:solidFill>
                <a:srgbClr val="51A6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9" name="Freeform 56">
                <a:extLst>
                  <a:ext uri="{FF2B5EF4-FFF2-40B4-BE49-F238E27FC236}">
                    <a16:creationId xmlns:a16="http://schemas.microsoft.com/office/drawing/2014/main" id="{D65B22E5-A5C4-4DCA-AF5A-590C28223229}"/>
                  </a:ext>
                </a:extLst>
              </p:cNvPr>
              <p:cNvSpPr>
                <a:spLocks/>
              </p:cNvSpPr>
              <p:nvPr/>
            </p:nvSpPr>
            <p:spPr bwMode="auto">
              <a:xfrm>
                <a:off x="2360613" y="2417763"/>
                <a:ext cx="127000" cy="95250"/>
              </a:xfrm>
              <a:custGeom>
                <a:avLst/>
                <a:gdLst>
                  <a:gd name="T0" fmla="*/ 59 w 59"/>
                  <a:gd name="T1" fmla="*/ 37 h 44"/>
                  <a:gd name="T2" fmla="*/ 51 w 59"/>
                  <a:gd name="T3" fmla="*/ 44 h 44"/>
                  <a:gd name="T4" fmla="*/ 7 w 59"/>
                  <a:gd name="T5" fmla="*/ 44 h 44"/>
                  <a:gd name="T6" fmla="*/ 0 w 59"/>
                  <a:gd name="T7" fmla="*/ 37 h 44"/>
                  <a:gd name="T8" fmla="*/ 0 w 59"/>
                  <a:gd name="T9" fmla="*/ 8 h 44"/>
                  <a:gd name="T10" fmla="*/ 7 w 59"/>
                  <a:gd name="T11" fmla="*/ 0 h 44"/>
                  <a:gd name="T12" fmla="*/ 51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5" y="44"/>
                      <a:pt x="51" y="44"/>
                    </a:cubicBezTo>
                    <a:cubicBezTo>
                      <a:pt x="7" y="44"/>
                      <a:pt x="7" y="44"/>
                      <a:pt x="7" y="44"/>
                    </a:cubicBezTo>
                    <a:cubicBezTo>
                      <a:pt x="3" y="44"/>
                      <a:pt x="0" y="41"/>
                      <a:pt x="0" y="37"/>
                    </a:cubicBezTo>
                    <a:cubicBezTo>
                      <a:pt x="0" y="8"/>
                      <a:pt x="0" y="8"/>
                      <a:pt x="0" y="8"/>
                    </a:cubicBezTo>
                    <a:cubicBezTo>
                      <a:pt x="0" y="4"/>
                      <a:pt x="3" y="0"/>
                      <a:pt x="7" y="0"/>
                    </a:cubicBezTo>
                    <a:cubicBezTo>
                      <a:pt x="51" y="0"/>
                      <a:pt x="51" y="0"/>
                      <a:pt x="51" y="0"/>
                    </a:cubicBezTo>
                    <a:cubicBezTo>
                      <a:pt x="55"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0" name="Freeform 57">
                <a:extLst>
                  <a:ext uri="{FF2B5EF4-FFF2-40B4-BE49-F238E27FC236}">
                    <a16:creationId xmlns:a16="http://schemas.microsoft.com/office/drawing/2014/main" id="{99B3FFAA-2D59-4F15-A9CA-B64D8D33B480}"/>
                  </a:ext>
                </a:extLst>
              </p:cNvPr>
              <p:cNvSpPr>
                <a:spLocks/>
              </p:cNvSpPr>
              <p:nvPr/>
            </p:nvSpPr>
            <p:spPr bwMode="auto">
              <a:xfrm>
                <a:off x="2501900" y="2417763"/>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3" y="44"/>
                      <a:pt x="0" y="41"/>
                      <a:pt x="0" y="37"/>
                    </a:cubicBezTo>
                    <a:cubicBezTo>
                      <a:pt x="0" y="8"/>
                      <a:pt x="0" y="8"/>
                      <a:pt x="0" y="8"/>
                    </a:cubicBezTo>
                    <a:cubicBezTo>
                      <a:pt x="0" y="4"/>
                      <a:pt x="3" y="0"/>
                      <a:pt x="8" y="0"/>
                    </a:cubicBezTo>
                    <a:cubicBezTo>
                      <a:pt x="52" y="0"/>
                      <a:pt x="52" y="0"/>
                      <a:pt x="52" y="0"/>
                    </a:cubicBezTo>
                    <a:cubicBezTo>
                      <a:pt x="56"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1" name="Freeform 58">
                <a:extLst>
                  <a:ext uri="{FF2B5EF4-FFF2-40B4-BE49-F238E27FC236}">
                    <a16:creationId xmlns:a16="http://schemas.microsoft.com/office/drawing/2014/main" id="{452E7742-52DB-499D-B8FF-A8E26FF93B4F}"/>
                  </a:ext>
                </a:extLst>
              </p:cNvPr>
              <p:cNvSpPr>
                <a:spLocks/>
              </p:cNvSpPr>
              <p:nvPr/>
            </p:nvSpPr>
            <p:spPr bwMode="auto">
              <a:xfrm>
                <a:off x="2644775" y="2417763"/>
                <a:ext cx="127000" cy="95250"/>
              </a:xfrm>
              <a:custGeom>
                <a:avLst/>
                <a:gdLst>
                  <a:gd name="T0" fmla="*/ 59 w 59"/>
                  <a:gd name="T1" fmla="*/ 37 h 44"/>
                  <a:gd name="T2" fmla="*/ 52 w 59"/>
                  <a:gd name="T3" fmla="*/ 44 h 44"/>
                  <a:gd name="T4" fmla="*/ 8 w 59"/>
                  <a:gd name="T5" fmla="*/ 44 h 44"/>
                  <a:gd name="T6" fmla="*/ 0 w 59"/>
                  <a:gd name="T7" fmla="*/ 37 h 44"/>
                  <a:gd name="T8" fmla="*/ 0 w 59"/>
                  <a:gd name="T9" fmla="*/ 8 h 44"/>
                  <a:gd name="T10" fmla="*/ 8 w 59"/>
                  <a:gd name="T11" fmla="*/ 0 h 44"/>
                  <a:gd name="T12" fmla="*/ 52 w 59"/>
                  <a:gd name="T13" fmla="*/ 0 h 44"/>
                  <a:gd name="T14" fmla="*/ 59 w 59"/>
                  <a:gd name="T15" fmla="*/ 8 h 44"/>
                  <a:gd name="T16" fmla="*/ 59 w 59"/>
                  <a:gd name="T1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4">
                    <a:moveTo>
                      <a:pt x="59" y="37"/>
                    </a:moveTo>
                    <a:cubicBezTo>
                      <a:pt x="59" y="41"/>
                      <a:pt x="56" y="44"/>
                      <a:pt x="52" y="44"/>
                    </a:cubicBezTo>
                    <a:cubicBezTo>
                      <a:pt x="8" y="44"/>
                      <a:pt x="8" y="44"/>
                      <a:pt x="8" y="44"/>
                    </a:cubicBezTo>
                    <a:cubicBezTo>
                      <a:pt x="4" y="44"/>
                      <a:pt x="0" y="41"/>
                      <a:pt x="0" y="37"/>
                    </a:cubicBezTo>
                    <a:cubicBezTo>
                      <a:pt x="0" y="8"/>
                      <a:pt x="0" y="8"/>
                      <a:pt x="0" y="8"/>
                    </a:cubicBezTo>
                    <a:cubicBezTo>
                      <a:pt x="0" y="4"/>
                      <a:pt x="4" y="0"/>
                      <a:pt x="8" y="0"/>
                    </a:cubicBezTo>
                    <a:cubicBezTo>
                      <a:pt x="52" y="0"/>
                      <a:pt x="52" y="0"/>
                      <a:pt x="52" y="0"/>
                    </a:cubicBezTo>
                    <a:cubicBezTo>
                      <a:pt x="56" y="0"/>
                      <a:pt x="59" y="4"/>
                      <a:pt x="59" y="8"/>
                    </a:cubicBezTo>
                    <a:lnTo>
                      <a:pt x="59" y="37"/>
                    </a:lnTo>
                    <a:close/>
                  </a:path>
                </a:pathLst>
              </a:custGeom>
              <a:solidFill>
                <a:srgbClr val="C4C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Freeform 59">
                <a:extLst>
                  <a:ext uri="{FF2B5EF4-FFF2-40B4-BE49-F238E27FC236}">
                    <a16:creationId xmlns:a16="http://schemas.microsoft.com/office/drawing/2014/main" id="{8B882808-1DCD-41D4-A0B7-9D120DA5F502}"/>
                  </a:ext>
                </a:extLst>
              </p:cNvPr>
              <p:cNvSpPr>
                <a:spLocks noEditPoints="1"/>
              </p:cNvSpPr>
              <p:nvPr/>
            </p:nvSpPr>
            <p:spPr bwMode="auto">
              <a:xfrm>
                <a:off x="2592388" y="2066926"/>
                <a:ext cx="44450" cy="95250"/>
              </a:xfrm>
              <a:custGeom>
                <a:avLst/>
                <a:gdLst>
                  <a:gd name="T0" fmla="*/ 11 w 20"/>
                  <a:gd name="T1" fmla="*/ 34 h 44"/>
                  <a:gd name="T2" fmla="*/ 11 w 20"/>
                  <a:gd name="T3" fmla="*/ 24 h 44"/>
                  <a:gd name="T4" fmla="*/ 15 w 20"/>
                  <a:gd name="T5" fmla="*/ 29 h 44"/>
                  <a:gd name="T6" fmla="*/ 14 w 20"/>
                  <a:gd name="T7" fmla="*/ 32 h 44"/>
                  <a:gd name="T8" fmla="*/ 11 w 20"/>
                  <a:gd name="T9" fmla="*/ 34 h 44"/>
                  <a:gd name="T10" fmla="*/ 9 w 20"/>
                  <a:gd name="T11" fmla="*/ 16 h 44"/>
                  <a:gd name="T12" fmla="*/ 6 w 20"/>
                  <a:gd name="T13" fmla="*/ 12 h 44"/>
                  <a:gd name="T14" fmla="*/ 7 w 20"/>
                  <a:gd name="T15" fmla="*/ 10 h 44"/>
                  <a:gd name="T16" fmla="*/ 9 w 20"/>
                  <a:gd name="T17" fmla="*/ 8 h 44"/>
                  <a:gd name="T18" fmla="*/ 9 w 20"/>
                  <a:gd name="T19" fmla="*/ 16 h 44"/>
                  <a:gd name="T20" fmla="*/ 11 w 20"/>
                  <a:gd name="T21" fmla="*/ 0 h 44"/>
                  <a:gd name="T22" fmla="*/ 9 w 20"/>
                  <a:gd name="T23" fmla="*/ 0 h 44"/>
                  <a:gd name="T24" fmla="*/ 9 w 20"/>
                  <a:gd name="T25" fmla="*/ 3 h 44"/>
                  <a:gd name="T26" fmla="*/ 3 w 20"/>
                  <a:gd name="T27" fmla="*/ 6 h 44"/>
                  <a:gd name="T28" fmla="*/ 1 w 20"/>
                  <a:gd name="T29" fmla="*/ 12 h 44"/>
                  <a:gd name="T30" fmla="*/ 9 w 20"/>
                  <a:gd name="T31" fmla="*/ 23 h 44"/>
                  <a:gd name="T32" fmla="*/ 9 w 20"/>
                  <a:gd name="T33" fmla="*/ 34 h 44"/>
                  <a:gd name="T34" fmla="*/ 7 w 20"/>
                  <a:gd name="T35" fmla="*/ 31 h 44"/>
                  <a:gd name="T36" fmla="*/ 5 w 20"/>
                  <a:gd name="T37" fmla="*/ 28 h 44"/>
                  <a:gd name="T38" fmla="*/ 0 w 20"/>
                  <a:gd name="T39" fmla="*/ 29 h 44"/>
                  <a:gd name="T40" fmla="*/ 9 w 20"/>
                  <a:gd name="T41" fmla="*/ 39 h 44"/>
                  <a:gd name="T42" fmla="*/ 9 w 20"/>
                  <a:gd name="T43" fmla="*/ 44 h 44"/>
                  <a:gd name="T44" fmla="*/ 11 w 20"/>
                  <a:gd name="T45" fmla="*/ 44 h 44"/>
                  <a:gd name="T46" fmla="*/ 11 w 20"/>
                  <a:gd name="T47" fmla="*/ 39 h 44"/>
                  <a:gd name="T48" fmla="*/ 18 w 20"/>
                  <a:gd name="T49" fmla="*/ 36 h 44"/>
                  <a:gd name="T50" fmla="*/ 20 w 20"/>
                  <a:gd name="T51" fmla="*/ 28 h 44"/>
                  <a:gd name="T52" fmla="*/ 18 w 20"/>
                  <a:gd name="T53" fmla="*/ 21 h 44"/>
                  <a:gd name="T54" fmla="*/ 11 w 20"/>
                  <a:gd name="T55" fmla="*/ 18 h 44"/>
                  <a:gd name="T56" fmla="*/ 11 w 20"/>
                  <a:gd name="T57" fmla="*/ 8 h 44"/>
                  <a:gd name="T58" fmla="*/ 14 w 20"/>
                  <a:gd name="T59" fmla="*/ 12 h 44"/>
                  <a:gd name="T60" fmla="*/ 19 w 20"/>
                  <a:gd name="T61" fmla="*/ 11 h 44"/>
                  <a:gd name="T62" fmla="*/ 17 w 20"/>
                  <a:gd name="T63" fmla="*/ 5 h 44"/>
                  <a:gd name="T64" fmla="*/ 11 w 20"/>
                  <a:gd name="T65" fmla="*/ 3 h 44"/>
                  <a:gd name="T66" fmla="*/ 11 w 20"/>
                  <a:gd name="T6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44">
                    <a:moveTo>
                      <a:pt x="11" y="34"/>
                    </a:moveTo>
                    <a:cubicBezTo>
                      <a:pt x="11" y="24"/>
                      <a:pt x="11" y="24"/>
                      <a:pt x="11" y="24"/>
                    </a:cubicBezTo>
                    <a:cubicBezTo>
                      <a:pt x="14" y="25"/>
                      <a:pt x="15" y="27"/>
                      <a:pt x="15" y="29"/>
                    </a:cubicBezTo>
                    <a:cubicBezTo>
                      <a:pt x="15" y="30"/>
                      <a:pt x="15" y="31"/>
                      <a:pt x="14" y="32"/>
                    </a:cubicBezTo>
                    <a:cubicBezTo>
                      <a:pt x="13" y="33"/>
                      <a:pt x="12" y="34"/>
                      <a:pt x="11" y="34"/>
                    </a:cubicBezTo>
                    <a:moveTo>
                      <a:pt x="9" y="16"/>
                    </a:moveTo>
                    <a:cubicBezTo>
                      <a:pt x="7" y="15"/>
                      <a:pt x="6" y="14"/>
                      <a:pt x="6" y="12"/>
                    </a:cubicBezTo>
                    <a:cubicBezTo>
                      <a:pt x="6" y="11"/>
                      <a:pt x="6" y="10"/>
                      <a:pt x="7" y="10"/>
                    </a:cubicBezTo>
                    <a:cubicBezTo>
                      <a:pt x="7" y="9"/>
                      <a:pt x="8" y="8"/>
                      <a:pt x="9" y="8"/>
                    </a:cubicBezTo>
                    <a:cubicBezTo>
                      <a:pt x="9" y="16"/>
                      <a:pt x="9" y="16"/>
                      <a:pt x="9" y="16"/>
                    </a:cubicBezTo>
                    <a:moveTo>
                      <a:pt x="11" y="0"/>
                    </a:moveTo>
                    <a:cubicBezTo>
                      <a:pt x="9" y="0"/>
                      <a:pt x="9" y="0"/>
                      <a:pt x="9" y="0"/>
                    </a:cubicBezTo>
                    <a:cubicBezTo>
                      <a:pt x="9" y="3"/>
                      <a:pt x="9" y="3"/>
                      <a:pt x="9" y="3"/>
                    </a:cubicBezTo>
                    <a:cubicBezTo>
                      <a:pt x="6" y="3"/>
                      <a:pt x="5" y="4"/>
                      <a:pt x="3" y="6"/>
                    </a:cubicBezTo>
                    <a:cubicBezTo>
                      <a:pt x="2" y="7"/>
                      <a:pt x="1" y="10"/>
                      <a:pt x="1" y="12"/>
                    </a:cubicBezTo>
                    <a:cubicBezTo>
                      <a:pt x="1" y="18"/>
                      <a:pt x="4" y="22"/>
                      <a:pt x="9" y="23"/>
                    </a:cubicBezTo>
                    <a:cubicBezTo>
                      <a:pt x="9" y="34"/>
                      <a:pt x="9" y="34"/>
                      <a:pt x="9" y="34"/>
                    </a:cubicBezTo>
                    <a:cubicBezTo>
                      <a:pt x="8" y="33"/>
                      <a:pt x="7" y="32"/>
                      <a:pt x="7" y="31"/>
                    </a:cubicBezTo>
                    <a:cubicBezTo>
                      <a:pt x="6" y="31"/>
                      <a:pt x="6" y="29"/>
                      <a:pt x="5" y="28"/>
                    </a:cubicBezTo>
                    <a:cubicBezTo>
                      <a:pt x="0" y="29"/>
                      <a:pt x="0" y="29"/>
                      <a:pt x="0" y="29"/>
                    </a:cubicBezTo>
                    <a:cubicBezTo>
                      <a:pt x="1" y="35"/>
                      <a:pt x="4" y="39"/>
                      <a:pt x="9" y="39"/>
                    </a:cubicBezTo>
                    <a:cubicBezTo>
                      <a:pt x="9" y="44"/>
                      <a:pt x="9" y="44"/>
                      <a:pt x="9" y="44"/>
                    </a:cubicBezTo>
                    <a:cubicBezTo>
                      <a:pt x="11" y="44"/>
                      <a:pt x="11" y="44"/>
                      <a:pt x="11" y="44"/>
                    </a:cubicBezTo>
                    <a:cubicBezTo>
                      <a:pt x="11" y="39"/>
                      <a:pt x="11" y="39"/>
                      <a:pt x="11" y="39"/>
                    </a:cubicBezTo>
                    <a:cubicBezTo>
                      <a:pt x="14" y="39"/>
                      <a:pt x="16" y="38"/>
                      <a:pt x="18" y="36"/>
                    </a:cubicBezTo>
                    <a:cubicBezTo>
                      <a:pt x="19" y="34"/>
                      <a:pt x="20" y="31"/>
                      <a:pt x="20" y="28"/>
                    </a:cubicBezTo>
                    <a:cubicBezTo>
                      <a:pt x="20" y="25"/>
                      <a:pt x="19" y="23"/>
                      <a:pt x="18" y="21"/>
                    </a:cubicBezTo>
                    <a:cubicBezTo>
                      <a:pt x="17" y="20"/>
                      <a:pt x="15" y="19"/>
                      <a:pt x="11" y="18"/>
                    </a:cubicBezTo>
                    <a:cubicBezTo>
                      <a:pt x="11" y="8"/>
                      <a:pt x="11" y="8"/>
                      <a:pt x="11" y="8"/>
                    </a:cubicBezTo>
                    <a:cubicBezTo>
                      <a:pt x="13" y="9"/>
                      <a:pt x="14" y="10"/>
                      <a:pt x="14" y="12"/>
                    </a:cubicBezTo>
                    <a:cubicBezTo>
                      <a:pt x="19" y="11"/>
                      <a:pt x="19" y="11"/>
                      <a:pt x="19" y="11"/>
                    </a:cubicBezTo>
                    <a:cubicBezTo>
                      <a:pt x="19" y="9"/>
                      <a:pt x="18" y="7"/>
                      <a:pt x="17" y="5"/>
                    </a:cubicBezTo>
                    <a:cubicBezTo>
                      <a:pt x="15" y="4"/>
                      <a:pt x="14" y="3"/>
                      <a:pt x="11" y="3"/>
                    </a:cubicBezTo>
                    <a:cubicBezTo>
                      <a:pt x="11" y="0"/>
                      <a:pt x="11" y="0"/>
                      <a:pt x="11" y="0"/>
                    </a:cubicBezTo>
                  </a:path>
                </a:pathLst>
              </a:custGeom>
              <a:solidFill>
                <a:srgbClr val="707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60">
                <a:extLst>
                  <a:ext uri="{FF2B5EF4-FFF2-40B4-BE49-F238E27FC236}">
                    <a16:creationId xmlns:a16="http://schemas.microsoft.com/office/drawing/2014/main" id="{3325D4F9-E14D-449A-8055-DEF30CEE4942}"/>
                  </a:ext>
                </a:extLst>
              </p:cNvPr>
              <p:cNvSpPr>
                <a:spLocks/>
              </p:cNvSpPr>
              <p:nvPr/>
            </p:nvSpPr>
            <p:spPr bwMode="auto">
              <a:xfrm>
                <a:off x="2651125" y="2074863"/>
                <a:ext cx="28575" cy="77788"/>
              </a:xfrm>
              <a:custGeom>
                <a:avLst/>
                <a:gdLst>
                  <a:gd name="T0" fmla="*/ 13 w 13"/>
                  <a:gd name="T1" fmla="*/ 0 h 36"/>
                  <a:gd name="T2" fmla="*/ 8 w 13"/>
                  <a:gd name="T3" fmla="*/ 0 h 36"/>
                  <a:gd name="T4" fmla="*/ 5 w 13"/>
                  <a:gd name="T5" fmla="*/ 6 h 36"/>
                  <a:gd name="T6" fmla="*/ 0 w 13"/>
                  <a:gd name="T7" fmla="*/ 9 h 36"/>
                  <a:gd name="T8" fmla="*/ 0 w 13"/>
                  <a:gd name="T9" fmla="*/ 15 h 36"/>
                  <a:gd name="T10" fmla="*/ 7 w 13"/>
                  <a:gd name="T11" fmla="*/ 10 h 36"/>
                  <a:gd name="T12" fmla="*/ 7 w 13"/>
                  <a:gd name="T13" fmla="*/ 36 h 36"/>
                  <a:gd name="T14" fmla="*/ 13 w 13"/>
                  <a:gd name="T15" fmla="*/ 36 h 36"/>
                  <a:gd name="T16" fmla="*/ 13 w 1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6">
                    <a:moveTo>
                      <a:pt x="13" y="0"/>
                    </a:moveTo>
                    <a:cubicBezTo>
                      <a:pt x="8" y="0"/>
                      <a:pt x="8" y="0"/>
                      <a:pt x="8" y="0"/>
                    </a:cubicBezTo>
                    <a:cubicBezTo>
                      <a:pt x="8" y="2"/>
                      <a:pt x="6" y="4"/>
                      <a:pt x="5" y="6"/>
                    </a:cubicBezTo>
                    <a:cubicBezTo>
                      <a:pt x="3" y="7"/>
                      <a:pt x="1" y="8"/>
                      <a:pt x="0" y="9"/>
                    </a:cubicBezTo>
                    <a:cubicBezTo>
                      <a:pt x="0" y="15"/>
                      <a:pt x="0" y="15"/>
                      <a:pt x="0" y="15"/>
                    </a:cubicBezTo>
                    <a:cubicBezTo>
                      <a:pt x="3" y="14"/>
                      <a:pt x="5" y="12"/>
                      <a:pt x="7" y="10"/>
                    </a:cubicBezTo>
                    <a:cubicBezTo>
                      <a:pt x="7" y="36"/>
                      <a:pt x="7" y="36"/>
                      <a:pt x="7" y="36"/>
                    </a:cubicBezTo>
                    <a:cubicBezTo>
                      <a:pt x="13" y="36"/>
                      <a:pt x="13" y="36"/>
                      <a:pt x="13" y="36"/>
                    </a:cubicBezTo>
                    <a:cubicBezTo>
                      <a:pt x="13" y="0"/>
                      <a:pt x="13" y="0"/>
                      <a:pt x="13" y="0"/>
                    </a:cubicBezTo>
                  </a:path>
                </a:pathLst>
              </a:custGeom>
              <a:solidFill>
                <a:srgbClr val="707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4" name="Freeform 61">
                <a:extLst>
                  <a:ext uri="{FF2B5EF4-FFF2-40B4-BE49-F238E27FC236}">
                    <a16:creationId xmlns:a16="http://schemas.microsoft.com/office/drawing/2014/main" id="{8851F43B-5B9C-42B1-8CEA-1AE7FE84375B}"/>
                  </a:ext>
                </a:extLst>
              </p:cNvPr>
              <p:cNvSpPr>
                <a:spLocks/>
              </p:cNvSpPr>
              <p:nvPr/>
            </p:nvSpPr>
            <p:spPr bwMode="auto">
              <a:xfrm>
                <a:off x="2700338" y="2076451"/>
                <a:ext cx="42862" cy="76200"/>
              </a:xfrm>
              <a:custGeom>
                <a:avLst/>
                <a:gdLst>
                  <a:gd name="T0" fmla="*/ 19 w 20"/>
                  <a:gd name="T1" fmla="*/ 0 h 35"/>
                  <a:gd name="T2" fmla="*/ 4 w 20"/>
                  <a:gd name="T3" fmla="*/ 0 h 35"/>
                  <a:gd name="T4" fmla="*/ 1 w 20"/>
                  <a:gd name="T5" fmla="*/ 18 h 35"/>
                  <a:gd name="T6" fmla="*/ 5 w 20"/>
                  <a:gd name="T7" fmla="*/ 19 h 35"/>
                  <a:gd name="T8" fmla="*/ 10 w 20"/>
                  <a:gd name="T9" fmla="*/ 16 h 35"/>
                  <a:gd name="T10" fmla="*/ 13 w 20"/>
                  <a:gd name="T11" fmla="*/ 18 h 35"/>
                  <a:gd name="T12" fmla="*/ 14 w 20"/>
                  <a:gd name="T13" fmla="*/ 23 h 35"/>
                  <a:gd name="T14" fmla="*/ 13 w 20"/>
                  <a:gd name="T15" fmla="*/ 28 h 35"/>
                  <a:gd name="T16" fmla="*/ 10 w 20"/>
                  <a:gd name="T17" fmla="*/ 30 h 35"/>
                  <a:gd name="T18" fmla="*/ 7 w 20"/>
                  <a:gd name="T19" fmla="*/ 29 h 35"/>
                  <a:gd name="T20" fmla="*/ 6 w 20"/>
                  <a:gd name="T21" fmla="*/ 25 h 35"/>
                  <a:gd name="T22" fmla="*/ 0 w 20"/>
                  <a:gd name="T23" fmla="*/ 26 h 35"/>
                  <a:gd name="T24" fmla="*/ 3 w 20"/>
                  <a:gd name="T25" fmla="*/ 33 h 35"/>
                  <a:gd name="T26" fmla="*/ 10 w 20"/>
                  <a:gd name="T27" fmla="*/ 35 h 35"/>
                  <a:gd name="T28" fmla="*/ 17 w 20"/>
                  <a:gd name="T29" fmla="*/ 31 h 35"/>
                  <a:gd name="T30" fmla="*/ 20 w 20"/>
                  <a:gd name="T31" fmla="*/ 23 h 35"/>
                  <a:gd name="T32" fmla="*/ 17 w 20"/>
                  <a:gd name="T33" fmla="*/ 14 h 35"/>
                  <a:gd name="T34" fmla="*/ 11 w 20"/>
                  <a:gd name="T35" fmla="*/ 11 h 35"/>
                  <a:gd name="T36" fmla="*/ 7 w 20"/>
                  <a:gd name="T37" fmla="*/ 12 h 35"/>
                  <a:gd name="T38" fmla="*/ 8 w 20"/>
                  <a:gd name="T39" fmla="*/ 6 h 35"/>
                  <a:gd name="T40" fmla="*/ 19 w 20"/>
                  <a:gd name="T41" fmla="*/ 6 h 35"/>
                  <a:gd name="T42" fmla="*/ 19 w 20"/>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5">
                    <a:moveTo>
                      <a:pt x="19" y="0"/>
                    </a:moveTo>
                    <a:cubicBezTo>
                      <a:pt x="4" y="0"/>
                      <a:pt x="4" y="0"/>
                      <a:pt x="4" y="0"/>
                    </a:cubicBezTo>
                    <a:cubicBezTo>
                      <a:pt x="1" y="18"/>
                      <a:pt x="1" y="18"/>
                      <a:pt x="1" y="18"/>
                    </a:cubicBezTo>
                    <a:cubicBezTo>
                      <a:pt x="5" y="19"/>
                      <a:pt x="5" y="19"/>
                      <a:pt x="5" y="19"/>
                    </a:cubicBezTo>
                    <a:cubicBezTo>
                      <a:pt x="7" y="17"/>
                      <a:pt x="8" y="16"/>
                      <a:pt x="10" y="16"/>
                    </a:cubicBezTo>
                    <a:cubicBezTo>
                      <a:pt x="11" y="16"/>
                      <a:pt x="12" y="17"/>
                      <a:pt x="13" y="18"/>
                    </a:cubicBezTo>
                    <a:cubicBezTo>
                      <a:pt x="14" y="19"/>
                      <a:pt x="14" y="21"/>
                      <a:pt x="14" y="23"/>
                    </a:cubicBezTo>
                    <a:cubicBezTo>
                      <a:pt x="14" y="25"/>
                      <a:pt x="14" y="27"/>
                      <a:pt x="13" y="28"/>
                    </a:cubicBezTo>
                    <a:cubicBezTo>
                      <a:pt x="12" y="29"/>
                      <a:pt x="11" y="30"/>
                      <a:pt x="10" y="30"/>
                    </a:cubicBezTo>
                    <a:cubicBezTo>
                      <a:pt x="9" y="30"/>
                      <a:pt x="8" y="29"/>
                      <a:pt x="7" y="29"/>
                    </a:cubicBezTo>
                    <a:cubicBezTo>
                      <a:pt x="6" y="28"/>
                      <a:pt x="6" y="26"/>
                      <a:pt x="6" y="25"/>
                    </a:cubicBezTo>
                    <a:cubicBezTo>
                      <a:pt x="0" y="26"/>
                      <a:pt x="0" y="26"/>
                      <a:pt x="0" y="26"/>
                    </a:cubicBezTo>
                    <a:cubicBezTo>
                      <a:pt x="1" y="29"/>
                      <a:pt x="2" y="31"/>
                      <a:pt x="3" y="33"/>
                    </a:cubicBezTo>
                    <a:cubicBezTo>
                      <a:pt x="5" y="35"/>
                      <a:pt x="7" y="35"/>
                      <a:pt x="10" y="35"/>
                    </a:cubicBezTo>
                    <a:cubicBezTo>
                      <a:pt x="13" y="35"/>
                      <a:pt x="16" y="34"/>
                      <a:pt x="17" y="31"/>
                    </a:cubicBezTo>
                    <a:cubicBezTo>
                      <a:pt x="19" y="29"/>
                      <a:pt x="20" y="26"/>
                      <a:pt x="20" y="23"/>
                    </a:cubicBezTo>
                    <a:cubicBezTo>
                      <a:pt x="20" y="19"/>
                      <a:pt x="19" y="16"/>
                      <a:pt x="17" y="14"/>
                    </a:cubicBezTo>
                    <a:cubicBezTo>
                      <a:pt x="15" y="12"/>
                      <a:pt x="13" y="11"/>
                      <a:pt x="11" y="11"/>
                    </a:cubicBezTo>
                    <a:cubicBezTo>
                      <a:pt x="10" y="11"/>
                      <a:pt x="8" y="11"/>
                      <a:pt x="7" y="12"/>
                    </a:cubicBezTo>
                    <a:cubicBezTo>
                      <a:pt x="8" y="6"/>
                      <a:pt x="8" y="6"/>
                      <a:pt x="8" y="6"/>
                    </a:cubicBezTo>
                    <a:cubicBezTo>
                      <a:pt x="19" y="6"/>
                      <a:pt x="19" y="6"/>
                      <a:pt x="19" y="6"/>
                    </a:cubicBezTo>
                    <a:cubicBezTo>
                      <a:pt x="19" y="0"/>
                      <a:pt x="19" y="0"/>
                      <a:pt x="19" y="0"/>
                    </a:cubicBezTo>
                  </a:path>
                </a:pathLst>
              </a:custGeom>
              <a:solidFill>
                <a:srgbClr val="707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5" name="Rectangle 62">
                <a:extLst>
                  <a:ext uri="{FF2B5EF4-FFF2-40B4-BE49-F238E27FC236}">
                    <a16:creationId xmlns:a16="http://schemas.microsoft.com/office/drawing/2014/main" id="{9E2342B3-40B9-4397-BED6-6940DA662E3F}"/>
                  </a:ext>
                </a:extLst>
              </p:cNvPr>
              <p:cNvSpPr>
                <a:spLocks noChangeArrowheads="1"/>
              </p:cNvSpPr>
              <p:nvPr/>
            </p:nvSpPr>
            <p:spPr bwMode="auto">
              <a:xfrm>
                <a:off x="2381250" y="1949451"/>
                <a:ext cx="127000" cy="25400"/>
              </a:xfrm>
              <a:prstGeom prst="rect">
                <a:avLst/>
              </a:prstGeom>
              <a:solidFill>
                <a:srgbClr val="A3A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Rectangle 63">
                <a:extLst>
                  <a:ext uri="{FF2B5EF4-FFF2-40B4-BE49-F238E27FC236}">
                    <a16:creationId xmlns:a16="http://schemas.microsoft.com/office/drawing/2014/main" id="{1DBC60F9-8521-408C-BEF1-B925E124E5DF}"/>
                  </a:ext>
                </a:extLst>
              </p:cNvPr>
              <p:cNvSpPr>
                <a:spLocks noChangeArrowheads="1"/>
              </p:cNvSpPr>
              <p:nvPr/>
            </p:nvSpPr>
            <p:spPr bwMode="auto">
              <a:xfrm>
                <a:off x="2381250" y="1949451"/>
                <a:ext cx="1270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Rectangle 64">
                <a:extLst>
                  <a:ext uri="{FF2B5EF4-FFF2-40B4-BE49-F238E27FC236}">
                    <a16:creationId xmlns:a16="http://schemas.microsoft.com/office/drawing/2014/main" id="{90AC4C13-4460-4D62-9343-0721F6D998B6}"/>
                  </a:ext>
                </a:extLst>
              </p:cNvPr>
              <p:cNvSpPr>
                <a:spLocks noChangeArrowheads="1"/>
              </p:cNvSpPr>
              <p:nvPr/>
            </p:nvSpPr>
            <p:spPr bwMode="auto">
              <a:xfrm>
                <a:off x="2698750" y="1949451"/>
                <a:ext cx="61912" cy="25400"/>
              </a:xfrm>
              <a:prstGeom prst="rect">
                <a:avLst/>
              </a:prstGeom>
              <a:solidFill>
                <a:srgbClr val="A3A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Rectangle 65">
                <a:extLst>
                  <a:ext uri="{FF2B5EF4-FFF2-40B4-BE49-F238E27FC236}">
                    <a16:creationId xmlns:a16="http://schemas.microsoft.com/office/drawing/2014/main" id="{EEC69DAC-939B-4B19-9AA4-343B221225BF}"/>
                  </a:ext>
                </a:extLst>
              </p:cNvPr>
              <p:cNvSpPr>
                <a:spLocks noChangeArrowheads="1"/>
              </p:cNvSpPr>
              <p:nvPr/>
            </p:nvSpPr>
            <p:spPr bwMode="auto">
              <a:xfrm>
                <a:off x="2698750" y="1949451"/>
                <a:ext cx="6191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Rectangle 66">
                <a:extLst>
                  <a:ext uri="{FF2B5EF4-FFF2-40B4-BE49-F238E27FC236}">
                    <a16:creationId xmlns:a16="http://schemas.microsoft.com/office/drawing/2014/main" id="{4C2841F1-B319-448A-805E-9E3724D09733}"/>
                  </a:ext>
                </a:extLst>
              </p:cNvPr>
              <p:cNvSpPr>
                <a:spLocks noChangeArrowheads="1"/>
              </p:cNvSpPr>
              <p:nvPr/>
            </p:nvSpPr>
            <p:spPr bwMode="auto">
              <a:xfrm>
                <a:off x="2306638" y="1938338"/>
                <a:ext cx="12700" cy="812800"/>
              </a:xfrm>
              <a:prstGeom prst="rect">
                <a:avLst/>
              </a:prstGeom>
              <a:solidFill>
                <a:srgbClr val="94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Rectangle 67">
                <a:extLst>
                  <a:ext uri="{FF2B5EF4-FFF2-40B4-BE49-F238E27FC236}">
                    <a16:creationId xmlns:a16="http://schemas.microsoft.com/office/drawing/2014/main" id="{C6444BE0-56A5-4FE7-8942-3E610F1AFF34}"/>
                  </a:ext>
                </a:extLst>
              </p:cNvPr>
              <p:cNvSpPr>
                <a:spLocks noChangeArrowheads="1"/>
              </p:cNvSpPr>
              <p:nvPr/>
            </p:nvSpPr>
            <p:spPr bwMode="auto">
              <a:xfrm>
                <a:off x="2306638" y="1938338"/>
                <a:ext cx="12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Rectangle 68">
                <a:extLst>
                  <a:ext uri="{FF2B5EF4-FFF2-40B4-BE49-F238E27FC236}">
                    <a16:creationId xmlns:a16="http://schemas.microsoft.com/office/drawing/2014/main" id="{4E4D3E6A-A3C5-4777-A80E-2EFB07C7A726}"/>
                  </a:ext>
                </a:extLst>
              </p:cNvPr>
              <p:cNvSpPr>
                <a:spLocks noChangeArrowheads="1"/>
              </p:cNvSpPr>
              <p:nvPr/>
            </p:nvSpPr>
            <p:spPr bwMode="auto">
              <a:xfrm>
                <a:off x="3068638" y="2171701"/>
                <a:ext cx="155575" cy="473075"/>
              </a:xfrm>
              <a:prstGeom prst="rect">
                <a:avLst/>
              </a:prstGeom>
              <a:solidFill>
                <a:srgbClr val="ADA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Rectangle 69">
                <a:extLst>
                  <a:ext uri="{FF2B5EF4-FFF2-40B4-BE49-F238E27FC236}">
                    <a16:creationId xmlns:a16="http://schemas.microsoft.com/office/drawing/2014/main" id="{73A3EC30-2025-4DAB-847C-E8FD4651D50D}"/>
                  </a:ext>
                </a:extLst>
              </p:cNvPr>
              <p:cNvSpPr>
                <a:spLocks noChangeArrowheads="1"/>
              </p:cNvSpPr>
              <p:nvPr/>
            </p:nvSpPr>
            <p:spPr bwMode="auto">
              <a:xfrm>
                <a:off x="3068638" y="2119313"/>
                <a:ext cx="52387" cy="431800"/>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Rectangle 70">
                <a:extLst>
                  <a:ext uri="{FF2B5EF4-FFF2-40B4-BE49-F238E27FC236}">
                    <a16:creationId xmlns:a16="http://schemas.microsoft.com/office/drawing/2014/main" id="{A09621FF-04E3-448E-AF8A-E4A09DA05F6C}"/>
                  </a:ext>
                </a:extLst>
              </p:cNvPr>
              <p:cNvSpPr>
                <a:spLocks noChangeArrowheads="1"/>
              </p:cNvSpPr>
              <p:nvPr/>
            </p:nvSpPr>
            <p:spPr bwMode="auto">
              <a:xfrm>
                <a:off x="3173413" y="2119313"/>
                <a:ext cx="50800" cy="431800"/>
              </a:xfrm>
              <a:prstGeom prst="rect">
                <a:avLst/>
              </a:prstGeom>
              <a:solidFill>
                <a:srgbClr val="EFF1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Rectangle 71">
                <a:extLst>
                  <a:ext uri="{FF2B5EF4-FFF2-40B4-BE49-F238E27FC236}">
                    <a16:creationId xmlns:a16="http://schemas.microsoft.com/office/drawing/2014/main" id="{A6FE9FCC-A8EC-4B0F-8AB4-0E7BC8F10D09}"/>
                  </a:ext>
                </a:extLst>
              </p:cNvPr>
              <p:cNvSpPr>
                <a:spLocks noChangeArrowheads="1"/>
              </p:cNvSpPr>
              <p:nvPr/>
            </p:nvSpPr>
            <p:spPr bwMode="auto">
              <a:xfrm>
                <a:off x="3121025" y="2171701"/>
                <a:ext cx="52387" cy="438150"/>
              </a:xfrm>
              <a:prstGeom prst="rect">
                <a:avLst/>
              </a:prstGeom>
              <a:solidFill>
                <a:srgbClr val="CDD3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Rectangle 72">
                <a:extLst>
                  <a:ext uri="{FF2B5EF4-FFF2-40B4-BE49-F238E27FC236}">
                    <a16:creationId xmlns:a16="http://schemas.microsoft.com/office/drawing/2014/main" id="{2DC9DA46-991C-4E48-85A7-A0BB96ADB372}"/>
                  </a:ext>
                </a:extLst>
              </p:cNvPr>
              <p:cNvSpPr>
                <a:spLocks noChangeArrowheads="1"/>
              </p:cNvSpPr>
              <p:nvPr/>
            </p:nvSpPr>
            <p:spPr bwMode="auto">
              <a:xfrm>
                <a:off x="1397000" y="2681288"/>
                <a:ext cx="68262"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Rectangle 73">
                <a:extLst>
                  <a:ext uri="{FF2B5EF4-FFF2-40B4-BE49-F238E27FC236}">
                    <a16:creationId xmlns:a16="http://schemas.microsoft.com/office/drawing/2014/main" id="{73052A01-F3D8-4B51-883C-CAC04FA6751D}"/>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Rectangle 74">
                <a:extLst>
                  <a:ext uri="{FF2B5EF4-FFF2-40B4-BE49-F238E27FC236}">
                    <a16:creationId xmlns:a16="http://schemas.microsoft.com/office/drawing/2014/main" id="{E28F9657-BD20-4EDD-9F81-7EAFFCA6300A}"/>
                  </a:ext>
                </a:extLst>
              </p:cNvPr>
              <p:cNvSpPr>
                <a:spLocks noChangeArrowheads="1"/>
              </p:cNvSpPr>
              <p:nvPr/>
            </p:nvSpPr>
            <p:spPr bwMode="auto">
              <a:xfrm>
                <a:off x="1489075" y="2681288"/>
                <a:ext cx="34925"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Rectangle 75">
                <a:extLst>
                  <a:ext uri="{FF2B5EF4-FFF2-40B4-BE49-F238E27FC236}">
                    <a16:creationId xmlns:a16="http://schemas.microsoft.com/office/drawing/2014/main" id="{A3093F91-6771-4443-8FDD-21302C57E92D}"/>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Rectangle 76">
                <a:extLst>
                  <a:ext uri="{FF2B5EF4-FFF2-40B4-BE49-F238E27FC236}">
                    <a16:creationId xmlns:a16="http://schemas.microsoft.com/office/drawing/2014/main" id="{2903DC19-804D-4663-8708-BA5CF699B451}"/>
                  </a:ext>
                </a:extLst>
              </p:cNvPr>
              <p:cNvSpPr>
                <a:spLocks noChangeArrowheads="1"/>
              </p:cNvSpPr>
              <p:nvPr/>
            </p:nvSpPr>
            <p:spPr bwMode="auto">
              <a:xfrm>
                <a:off x="1679575" y="2681288"/>
                <a:ext cx="79375"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Rectangle 77">
                <a:extLst>
                  <a:ext uri="{FF2B5EF4-FFF2-40B4-BE49-F238E27FC236}">
                    <a16:creationId xmlns:a16="http://schemas.microsoft.com/office/drawing/2014/main" id="{2F2E6E9B-67E5-4C28-B821-A066DAEA596E}"/>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Rectangle 78">
                <a:extLst>
                  <a:ext uri="{FF2B5EF4-FFF2-40B4-BE49-F238E27FC236}">
                    <a16:creationId xmlns:a16="http://schemas.microsoft.com/office/drawing/2014/main" id="{19546598-E737-4B77-84A6-469E12372D05}"/>
                  </a:ext>
                </a:extLst>
              </p:cNvPr>
              <p:cNvSpPr>
                <a:spLocks noChangeArrowheads="1"/>
              </p:cNvSpPr>
              <p:nvPr/>
            </p:nvSpPr>
            <p:spPr bwMode="auto">
              <a:xfrm>
                <a:off x="1782763" y="2681288"/>
                <a:ext cx="44450"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Rectangle 79">
                <a:extLst>
                  <a:ext uri="{FF2B5EF4-FFF2-40B4-BE49-F238E27FC236}">
                    <a16:creationId xmlns:a16="http://schemas.microsoft.com/office/drawing/2014/main" id="{AC4D5510-A2B2-408F-81DF-D1376250A069}"/>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Rectangle 80">
                <a:extLst>
                  <a:ext uri="{FF2B5EF4-FFF2-40B4-BE49-F238E27FC236}">
                    <a16:creationId xmlns:a16="http://schemas.microsoft.com/office/drawing/2014/main" id="{3B8754B5-100F-42A8-A24E-10E6B3234560}"/>
                  </a:ext>
                </a:extLst>
              </p:cNvPr>
              <p:cNvSpPr>
                <a:spLocks noChangeArrowheads="1"/>
              </p:cNvSpPr>
              <p:nvPr/>
            </p:nvSpPr>
            <p:spPr bwMode="auto">
              <a:xfrm>
                <a:off x="1951038" y="2681288"/>
                <a:ext cx="90487" cy="22225"/>
              </a:xfrm>
              <a:prstGeom prst="rect">
                <a:avLst/>
              </a:prstGeom>
              <a:solidFill>
                <a:srgbClr val="CECE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81">
                <a:extLst>
                  <a:ext uri="{FF2B5EF4-FFF2-40B4-BE49-F238E27FC236}">
                    <a16:creationId xmlns:a16="http://schemas.microsoft.com/office/drawing/2014/main" id="{D0309AE3-B6BC-4E40-AE62-AB10E674166A}"/>
                  </a:ext>
                </a:extLst>
              </p:cNvPr>
              <p:cNvSpPr>
                <a:spLocks noEditPoints="1"/>
              </p:cNvSpPr>
              <p:nvPr/>
            </p:nvSpPr>
            <p:spPr bwMode="auto">
              <a:xfrm>
                <a:off x="1281113" y="1879601"/>
                <a:ext cx="941387" cy="974725"/>
              </a:xfrm>
              <a:custGeom>
                <a:avLst/>
                <a:gdLst>
                  <a:gd name="T0" fmla="*/ 86 w 437"/>
                  <a:gd name="T1" fmla="*/ 371 h 451"/>
                  <a:gd name="T2" fmla="*/ 97 w 437"/>
                  <a:gd name="T3" fmla="*/ 381 h 451"/>
                  <a:gd name="T4" fmla="*/ 113 w 437"/>
                  <a:gd name="T5" fmla="*/ 381 h 451"/>
                  <a:gd name="T6" fmla="*/ 50 w 437"/>
                  <a:gd name="T7" fmla="*/ 354 h 451"/>
                  <a:gd name="T8" fmla="*/ 50 w 437"/>
                  <a:gd name="T9" fmla="*/ 398 h 451"/>
                  <a:gd name="T10" fmla="*/ 152 w 437"/>
                  <a:gd name="T11" fmla="*/ 362 h 451"/>
                  <a:gd name="T12" fmla="*/ 185 w 437"/>
                  <a:gd name="T13" fmla="*/ 371 h 451"/>
                  <a:gd name="T14" fmla="*/ 185 w 437"/>
                  <a:gd name="T15" fmla="*/ 381 h 451"/>
                  <a:gd name="T16" fmla="*/ 254 w 437"/>
                  <a:gd name="T17" fmla="*/ 371 h 451"/>
                  <a:gd name="T18" fmla="*/ 271 w 437"/>
                  <a:gd name="T19" fmla="*/ 354 h 451"/>
                  <a:gd name="T20" fmla="*/ 170 w 437"/>
                  <a:gd name="T21" fmla="*/ 391 h 451"/>
                  <a:gd name="T22" fmla="*/ 279 w 437"/>
                  <a:gd name="T23" fmla="*/ 360 h 451"/>
                  <a:gd name="T24" fmla="*/ 37 w 437"/>
                  <a:gd name="T25" fmla="*/ 391 h 451"/>
                  <a:gd name="T26" fmla="*/ 144 w 437"/>
                  <a:gd name="T27" fmla="*/ 349 h 451"/>
                  <a:gd name="T28" fmla="*/ 144 w 437"/>
                  <a:gd name="T29" fmla="*/ 403 h 451"/>
                  <a:gd name="T30" fmla="*/ 40 w 437"/>
                  <a:gd name="T31" fmla="*/ 261 h 451"/>
                  <a:gd name="T32" fmla="*/ 108 w 437"/>
                  <a:gd name="T33" fmla="*/ 213 h 451"/>
                  <a:gd name="T34" fmla="*/ 108 w 437"/>
                  <a:gd name="T35" fmla="*/ 271 h 451"/>
                  <a:gd name="T36" fmla="*/ 146 w 437"/>
                  <a:gd name="T37" fmla="*/ 261 h 451"/>
                  <a:gd name="T38" fmla="*/ 214 w 437"/>
                  <a:gd name="T39" fmla="*/ 213 h 451"/>
                  <a:gd name="T40" fmla="*/ 214 w 437"/>
                  <a:gd name="T41" fmla="*/ 271 h 451"/>
                  <a:gd name="T42" fmla="*/ 40 w 437"/>
                  <a:gd name="T43" fmla="*/ 176 h 451"/>
                  <a:gd name="T44" fmla="*/ 108 w 437"/>
                  <a:gd name="T45" fmla="*/ 128 h 451"/>
                  <a:gd name="T46" fmla="*/ 108 w 437"/>
                  <a:gd name="T47" fmla="*/ 186 h 451"/>
                  <a:gd name="T48" fmla="*/ 146 w 437"/>
                  <a:gd name="T49" fmla="*/ 176 h 451"/>
                  <a:gd name="T50" fmla="*/ 214 w 437"/>
                  <a:gd name="T51" fmla="*/ 128 h 451"/>
                  <a:gd name="T52" fmla="*/ 214 w 437"/>
                  <a:gd name="T53" fmla="*/ 186 h 451"/>
                  <a:gd name="T54" fmla="*/ 252 w 437"/>
                  <a:gd name="T55" fmla="*/ 176 h 451"/>
                  <a:gd name="T56" fmla="*/ 320 w 437"/>
                  <a:gd name="T57" fmla="*/ 128 h 451"/>
                  <a:gd name="T58" fmla="*/ 320 w 437"/>
                  <a:gd name="T59" fmla="*/ 186 h 451"/>
                  <a:gd name="T60" fmla="*/ 40 w 437"/>
                  <a:gd name="T61" fmla="*/ 92 h 451"/>
                  <a:gd name="T62" fmla="*/ 108 w 437"/>
                  <a:gd name="T63" fmla="*/ 44 h 451"/>
                  <a:gd name="T64" fmla="*/ 108 w 437"/>
                  <a:gd name="T65" fmla="*/ 102 h 451"/>
                  <a:gd name="T66" fmla="*/ 146 w 437"/>
                  <a:gd name="T67" fmla="*/ 92 h 451"/>
                  <a:gd name="T68" fmla="*/ 214 w 437"/>
                  <a:gd name="T69" fmla="*/ 44 h 451"/>
                  <a:gd name="T70" fmla="*/ 214 w 437"/>
                  <a:gd name="T71" fmla="*/ 102 h 451"/>
                  <a:gd name="T72" fmla="*/ 252 w 437"/>
                  <a:gd name="T73" fmla="*/ 92 h 451"/>
                  <a:gd name="T74" fmla="*/ 320 w 437"/>
                  <a:gd name="T75" fmla="*/ 44 h 451"/>
                  <a:gd name="T76" fmla="*/ 320 w 437"/>
                  <a:gd name="T77" fmla="*/ 102 h 451"/>
                  <a:gd name="T78" fmla="*/ 0 w 437"/>
                  <a:gd name="T79" fmla="*/ 0 h 451"/>
                  <a:gd name="T80" fmla="*/ 259 w 437"/>
                  <a:gd name="T81" fmla="*/ 403 h 451"/>
                  <a:gd name="T82" fmla="*/ 165 w 437"/>
                  <a:gd name="T83" fmla="*/ 362 h 451"/>
                  <a:gd name="T84" fmla="*/ 281 w 437"/>
                  <a:gd name="T85" fmla="*/ 354 h 451"/>
                  <a:gd name="T86" fmla="*/ 252 w 437"/>
                  <a:gd name="T87" fmla="*/ 261 h 451"/>
                  <a:gd name="T88" fmla="*/ 320 w 437"/>
                  <a:gd name="T89" fmla="*/ 213 h 451"/>
                  <a:gd name="T90" fmla="*/ 359 w 437"/>
                  <a:gd name="T91" fmla="*/ 178 h 451"/>
                  <a:gd name="T92" fmla="*/ 368 w 437"/>
                  <a:gd name="T93" fmla="*/ 128 h 451"/>
                  <a:gd name="T94" fmla="*/ 368 w 437"/>
                  <a:gd name="T95" fmla="*/ 102 h 451"/>
                  <a:gd name="T96" fmla="*/ 368 w 437"/>
                  <a:gd name="T97" fmla="*/ 4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451">
                    <a:moveTo>
                      <a:pt x="54" y="381"/>
                    </a:moveTo>
                    <a:cubicBezTo>
                      <a:pt x="54" y="371"/>
                      <a:pt x="54" y="371"/>
                      <a:pt x="54" y="371"/>
                    </a:cubicBezTo>
                    <a:cubicBezTo>
                      <a:pt x="86" y="371"/>
                      <a:pt x="86" y="371"/>
                      <a:pt x="86" y="371"/>
                    </a:cubicBezTo>
                    <a:cubicBezTo>
                      <a:pt x="86" y="381"/>
                      <a:pt x="86" y="381"/>
                      <a:pt x="86" y="381"/>
                    </a:cubicBezTo>
                    <a:cubicBezTo>
                      <a:pt x="54" y="381"/>
                      <a:pt x="54" y="381"/>
                      <a:pt x="54" y="381"/>
                    </a:cubicBezTo>
                    <a:moveTo>
                      <a:pt x="97" y="381"/>
                    </a:moveTo>
                    <a:cubicBezTo>
                      <a:pt x="97" y="371"/>
                      <a:pt x="97" y="371"/>
                      <a:pt x="97" y="371"/>
                    </a:cubicBezTo>
                    <a:cubicBezTo>
                      <a:pt x="113" y="371"/>
                      <a:pt x="113" y="371"/>
                      <a:pt x="113" y="371"/>
                    </a:cubicBezTo>
                    <a:cubicBezTo>
                      <a:pt x="113" y="381"/>
                      <a:pt x="113" y="381"/>
                      <a:pt x="113" y="381"/>
                    </a:cubicBezTo>
                    <a:cubicBezTo>
                      <a:pt x="97" y="381"/>
                      <a:pt x="97" y="381"/>
                      <a:pt x="97" y="381"/>
                    </a:cubicBezTo>
                    <a:moveTo>
                      <a:pt x="144" y="354"/>
                    </a:moveTo>
                    <a:cubicBezTo>
                      <a:pt x="50" y="354"/>
                      <a:pt x="50" y="354"/>
                      <a:pt x="50" y="354"/>
                    </a:cubicBezTo>
                    <a:cubicBezTo>
                      <a:pt x="46" y="354"/>
                      <a:pt x="42" y="358"/>
                      <a:pt x="42" y="362"/>
                    </a:cubicBezTo>
                    <a:cubicBezTo>
                      <a:pt x="42" y="391"/>
                      <a:pt x="42" y="391"/>
                      <a:pt x="42" y="391"/>
                    </a:cubicBezTo>
                    <a:cubicBezTo>
                      <a:pt x="42" y="395"/>
                      <a:pt x="46" y="398"/>
                      <a:pt x="50" y="398"/>
                    </a:cubicBezTo>
                    <a:cubicBezTo>
                      <a:pt x="144" y="398"/>
                      <a:pt x="144" y="398"/>
                      <a:pt x="144" y="398"/>
                    </a:cubicBezTo>
                    <a:cubicBezTo>
                      <a:pt x="148" y="398"/>
                      <a:pt x="152" y="395"/>
                      <a:pt x="152" y="391"/>
                    </a:cubicBezTo>
                    <a:cubicBezTo>
                      <a:pt x="152" y="362"/>
                      <a:pt x="152" y="362"/>
                      <a:pt x="152" y="362"/>
                    </a:cubicBezTo>
                    <a:cubicBezTo>
                      <a:pt x="152" y="358"/>
                      <a:pt x="148" y="354"/>
                      <a:pt x="144" y="354"/>
                    </a:cubicBezTo>
                    <a:moveTo>
                      <a:pt x="185" y="381"/>
                    </a:moveTo>
                    <a:cubicBezTo>
                      <a:pt x="185" y="371"/>
                      <a:pt x="185" y="371"/>
                      <a:pt x="185" y="371"/>
                    </a:cubicBezTo>
                    <a:cubicBezTo>
                      <a:pt x="222" y="371"/>
                      <a:pt x="222" y="371"/>
                      <a:pt x="222" y="371"/>
                    </a:cubicBezTo>
                    <a:cubicBezTo>
                      <a:pt x="222" y="381"/>
                      <a:pt x="222" y="381"/>
                      <a:pt x="222" y="381"/>
                    </a:cubicBezTo>
                    <a:cubicBezTo>
                      <a:pt x="185" y="381"/>
                      <a:pt x="185" y="381"/>
                      <a:pt x="185" y="381"/>
                    </a:cubicBezTo>
                    <a:moveTo>
                      <a:pt x="233" y="381"/>
                    </a:moveTo>
                    <a:cubicBezTo>
                      <a:pt x="233" y="371"/>
                      <a:pt x="233" y="371"/>
                      <a:pt x="233" y="371"/>
                    </a:cubicBezTo>
                    <a:cubicBezTo>
                      <a:pt x="254" y="371"/>
                      <a:pt x="254" y="371"/>
                      <a:pt x="254" y="371"/>
                    </a:cubicBezTo>
                    <a:cubicBezTo>
                      <a:pt x="254" y="381"/>
                      <a:pt x="254" y="381"/>
                      <a:pt x="254" y="381"/>
                    </a:cubicBezTo>
                    <a:cubicBezTo>
                      <a:pt x="233" y="381"/>
                      <a:pt x="233" y="381"/>
                      <a:pt x="233" y="381"/>
                    </a:cubicBezTo>
                    <a:moveTo>
                      <a:pt x="271" y="354"/>
                    </a:moveTo>
                    <a:cubicBezTo>
                      <a:pt x="177" y="354"/>
                      <a:pt x="177" y="354"/>
                      <a:pt x="177" y="354"/>
                    </a:cubicBezTo>
                    <a:cubicBezTo>
                      <a:pt x="173" y="354"/>
                      <a:pt x="170" y="358"/>
                      <a:pt x="170" y="362"/>
                    </a:cubicBezTo>
                    <a:cubicBezTo>
                      <a:pt x="170" y="391"/>
                      <a:pt x="170" y="391"/>
                      <a:pt x="170" y="391"/>
                    </a:cubicBezTo>
                    <a:cubicBezTo>
                      <a:pt x="170" y="395"/>
                      <a:pt x="173" y="398"/>
                      <a:pt x="177" y="398"/>
                    </a:cubicBezTo>
                    <a:cubicBezTo>
                      <a:pt x="261" y="398"/>
                      <a:pt x="261" y="398"/>
                      <a:pt x="261" y="398"/>
                    </a:cubicBezTo>
                    <a:cubicBezTo>
                      <a:pt x="279" y="360"/>
                      <a:pt x="279" y="360"/>
                      <a:pt x="279" y="360"/>
                    </a:cubicBezTo>
                    <a:cubicBezTo>
                      <a:pt x="278" y="357"/>
                      <a:pt x="275" y="354"/>
                      <a:pt x="271" y="354"/>
                    </a:cubicBezTo>
                    <a:moveTo>
                      <a:pt x="50" y="403"/>
                    </a:moveTo>
                    <a:cubicBezTo>
                      <a:pt x="43" y="403"/>
                      <a:pt x="37" y="398"/>
                      <a:pt x="37" y="391"/>
                    </a:cubicBezTo>
                    <a:cubicBezTo>
                      <a:pt x="37" y="362"/>
                      <a:pt x="37" y="362"/>
                      <a:pt x="37" y="362"/>
                    </a:cubicBezTo>
                    <a:cubicBezTo>
                      <a:pt x="37" y="355"/>
                      <a:pt x="43" y="349"/>
                      <a:pt x="50" y="349"/>
                    </a:cubicBezTo>
                    <a:cubicBezTo>
                      <a:pt x="144" y="349"/>
                      <a:pt x="144" y="349"/>
                      <a:pt x="144" y="349"/>
                    </a:cubicBezTo>
                    <a:cubicBezTo>
                      <a:pt x="151" y="349"/>
                      <a:pt x="157" y="355"/>
                      <a:pt x="157" y="362"/>
                    </a:cubicBezTo>
                    <a:cubicBezTo>
                      <a:pt x="157" y="391"/>
                      <a:pt x="157" y="391"/>
                      <a:pt x="157" y="391"/>
                    </a:cubicBezTo>
                    <a:cubicBezTo>
                      <a:pt x="157" y="398"/>
                      <a:pt x="151" y="403"/>
                      <a:pt x="144" y="403"/>
                    </a:cubicBezTo>
                    <a:cubicBezTo>
                      <a:pt x="50" y="403"/>
                      <a:pt x="50" y="403"/>
                      <a:pt x="50" y="403"/>
                    </a:cubicBezTo>
                    <a:moveTo>
                      <a:pt x="50" y="271"/>
                    </a:moveTo>
                    <a:cubicBezTo>
                      <a:pt x="45" y="271"/>
                      <a:pt x="40" y="266"/>
                      <a:pt x="40" y="261"/>
                    </a:cubicBezTo>
                    <a:cubicBezTo>
                      <a:pt x="40" y="223"/>
                      <a:pt x="40" y="223"/>
                      <a:pt x="40" y="223"/>
                    </a:cubicBezTo>
                    <a:cubicBezTo>
                      <a:pt x="40" y="217"/>
                      <a:pt x="45" y="213"/>
                      <a:pt x="50" y="213"/>
                    </a:cubicBezTo>
                    <a:cubicBezTo>
                      <a:pt x="108" y="213"/>
                      <a:pt x="108" y="213"/>
                      <a:pt x="108" y="213"/>
                    </a:cubicBezTo>
                    <a:cubicBezTo>
                      <a:pt x="114" y="213"/>
                      <a:pt x="118" y="217"/>
                      <a:pt x="118" y="223"/>
                    </a:cubicBezTo>
                    <a:cubicBezTo>
                      <a:pt x="118" y="261"/>
                      <a:pt x="118" y="261"/>
                      <a:pt x="118" y="261"/>
                    </a:cubicBezTo>
                    <a:cubicBezTo>
                      <a:pt x="118" y="266"/>
                      <a:pt x="114" y="271"/>
                      <a:pt x="108" y="271"/>
                    </a:cubicBezTo>
                    <a:cubicBezTo>
                      <a:pt x="50" y="271"/>
                      <a:pt x="50" y="271"/>
                      <a:pt x="50" y="271"/>
                    </a:cubicBezTo>
                    <a:moveTo>
                      <a:pt x="156" y="271"/>
                    </a:moveTo>
                    <a:cubicBezTo>
                      <a:pt x="151" y="271"/>
                      <a:pt x="146" y="266"/>
                      <a:pt x="146" y="261"/>
                    </a:cubicBezTo>
                    <a:cubicBezTo>
                      <a:pt x="146" y="223"/>
                      <a:pt x="146" y="223"/>
                      <a:pt x="146" y="223"/>
                    </a:cubicBezTo>
                    <a:cubicBezTo>
                      <a:pt x="146" y="217"/>
                      <a:pt x="151" y="213"/>
                      <a:pt x="156" y="213"/>
                    </a:cubicBezTo>
                    <a:cubicBezTo>
                      <a:pt x="214" y="213"/>
                      <a:pt x="214" y="213"/>
                      <a:pt x="214" y="213"/>
                    </a:cubicBezTo>
                    <a:cubicBezTo>
                      <a:pt x="220" y="213"/>
                      <a:pt x="224" y="217"/>
                      <a:pt x="224" y="223"/>
                    </a:cubicBezTo>
                    <a:cubicBezTo>
                      <a:pt x="224" y="261"/>
                      <a:pt x="224" y="261"/>
                      <a:pt x="224" y="261"/>
                    </a:cubicBezTo>
                    <a:cubicBezTo>
                      <a:pt x="224" y="266"/>
                      <a:pt x="220" y="271"/>
                      <a:pt x="214" y="271"/>
                    </a:cubicBezTo>
                    <a:cubicBezTo>
                      <a:pt x="156" y="271"/>
                      <a:pt x="156" y="271"/>
                      <a:pt x="156" y="271"/>
                    </a:cubicBezTo>
                    <a:moveTo>
                      <a:pt x="50" y="186"/>
                    </a:moveTo>
                    <a:cubicBezTo>
                      <a:pt x="45" y="186"/>
                      <a:pt x="40" y="181"/>
                      <a:pt x="40" y="176"/>
                    </a:cubicBezTo>
                    <a:cubicBezTo>
                      <a:pt x="40" y="138"/>
                      <a:pt x="40" y="138"/>
                      <a:pt x="40" y="138"/>
                    </a:cubicBezTo>
                    <a:cubicBezTo>
                      <a:pt x="40" y="132"/>
                      <a:pt x="45" y="128"/>
                      <a:pt x="50" y="128"/>
                    </a:cubicBezTo>
                    <a:cubicBezTo>
                      <a:pt x="108" y="128"/>
                      <a:pt x="108" y="128"/>
                      <a:pt x="108" y="128"/>
                    </a:cubicBezTo>
                    <a:cubicBezTo>
                      <a:pt x="114" y="128"/>
                      <a:pt x="118" y="132"/>
                      <a:pt x="118" y="138"/>
                    </a:cubicBezTo>
                    <a:cubicBezTo>
                      <a:pt x="118" y="176"/>
                      <a:pt x="118" y="176"/>
                      <a:pt x="118" y="176"/>
                    </a:cubicBezTo>
                    <a:cubicBezTo>
                      <a:pt x="118" y="181"/>
                      <a:pt x="114" y="186"/>
                      <a:pt x="108" y="186"/>
                    </a:cubicBezTo>
                    <a:cubicBezTo>
                      <a:pt x="50" y="186"/>
                      <a:pt x="50" y="186"/>
                      <a:pt x="50" y="186"/>
                    </a:cubicBezTo>
                    <a:moveTo>
                      <a:pt x="156" y="186"/>
                    </a:moveTo>
                    <a:cubicBezTo>
                      <a:pt x="151" y="186"/>
                      <a:pt x="146" y="181"/>
                      <a:pt x="146" y="176"/>
                    </a:cubicBezTo>
                    <a:cubicBezTo>
                      <a:pt x="146" y="138"/>
                      <a:pt x="146" y="138"/>
                      <a:pt x="146" y="138"/>
                    </a:cubicBezTo>
                    <a:cubicBezTo>
                      <a:pt x="146" y="132"/>
                      <a:pt x="151" y="128"/>
                      <a:pt x="156" y="128"/>
                    </a:cubicBezTo>
                    <a:cubicBezTo>
                      <a:pt x="214" y="128"/>
                      <a:pt x="214" y="128"/>
                      <a:pt x="214" y="128"/>
                    </a:cubicBezTo>
                    <a:cubicBezTo>
                      <a:pt x="220" y="128"/>
                      <a:pt x="224" y="132"/>
                      <a:pt x="224" y="138"/>
                    </a:cubicBezTo>
                    <a:cubicBezTo>
                      <a:pt x="224" y="176"/>
                      <a:pt x="224" y="176"/>
                      <a:pt x="224" y="176"/>
                    </a:cubicBezTo>
                    <a:cubicBezTo>
                      <a:pt x="224" y="181"/>
                      <a:pt x="220" y="186"/>
                      <a:pt x="214" y="186"/>
                    </a:cubicBezTo>
                    <a:cubicBezTo>
                      <a:pt x="156" y="186"/>
                      <a:pt x="156" y="186"/>
                      <a:pt x="156" y="186"/>
                    </a:cubicBezTo>
                    <a:moveTo>
                      <a:pt x="262" y="186"/>
                    </a:moveTo>
                    <a:cubicBezTo>
                      <a:pt x="257" y="186"/>
                      <a:pt x="252" y="181"/>
                      <a:pt x="252" y="176"/>
                    </a:cubicBezTo>
                    <a:cubicBezTo>
                      <a:pt x="252" y="138"/>
                      <a:pt x="252" y="138"/>
                      <a:pt x="252" y="138"/>
                    </a:cubicBezTo>
                    <a:cubicBezTo>
                      <a:pt x="252" y="132"/>
                      <a:pt x="257" y="128"/>
                      <a:pt x="262" y="128"/>
                    </a:cubicBezTo>
                    <a:cubicBezTo>
                      <a:pt x="320" y="128"/>
                      <a:pt x="320" y="128"/>
                      <a:pt x="320" y="128"/>
                    </a:cubicBezTo>
                    <a:cubicBezTo>
                      <a:pt x="326" y="128"/>
                      <a:pt x="330" y="132"/>
                      <a:pt x="330" y="138"/>
                    </a:cubicBezTo>
                    <a:cubicBezTo>
                      <a:pt x="330" y="176"/>
                      <a:pt x="330" y="176"/>
                      <a:pt x="330" y="176"/>
                    </a:cubicBezTo>
                    <a:cubicBezTo>
                      <a:pt x="330" y="181"/>
                      <a:pt x="326" y="186"/>
                      <a:pt x="320" y="186"/>
                    </a:cubicBezTo>
                    <a:cubicBezTo>
                      <a:pt x="262" y="186"/>
                      <a:pt x="262" y="186"/>
                      <a:pt x="262" y="186"/>
                    </a:cubicBezTo>
                    <a:moveTo>
                      <a:pt x="50" y="102"/>
                    </a:moveTo>
                    <a:cubicBezTo>
                      <a:pt x="45" y="102"/>
                      <a:pt x="40" y="98"/>
                      <a:pt x="40" y="92"/>
                    </a:cubicBezTo>
                    <a:cubicBezTo>
                      <a:pt x="40" y="54"/>
                      <a:pt x="40" y="54"/>
                      <a:pt x="40" y="54"/>
                    </a:cubicBezTo>
                    <a:cubicBezTo>
                      <a:pt x="40" y="49"/>
                      <a:pt x="45" y="44"/>
                      <a:pt x="50" y="44"/>
                    </a:cubicBezTo>
                    <a:cubicBezTo>
                      <a:pt x="108" y="44"/>
                      <a:pt x="108" y="44"/>
                      <a:pt x="108" y="44"/>
                    </a:cubicBezTo>
                    <a:cubicBezTo>
                      <a:pt x="114" y="44"/>
                      <a:pt x="118" y="49"/>
                      <a:pt x="118" y="54"/>
                    </a:cubicBezTo>
                    <a:cubicBezTo>
                      <a:pt x="118" y="92"/>
                      <a:pt x="118" y="92"/>
                      <a:pt x="118" y="92"/>
                    </a:cubicBezTo>
                    <a:cubicBezTo>
                      <a:pt x="118" y="98"/>
                      <a:pt x="114" y="102"/>
                      <a:pt x="108" y="102"/>
                    </a:cubicBezTo>
                    <a:cubicBezTo>
                      <a:pt x="50" y="102"/>
                      <a:pt x="50" y="102"/>
                      <a:pt x="50" y="102"/>
                    </a:cubicBezTo>
                    <a:moveTo>
                      <a:pt x="156" y="102"/>
                    </a:moveTo>
                    <a:cubicBezTo>
                      <a:pt x="151" y="102"/>
                      <a:pt x="146" y="98"/>
                      <a:pt x="146" y="92"/>
                    </a:cubicBezTo>
                    <a:cubicBezTo>
                      <a:pt x="146" y="54"/>
                      <a:pt x="146" y="54"/>
                      <a:pt x="146" y="54"/>
                    </a:cubicBezTo>
                    <a:cubicBezTo>
                      <a:pt x="146" y="49"/>
                      <a:pt x="151" y="44"/>
                      <a:pt x="156" y="44"/>
                    </a:cubicBezTo>
                    <a:cubicBezTo>
                      <a:pt x="214" y="44"/>
                      <a:pt x="214" y="44"/>
                      <a:pt x="214" y="44"/>
                    </a:cubicBezTo>
                    <a:cubicBezTo>
                      <a:pt x="220" y="44"/>
                      <a:pt x="224" y="49"/>
                      <a:pt x="224" y="54"/>
                    </a:cubicBezTo>
                    <a:cubicBezTo>
                      <a:pt x="224" y="92"/>
                      <a:pt x="224" y="92"/>
                      <a:pt x="224" y="92"/>
                    </a:cubicBezTo>
                    <a:cubicBezTo>
                      <a:pt x="224" y="98"/>
                      <a:pt x="220" y="102"/>
                      <a:pt x="214" y="102"/>
                    </a:cubicBezTo>
                    <a:cubicBezTo>
                      <a:pt x="156" y="102"/>
                      <a:pt x="156" y="102"/>
                      <a:pt x="156" y="102"/>
                    </a:cubicBezTo>
                    <a:moveTo>
                      <a:pt x="262" y="102"/>
                    </a:moveTo>
                    <a:cubicBezTo>
                      <a:pt x="257" y="102"/>
                      <a:pt x="252" y="98"/>
                      <a:pt x="252" y="92"/>
                    </a:cubicBezTo>
                    <a:cubicBezTo>
                      <a:pt x="252" y="54"/>
                      <a:pt x="252" y="54"/>
                      <a:pt x="252" y="54"/>
                    </a:cubicBezTo>
                    <a:cubicBezTo>
                      <a:pt x="252" y="49"/>
                      <a:pt x="257" y="44"/>
                      <a:pt x="262" y="44"/>
                    </a:cubicBezTo>
                    <a:cubicBezTo>
                      <a:pt x="320" y="44"/>
                      <a:pt x="320" y="44"/>
                      <a:pt x="320" y="44"/>
                    </a:cubicBezTo>
                    <a:cubicBezTo>
                      <a:pt x="326" y="44"/>
                      <a:pt x="330" y="49"/>
                      <a:pt x="330" y="54"/>
                    </a:cubicBezTo>
                    <a:cubicBezTo>
                      <a:pt x="330" y="92"/>
                      <a:pt x="330" y="92"/>
                      <a:pt x="330" y="92"/>
                    </a:cubicBezTo>
                    <a:cubicBezTo>
                      <a:pt x="330" y="98"/>
                      <a:pt x="326" y="102"/>
                      <a:pt x="320" y="102"/>
                    </a:cubicBezTo>
                    <a:cubicBezTo>
                      <a:pt x="262" y="102"/>
                      <a:pt x="262" y="102"/>
                      <a:pt x="262" y="102"/>
                    </a:cubicBezTo>
                    <a:moveTo>
                      <a:pt x="437" y="0"/>
                    </a:moveTo>
                    <a:cubicBezTo>
                      <a:pt x="0" y="0"/>
                      <a:pt x="0" y="0"/>
                      <a:pt x="0" y="0"/>
                    </a:cubicBezTo>
                    <a:cubicBezTo>
                      <a:pt x="0" y="451"/>
                      <a:pt x="0" y="451"/>
                      <a:pt x="0" y="451"/>
                    </a:cubicBezTo>
                    <a:cubicBezTo>
                      <a:pt x="238" y="451"/>
                      <a:pt x="238" y="451"/>
                      <a:pt x="238" y="451"/>
                    </a:cubicBezTo>
                    <a:cubicBezTo>
                      <a:pt x="259" y="403"/>
                      <a:pt x="259" y="403"/>
                      <a:pt x="259" y="403"/>
                    </a:cubicBezTo>
                    <a:cubicBezTo>
                      <a:pt x="177" y="403"/>
                      <a:pt x="177" y="403"/>
                      <a:pt x="177" y="403"/>
                    </a:cubicBezTo>
                    <a:cubicBezTo>
                      <a:pt x="170" y="403"/>
                      <a:pt x="165" y="398"/>
                      <a:pt x="165" y="391"/>
                    </a:cubicBezTo>
                    <a:cubicBezTo>
                      <a:pt x="165" y="362"/>
                      <a:pt x="165" y="362"/>
                      <a:pt x="165" y="362"/>
                    </a:cubicBezTo>
                    <a:cubicBezTo>
                      <a:pt x="165" y="355"/>
                      <a:pt x="170" y="349"/>
                      <a:pt x="177" y="349"/>
                    </a:cubicBezTo>
                    <a:cubicBezTo>
                      <a:pt x="271" y="349"/>
                      <a:pt x="271" y="349"/>
                      <a:pt x="271" y="349"/>
                    </a:cubicBezTo>
                    <a:cubicBezTo>
                      <a:pt x="275" y="349"/>
                      <a:pt x="279" y="351"/>
                      <a:pt x="281" y="354"/>
                    </a:cubicBezTo>
                    <a:cubicBezTo>
                      <a:pt x="318" y="271"/>
                      <a:pt x="318" y="271"/>
                      <a:pt x="318" y="271"/>
                    </a:cubicBezTo>
                    <a:cubicBezTo>
                      <a:pt x="262" y="271"/>
                      <a:pt x="262" y="271"/>
                      <a:pt x="262" y="271"/>
                    </a:cubicBezTo>
                    <a:cubicBezTo>
                      <a:pt x="257" y="271"/>
                      <a:pt x="252" y="266"/>
                      <a:pt x="252" y="261"/>
                    </a:cubicBezTo>
                    <a:cubicBezTo>
                      <a:pt x="252" y="223"/>
                      <a:pt x="252" y="223"/>
                      <a:pt x="252" y="223"/>
                    </a:cubicBezTo>
                    <a:cubicBezTo>
                      <a:pt x="252" y="217"/>
                      <a:pt x="257" y="213"/>
                      <a:pt x="262" y="213"/>
                    </a:cubicBezTo>
                    <a:cubicBezTo>
                      <a:pt x="320" y="213"/>
                      <a:pt x="320" y="213"/>
                      <a:pt x="320" y="213"/>
                    </a:cubicBezTo>
                    <a:cubicBezTo>
                      <a:pt x="326" y="213"/>
                      <a:pt x="330" y="217"/>
                      <a:pt x="330" y="223"/>
                    </a:cubicBezTo>
                    <a:cubicBezTo>
                      <a:pt x="330" y="242"/>
                      <a:pt x="330" y="242"/>
                      <a:pt x="330" y="242"/>
                    </a:cubicBezTo>
                    <a:cubicBezTo>
                      <a:pt x="359" y="178"/>
                      <a:pt x="359" y="178"/>
                      <a:pt x="359" y="178"/>
                    </a:cubicBezTo>
                    <a:cubicBezTo>
                      <a:pt x="359" y="177"/>
                      <a:pt x="359" y="177"/>
                      <a:pt x="359" y="176"/>
                    </a:cubicBezTo>
                    <a:cubicBezTo>
                      <a:pt x="359" y="138"/>
                      <a:pt x="359" y="138"/>
                      <a:pt x="359" y="138"/>
                    </a:cubicBezTo>
                    <a:cubicBezTo>
                      <a:pt x="359" y="132"/>
                      <a:pt x="363" y="128"/>
                      <a:pt x="368" y="128"/>
                    </a:cubicBezTo>
                    <a:cubicBezTo>
                      <a:pt x="381" y="128"/>
                      <a:pt x="381" y="128"/>
                      <a:pt x="381" y="128"/>
                    </a:cubicBezTo>
                    <a:cubicBezTo>
                      <a:pt x="392" y="102"/>
                      <a:pt x="392" y="102"/>
                      <a:pt x="392" y="102"/>
                    </a:cubicBezTo>
                    <a:cubicBezTo>
                      <a:pt x="368" y="102"/>
                      <a:pt x="368" y="102"/>
                      <a:pt x="368" y="102"/>
                    </a:cubicBezTo>
                    <a:cubicBezTo>
                      <a:pt x="363" y="102"/>
                      <a:pt x="359" y="98"/>
                      <a:pt x="359" y="92"/>
                    </a:cubicBezTo>
                    <a:cubicBezTo>
                      <a:pt x="359" y="54"/>
                      <a:pt x="359" y="54"/>
                      <a:pt x="359" y="54"/>
                    </a:cubicBezTo>
                    <a:cubicBezTo>
                      <a:pt x="359" y="49"/>
                      <a:pt x="363" y="44"/>
                      <a:pt x="368" y="44"/>
                    </a:cubicBezTo>
                    <a:cubicBezTo>
                      <a:pt x="418" y="44"/>
                      <a:pt x="418" y="44"/>
                      <a:pt x="418" y="44"/>
                    </a:cubicBezTo>
                    <a:cubicBezTo>
                      <a:pt x="437" y="0"/>
                      <a:pt x="437" y="0"/>
                      <a:pt x="437" y="0"/>
                    </a:cubicBezTo>
                  </a:path>
                </a:pathLst>
              </a:custGeom>
              <a:solidFill>
                <a:srgbClr val="EFF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82">
                <a:extLst>
                  <a:ext uri="{FF2B5EF4-FFF2-40B4-BE49-F238E27FC236}">
                    <a16:creationId xmlns:a16="http://schemas.microsoft.com/office/drawing/2014/main" id="{3CE25C37-2DEB-4E49-B5FF-181932F34046}"/>
                  </a:ext>
                </a:extLst>
              </p:cNvPr>
              <p:cNvSpPr>
                <a:spLocks/>
              </p:cNvSpPr>
              <p:nvPr/>
            </p:nvSpPr>
            <p:spPr bwMode="auto">
              <a:xfrm>
                <a:off x="1108075" y="1708151"/>
                <a:ext cx="1181100" cy="1319213"/>
              </a:xfrm>
              <a:custGeom>
                <a:avLst/>
                <a:gdLst>
                  <a:gd name="T0" fmla="*/ 548 w 548"/>
                  <a:gd name="T1" fmla="*/ 0 h 610"/>
                  <a:gd name="T2" fmla="*/ 22 w 548"/>
                  <a:gd name="T3" fmla="*/ 0 h 610"/>
                  <a:gd name="T4" fmla="*/ 0 w 548"/>
                  <a:gd name="T5" fmla="*/ 22 h 610"/>
                  <a:gd name="T6" fmla="*/ 0 w 548"/>
                  <a:gd name="T7" fmla="*/ 588 h 610"/>
                  <a:gd name="T8" fmla="*/ 22 w 548"/>
                  <a:gd name="T9" fmla="*/ 610 h 610"/>
                  <a:gd name="T10" fmla="*/ 279 w 548"/>
                  <a:gd name="T11" fmla="*/ 610 h 610"/>
                  <a:gd name="T12" fmla="*/ 291 w 548"/>
                  <a:gd name="T13" fmla="*/ 592 h 610"/>
                  <a:gd name="T14" fmla="*/ 318 w 548"/>
                  <a:gd name="T15" fmla="*/ 530 h 610"/>
                  <a:gd name="T16" fmla="*/ 80 w 548"/>
                  <a:gd name="T17" fmla="*/ 530 h 610"/>
                  <a:gd name="T18" fmla="*/ 80 w 548"/>
                  <a:gd name="T19" fmla="*/ 79 h 610"/>
                  <a:gd name="T20" fmla="*/ 517 w 548"/>
                  <a:gd name="T21" fmla="*/ 79 h 610"/>
                  <a:gd name="T22" fmla="*/ 544 w 548"/>
                  <a:gd name="T23" fmla="*/ 18 h 610"/>
                  <a:gd name="T24" fmla="*/ 548 w 548"/>
                  <a:gd name="T25"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610">
                    <a:moveTo>
                      <a:pt x="548" y="0"/>
                    </a:moveTo>
                    <a:cubicBezTo>
                      <a:pt x="22" y="0"/>
                      <a:pt x="22" y="0"/>
                      <a:pt x="22" y="0"/>
                    </a:cubicBezTo>
                    <a:cubicBezTo>
                      <a:pt x="10" y="0"/>
                      <a:pt x="0" y="9"/>
                      <a:pt x="0" y="22"/>
                    </a:cubicBezTo>
                    <a:cubicBezTo>
                      <a:pt x="0" y="588"/>
                      <a:pt x="0" y="588"/>
                      <a:pt x="0" y="588"/>
                    </a:cubicBezTo>
                    <a:cubicBezTo>
                      <a:pt x="0" y="600"/>
                      <a:pt x="10" y="610"/>
                      <a:pt x="22" y="610"/>
                    </a:cubicBezTo>
                    <a:cubicBezTo>
                      <a:pt x="279" y="610"/>
                      <a:pt x="279" y="610"/>
                      <a:pt x="279" y="610"/>
                    </a:cubicBezTo>
                    <a:cubicBezTo>
                      <a:pt x="284" y="604"/>
                      <a:pt x="288" y="598"/>
                      <a:pt x="291" y="592"/>
                    </a:cubicBezTo>
                    <a:cubicBezTo>
                      <a:pt x="318" y="530"/>
                      <a:pt x="318" y="530"/>
                      <a:pt x="318" y="530"/>
                    </a:cubicBezTo>
                    <a:cubicBezTo>
                      <a:pt x="80" y="530"/>
                      <a:pt x="80" y="530"/>
                      <a:pt x="80" y="530"/>
                    </a:cubicBezTo>
                    <a:cubicBezTo>
                      <a:pt x="80" y="79"/>
                      <a:pt x="80" y="79"/>
                      <a:pt x="80" y="79"/>
                    </a:cubicBezTo>
                    <a:cubicBezTo>
                      <a:pt x="517" y="79"/>
                      <a:pt x="517" y="79"/>
                      <a:pt x="517" y="79"/>
                    </a:cubicBezTo>
                    <a:cubicBezTo>
                      <a:pt x="544" y="18"/>
                      <a:pt x="544" y="18"/>
                      <a:pt x="544" y="18"/>
                    </a:cubicBezTo>
                    <a:cubicBezTo>
                      <a:pt x="547" y="11"/>
                      <a:pt x="548" y="5"/>
                      <a:pt x="548" y="0"/>
                    </a:cubicBezTo>
                  </a:path>
                </a:pathLst>
              </a:custGeom>
              <a:solidFill>
                <a:srgbClr val="615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83">
                <a:extLst>
                  <a:ext uri="{FF2B5EF4-FFF2-40B4-BE49-F238E27FC236}">
                    <a16:creationId xmlns:a16="http://schemas.microsoft.com/office/drawing/2014/main" id="{4B0BAF75-0C11-4D5B-8D58-8A7F6F0CA093}"/>
                  </a:ext>
                </a:extLst>
              </p:cNvPr>
              <p:cNvSpPr>
                <a:spLocks/>
              </p:cNvSpPr>
              <p:nvPr/>
            </p:nvSpPr>
            <p:spPr bwMode="auto">
              <a:xfrm>
                <a:off x="1049338" y="1651001"/>
                <a:ext cx="1239837" cy="1431925"/>
              </a:xfrm>
              <a:custGeom>
                <a:avLst/>
                <a:gdLst>
                  <a:gd name="T0" fmla="*/ 542 w 575"/>
                  <a:gd name="T1" fmla="*/ 0 h 663"/>
                  <a:gd name="T2" fmla="*/ 49 w 575"/>
                  <a:gd name="T3" fmla="*/ 0 h 663"/>
                  <a:gd name="T4" fmla="*/ 0 w 575"/>
                  <a:gd name="T5" fmla="*/ 49 h 663"/>
                  <a:gd name="T6" fmla="*/ 0 w 575"/>
                  <a:gd name="T7" fmla="*/ 615 h 663"/>
                  <a:gd name="T8" fmla="*/ 49 w 575"/>
                  <a:gd name="T9" fmla="*/ 663 h 663"/>
                  <a:gd name="T10" fmla="*/ 250 w 575"/>
                  <a:gd name="T11" fmla="*/ 663 h 663"/>
                  <a:gd name="T12" fmla="*/ 306 w 575"/>
                  <a:gd name="T13" fmla="*/ 637 h 663"/>
                  <a:gd name="T14" fmla="*/ 49 w 575"/>
                  <a:gd name="T15" fmla="*/ 637 h 663"/>
                  <a:gd name="T16" fmla="*/ 27 w 575"/>
                  <a:gd name="T17" fmla="*/ 615 h 663"/>
                  <a:gd name="T18" fmla="*/ 27 w 575"/>
                  <a:gd name="T19" fmla="*/ 49 h 663"/>
                  <a:gd name="T20" fmla="*/ 49 w 575"/>
                  <a:gd name="T21" fmla="*/ 27 h 663"/>
                  <a:gd name="T22" fmla="*/ 575 w 575"/>
                  <a:gd name="T23" fmla="*/ 27 h 663"/>
                  <a:gd name="T24" fmla="*/ 542 w 575"/>
                  <a:gd name="T25"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663">
                    <a:moveTo>
                      <a:pt x="542" y="0"/>
                    </a:moveTo>
                    <a:cubicBezTo>
                      <a:pt x="49" y="0"/>
                      <a:pt x="49" y="0"/>
                      <a:pt x="49" y="0"/>
                    </a:cubicBezTo>
                    <a:cubicBezTo>
                      <a:pt x="22" y="0"/>
                      <a:pt x="0" y="22"/>
                      <a:pt x="0" y="49"/>
                    </a:cubicBezTo>
                    <a:cubicBezTo>
                      <a:pt x="0" y="615"/>
                      <a:pt x="0" y="615"/>
                      <a:pt x="0" y="615"/>
                    </a:cubicBezTo>
                    <a:cubicBezTo>
                      <a:pt x="0" y="642"/>
                      <a:pt x="22" y="663"/>
                      <a:pt x="49" y="663"/>
                    </a:cubicBezTo>
                    <a:cubicBezTo>
                      <a:pt x="250" y="663"/>
                      <a:pt x="250" y="663"/>
                      <a:pt x="250" y="663"/>
                    </a:cubicBezTo>
                    <a:cubicBezTo>
                      <a:pt x="270" y="663"/>
                      <a:pt x="291" y="652"/>
                      <a:pt x="306" y="637"/>
                    </a:cubicBezTo>
                    <a:cubicBezTo>
                      <a:pt x="49" y="637"/>
                      <a:pt x="49" y="637"/>
                      <a:pt x="49" y="637"/>
                    </a:cubicBezTo>
                    <a:cubicBezTo>
                      <a:pt x="37" y="637"/>
                      <a:pt x="27" y="627"/>
                      <a:pt x="27" y="615"/>
                    </a:cubicBezTo>
                    <a:cubicBezTo>
                      <a:pt x="27" y="49"/>
                      <a:pt x="27" y="49"/>
                      <a:pt x="27" y="49"/>
                    </a:cubicBezTo>
                    <a:cubicBezTo>
                      <a:pt x="27" y="36"/>
                      <a:pt x="37" y="27"/>
                      <a:pt x="49" y="27"/>
                    </a:cubicBezTo>
                    <a:cubicBezTo>
                      <a:pt x="575" y="27"/>
                      <a:pt x="575" y="27"/>
                      <a:pt x="575" y="27"/>
                    </a:cubicBezTo>
                    <a:cubicBezTo>
                      <a:pt x="574" y="11"/>
                      <a:pt x="562" y="0"/>
                      <a:pt x="542" y="0"/>
                    </a:cubicBezTo>
                  </a:path>
                </a:pathLst>
              </a:custGeom>
              <a:solidFill>
                <a:srgbClr val="E9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84">
                <a:extLst>
                  <a:ext uri="{FF2B5EF4-FFF2-40B4-BE49-F238E27FC236}">
                    <a16:creationId xmlns:a16="http://schemas.microsoft.com/office/drawing/2014/main" id="{E966100C-8330-4BC1-9692-417C8F04B741}"/>
                  </a:ext>
                </a:extLst>
              </p:cNvPr>
              <p:cNvSpPr>
                <a:spLocks/>
              </p:cNvSpPr>
              <p:nvPr/>
            </p:nvSpPr>
            <p:spPr bwMode="auto">
              <a:xfrm>
                <a:off x="1366838" y="1974851"/>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5"/>
                      <a:pt x="0" y="10"/>
                    </a:cubicBezTo>
                    <a:cubicBezTo>
                      <a:pt x="0" y="48"/>
                      <a:pt x="0" y="48"/>
                      <a:pt x="0" y="48"/>
                    </a:cubicBezTo>
                    <a:cubicBezTo>
                      <a:pt x="0" y="54"/>
                      <a:pt x="5" y="58"/>
                      <a:pt x="10" y="58"/>
                    </a:cubicBezTo>
                    <a:cubicBezTo>
                      <a:pt x="68" y="58"/>
                      <a:pt x="68" y="58"/>
                      <a:pt x="68" y="58"/>
                    </a:cubicBezTo>
                    <a:cubicBezTo>
                      <a:pt x="74" y="58"/>
                      <a:pt x="78" y="54"/>
                      <a:pt x="78" y="48"/>
                    </a:cubicBezTo>
                    <a:cubicBezTo>
                      <a:pt x="78" y="10"/>
                      <a:pt x="78" y="10"/>
                      <a:pt x="78" y="10"/>
                    </a:cubicBezTo>
                    <a:cubicBezTo>
                      <a:pt x="78" y="5"/>
                      <a:pt x="74" y="0"/>
                      <a:pt x="68" y="0"/>
                    </a:cubicBezTo>
                  </a:path>
                </a:pathLst>
              </a:custGeom>
              <a:solidFill>
                <a:srgbClr val="88D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85">
                <a:extLst>
                  <a:ext uri="{FF2B5EF4-FFF2-40B4-BE49-F238E27FC236}">
                    <a16:creationId xmlns:a16="http://schemas.microsoft.com/office/drawing/2014/main" id="{325F72B8-DE83-4573-9513-6CFD1A3653B8}"/>
                  </a:ext>
                </a:extLst>
              </p:cNvPr>
              <p:cNvSpPr>
                <a:spLocks/>
              </p:cNvSpPr>
              <p:nvPr/>
            </p:nvSpPr>
            <p:spPr bwMode="auto">
              <a:xfrm>
                <a:off x="1595438" y="1974851"/>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5"/>
                      <a:pt x="0" y="10"/>
                    </a:cubicBezTo>
                    <a:cubicBezTo>
                      <a:pt x="0" y="48"/>
                      <a:pt x="0" y="48"/>
                      <a:pt x="0" y="48"/>
                    </a:cubicBezTo>
                    <a:cubicBezTo>
                      <a:pt x="0" y="54"/>
                      <a:pt x="5" y="58"/>
                      <a:pt x="10" y="58"/>
                    </a:cubicBezTo>
                    <a:cubicBezTo>
                      <a:pt x="68" y="58"/>
                      <a:pt x="68" y="58"/>
                      <a:pt x="68" y="58"/>
                    </a:cubicBezTo>
                    <a:cubicBezTo>
                      <a:pt x="74" y="58"/>
                      <a:pt x="78" y="54"/>
                      <a:pt x="78" y="48"/>
                    </a:cubicBezTo>
                    <a:cubicBezTo>
                      <a:pt x="78" y="10"/>
                      <a:pt x="78" y="10"/>
                      <a:pt x="78" y="10"/>
                    </a:cubicBezTo>
                    <a:cubicBezTo>
                      <a:pt x="78" y="5"/>
                      <a:pt x="74" y="0"/>
                      <a:pt x="68" y="0"/>
                    </a:cubicBezTo>
                  </a:path>
                </a:pathLst>
              </a:custGeom>
              <a:solidFill>
                <a:srgbClr val="D2E3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86">
                <a:extLst>
                  <a:ext uri="{FF2B5EF4-FFF2-40B4-BE49-F238E27FC236}">
                    <a16:creationId xmlns:a16="http://schemas.microsoft.com/office/drawing/2014/main" id="{FC4C4F07-CA6B-4138-9FE1-3C33EEB0944A}"/>
                  </a:ext>
                </a:extLst>
              </p:cNvPr>
              <p:cNvSpPr>
                <a:spLocks/>
              </p:cNvSpPr>
              <p:nvPr/>
            </p:nvSpPr>
            <p:spPr bwMode="auto">
              <a:xfrm>
                <a:off x="1824038" y="1974851"/>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5"/>
                      <a:pt x="0" y="10"/>
                    </a:cubicBezTo>
                    <a:cubicBezTo>
                      <a:pt x="0" y="48"/>
                      <a:pt x="0" y="48"/>
                      <a:pt x="0" y="48"/>
                    </a:cubicBezTo>
                    <a:cubicBezTo>
                      <a:pt x="0" y="54"/>
                      <a:pt x="5" y="58"/>
                      <a:pt x="10" y="58"/>
                    </a:cubicBezTo>
                    <a:cubicBezTo>
                      <a:pt x="68" y="58"/>
                      <a:pt x="68" y="58"/>
                      <a:pt x="68" y="58"/>
                    </a:cubicBezTo>
                    <a:cubicBezTo>
                      <a:pt x="74" y="58"/>
                      <a:pt x="78" y="54"/>
                      <a:pt x="78" y="48"/>
                    </a:cubicBezTo>
                    <a:cubicBezTo>
                      <a:pt x="78" y="10"/>
                      <a:pt x="78" y="10"/>
                      <a:pt x="78" y="10"/>
                    </a:cubicBezTo>
                    <a:cubicBezTo>
                      <a:pt x="78" y="5"/>
                      <a:pt x="74" y="0"/>
                      <a:pt x="68" y="0"/>
                    </a:cubicBezTo>
                  </a:path>
                </a:pathLst>
              </a:custGeom>
              <a:solidFill>
                <a:srgbClr val="48A2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87">
                <a:extLst>
                  <a:ext uri="{FF2B5EF4-FFF2-40B4-BE49-F238E27FC236}">
                    <a16:creationId xmlns:a16="http://schemas.microsoft.com/office/drawing/2014/main" id="{C764CDE1-6C3A-49C9-BFD5-9991DF239E74}"/>
                  </a:ext>
                </a:extLst>
              </p:cNvPr>
              <p:cNvSpPr>
                <a:spLocks/>
              </p:cNvSpPr>
              <p:nvPr/>
            </p:nvSpPr>
            <p:spPr bwMode="auto">
              <a:xfrm>
                <a:off x="2054225" y="1974851"/>
                <a:ext cx="127000" cy="125413"/>
              </a:xfrm>
              <a:custGeom>
                <a:avLst/>
                <a:gdLst>
                  <a:gd name="T0" fmla="*/ 59 w 59"/>
                  <a:gd name="T1" fmla="*/ 0 h 58"/>
                  <a:gd name="T2" fmla="*/ 9 w 59"/>
                  <a:gd name="T3" fmla="*/ 0 h 58"/>
                  <a:gd name="T4" fmla="*/ 0 w 59"/>
                  <a:gd name="T5" fmla="*/ 10 h 58"/>
                  <a:gd name="T6" fmla="*/ 0 w 59"/>
                  <a:gd name="T7" fmla="*/ 48 h 58"/>
                  <a:gd name="T8" fmla="*/ 9 w 59"/>
                  <a:gd name="T9" fmla="*/ 58 h 58"/>
                  <a:gd name="T10" fmla="*/ 33 w 59"/>
                  <a:gd name="T11" fmla="*/ 58 h 58"/>
                  <a:gd name="T12" fmla="*/ 59 w 59"/>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9" h="58">
                    <a:moveTo>
                      <a:pt x="59" y="0"/>
                    </a:moveTo>
                    <a:cubicBezTo>
                      <a:pt x="9" y="0"/>
                      <a:pt x="9" y="0"/>
                      <a:pt x="9" y="0"/>
                    </a:cubicBezTo>
                    <a:cubicBezTo>
                      <a:pt x="4" y="0"/>
                      <a:pt x="0" y="5"/>
                      <a:pt x="0" y="10"/>
                    </a:cubicBezTo>
                    <a:cubicBezTo>
                      <a:pt x="0" y="48"/>
                      <a:pt x="0" y="48"/>
                      <a:pt x="0" y="48"/>
                    </a:cubicBezTo>
                    <a:cubicBezTo>
                      <a:pt x="0" y="54"/>
                      <a:pt x="4" y="58"/>
                      <a:pt x="9" y="58"/>
                    </a:cubicBezTo>
                    <a:cubicBezTo>
                      <a:pt x="33" y="58"/>
                      <a:pt x="33" y="58"/>
                      <a:pt x="33" y="58"/>
                    </a:cubicBezTo>
                    <a:cubicBezTo>
                      <a:pt x="59" y="0"/>
                      <a:pt x="59" y="0"/>
                      <a:pt x="59" y="0"/>
                    </a:cubicBezTo>
                  </a:path>
                </a:pathLst>
              </a:custGeom>
              <a:solidFill>
                <a:srgbClr val="83BD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88">
                <a:extLst>
                  <a:ext uri="{FF2B5EF4-FFF2-40B4-BE49-F238E27FC236}">
                    <a16:creationId xmlns:a16="http://schemas.microsoft.com/office/drawing/2014/main" id="{BBE153FF-87CC-4850-85AA-FE7056942BC1}"/>
                  </a:ext>
                </a:extLst>
              </p:cNvPr>
              <p:cNvSpPr>
                <a:spLocks/>
              </p:cNvSpPr>
              <p:nvPr/>
            </p:nvSpPr>
            <p:spPr bwMode="auto">
              <a:xfrm>
                <a:off x="1366838" y="215582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81B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89">
                <a:extLst>
                  <a:ext uri="{FF2B5EF4-FFF2-40B4-BE49-F238E27FC236}">
                    <a16:creationId xmlns:a16="http://schemas.microsoft.com/office/drawing/2014/main" id="{E40C5980-BC86-47B1-8171-482C1C7B163C}"/>
                  </a:ext>
                </a:extLst>
              </p:cNvPr>
              <p:cNvSpPr>
                <a:spLocks/>
              </p:cNvSpPr>
              <p:nvPr/>
            </p:nvSpPr>
            <p:spPr bwMode="auto">
              <a:xfrm>
                <a:off x="1595438" y="215582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B6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3" name="Freeform 90">
                <a:extLst>
                  <a:ext uri="{FF2B5EF4-FFF2-40B4-BE49-F238E27FC236}">
                    <a16:creationId xmlns:a16="http://schemas.microsoft.com/office/drawing/2014/main" id="{70F54653-B45D-40EC-BF51-53BCDC1944F0}"/>
                  </a:ext>
                </a:extLst>
              </p:cNvPr>
              <p:cNvSpPr>
                <a:spLocks/>
              </p:cNvSpPr>
              <p:nvPr/>
            </p:nvSpPr>
            <p:spPr bwMode="auto">
              <a:xfrm>
                <a:off x="1824038" y="215582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F2C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4" name="Freeform 91">
                <a:extLst>
                  <a:ext uri="{FF2B5EF4-FFF2-40B4-BE49-F238E27FC236}">
                    <a16:creationId xmlns:a16="http://schemas.microsoft.com/office/drawing/2014/main" id="{F0573F7D-07C1-49B9-B568-E37907D8D3F2}"/>
                  </a:ext>
                </a:extLst>
              </p:cNvPr>
              <p:cNvSpPr>
                <a:spLocks/>
              </p:cNvSpPr>
              <p:nvPr/>
            </p:nvSpPr>
            <p:spPr bwMode="auto">
              <a:xfrm>
                <a:off x="2054225" y="2155826"/>
                <a:ext cx="47625" cy="107950"/>
              </a:xfrm>
              <a:custGeom>
                <a:avLst/>
                <a:gdLst>
                  <a:gd name="T0" fmla="*/ 22 w 22"/>
                  <a:gd name="T1" fmla="*/ 0 h 50"/>
                  <a:gd name="T2" fmla="*/ 9 w 22"/>
                  <a:gd name="T3" fmla="*/ 0 h 50"/>
                  <a:gd name="T4" fmla="*/ 0 w 22"/>
                  <a:gd name="T5" fmla="*/ 10 h 50"/>
                  <a:gd name="T6" fmla="*/ 0 w 22"/>
                  <a:gd name="T7" fmla="*/ 48 h 50"/>
                  <a:gd name="T8" fmla="*/ 0 w 22"/>
                  <a:gd name="T9" fmla="*/ 50 h 50"/>
                  <a:gd name="T10" fmla="*/ 22 w 22"/>
                  <a:gd name="T11" fmla="*/ 0 h 50"/>
                </a:gdLst>
                <a:ahLst/>
                <a:cxnLst>
                  <a:cxn ang="0">
                    <a:pos x="T0" y="T1"/>
                  </a:cxn>
                  <a:cxn ang="0">
                    <a:pos x="T2" y="T3"/>
                  </a:cxn>
                  <a:cxn ang="0">
                    <a:pos x="T4" y="T5"/>
                  </a:cxn>
                  <a:cxn ang="0">
                    <a:pos x="T6" y="T7"/>
                  </a:cxn>
                  <a:cxn ang="0">
                    <a:pos x="T8" y="T9"/>
                  </a:cxn>
                  <a:cxn ang="0">
                    <a:pos x="T10" y="T11"/>
                  </a:cxn>
                </a:cxnLst>
                <a:rect l="0" t="0" r="r" b="b"/>
                <a:pathLst>
                  <a:path w="22" h="50">
                    <a:moveTo>
                      <a:pt x="22" y="0"/>
                    </a:moveTo>
                    <a:cubicBezTo>
                      <a:pt x="9" y="0"/>
                      <a:pt x="9" y="0"/>
                      <a:pt x="9" y="0"/>
                    </a:cubicBezTo>
                    <a:cubicBezTo>
                      <a:pt x="4" y="0"/>
                      <a:pt x="0" y="4"/>
                      <a:pt x="0" y="10"/>
                    </a:cubicBezTo>
                    <a:cubicBezTo>
                      <a:pt x="0" y="48"/>
                      <a:pt x="0" y="48"/>
                      <a:pt x="0" y="48"/>
                    </a:cubicBezTo>
                    <a:cubicBezTo>
                      <a:pt x="0" y="49"/>
                      <a:pt x="0" y="49"/>
                      <a:pt x="0" y="50"/>
                    </a:cubicBezTo>
                    <a:cubicBezTo>
                      <a:pt x="22" y="0"/>
                      <a:pt x="22" y="0"/>
                      <a:pt x="22" y="0"/>
                    </a:cubicBezTo>
                  </a:path>
                </a:pathLst>
              </a:custGeom>
              <a:solidFill>
                <a:srgbClr val="FA6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5" name="Freeform 92">
                <a:extLst>
                  <a:ext uri="{FF2B5EF4-FFF2-40B4-BE49-F238E27FC236}">
                    <a16:creationId xmlns:a16="http://schemas.microsoft.com/office/drawing/2014/main" id="{4327F5E8-27CB-4B13-B18E-28F050EA638E}"/>
                  </a:ext>
                </a:extLst>
              </p:cNvPr>
              <p:cNvSpPr>
                <a:spLocks/>
              </p:cNvSpPr>
              <p:nvPr/>
            </p:nvSpPr>
            <p:spPr bwMode="auto">
              <a:xfrm>
                <a:off x="1366838" y="233997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F2C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6" name="Freeform 93">
                <a:extLst>
                  <a:ext uri="{FF2B5EF4-FFF2-40B4-BE49-F238E27FC236}">
                    <a16:creationId xmlns:a16="http://schemas.microsoft.com/office/drawing/2014/main" id="{CCF79854-3FCA-43AA-A441-B85DE7B16F5C}"/>
                  </a:ext>
                </a:extLst>
              </p:cNvPr>
              <p:cNvSpPr>
                <a:spLocks/>
              </p:cNvSpPr>
              <p:nvPr/>
            </p:nvSpPr>
            <p:spPr bwMode="auto">
              <a:xfrm>
                <a:off x="1595438" y="233997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8 w 78"/>
                  <a:gd name="T11" fmla="*/ 58 h 58"/>
                  <a:gd name="T12" fmla="*/ 78 w 78"/>
                  <a:gd name="T13" fmla="*/ 48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8" y="58"/>
                      <a:pt x="68" y="58"/>
                      <a:pt x="68" y="58"/>
                    </a:cubicBezTo>
                    <a:cubicBezTo>
                      <a:pt x="74" y="58"/>
                      <a:pt x="78" y="53"/>
                      <a:pt x="78" y="48"/>
                    </a:cubicBezTo>
                    <a:cubicBezTo>
                      <a:pt x="78" y="10"/>
                      <a:pt x="78" y="10"/>
                      <a:pt x="78" y="10"/>
                    </a:cubicBezTo>
                    <a:cubicBezTo>
                      <a:pt x="78" y="4"/>
                      <a:pt x="74" y="0"/>
                      <a:pt x="68" y="0"/>
                    </a:cubicBezTo>
                  </a:path>
                </a:pathLst>
              </a:custGeom>
              <a:solidFill>
                <a:srgbClr val="D8D9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 name="Freeform 94">
                <a:extLst>
                  <a:ext uri="{FF2B5EF4-FFF2-40B4-BE49-F238E27FC236}">
                    <a16:creationId xmlns:a16="http://schemas.microsoft.com/office/drawing/2014/main" id="{9E5F5FB5-933B-460E-BD94-59F9E6AEC1E6}"/>
                  </a:ext>
                </a:extLst>
              </p:cNvPr>
              <p:cNvSpPr>
                <a:spLocks/>
              </p:cNvSpPr>
              <p:nvPr/>
            </p:nvSpPr>
            <p:spPr bwMode="auto">
              <a:xfrm>
                <a:off x="1824038" y="2339976"/>
                <a:ext cx="168275" cy="125413"/>
              </a:xfrm>
              <a:custGeom>
                <a:avLst/>
                <a:gdLst>
                  <a:gd name="T0" fmla="*/ 68 w 78"/>
                  <a:gd name="T1" fmla="*/ 0 h 58"/>
                  <a:gd name="T2" fmla="*/ 10 w 78"/>
                  <a:gd name="T3" fmla="*/ 0 h 58"/>
                  <a:gd name="T4" fmla="*/ 0 w 78"/>
                  <a:gd name="T5" fmla="*/ 10 h 58"/>
                  <a:gd name="T6" fmla="*/ 0 w 78"/>
                  <a:gd name="T7" fmla="*/ 48 h 58"/>
                  <a:gd name="T8" fmla="*/ 10 w 78"/>
                  <a:gd name="T9" fmla="*/ 58 h 58"/>
                  <a:gd name="T10" fmla="*/ 66 w 78"/>
                  <a:gd name="T11" fmla="*/ 58 h 58"/>
                  <a:gd name="T12" fmla="*/ 78 w 78"/>
                  <a:gd name="T13" fmla="*/ 29 h 58"/>
                  <a:gd name="T14" fmla="*/ 78 w 78"/>
                  <a:gd name="T15" fmla="*/ 10 h 58"/>
                  <a:gd name="T16" fmla="*/ 68 w 7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8">
                    <a:moveTo>
                      <a:pt x="68" y="0"/>
                    </a:moveTo>
                    <a:cubicBezTo>
                      <a:pt x="10" y="0"/>
                      <a:pt x="10" y="0"/>
                      <a:pt x="10" y="0"/>
                    </a:cubicBezTo>
                    <a:cubicBezTo>
                      <a:pt x="5" y="0"/>
                      <a:pt x="0" y="4"/>
                      <a:pt x="0" y="10"/>
                    </a:cubicBezTo>
                    <a:cubicBezTo>
                      <a:pt x="0" y="48"/>
                      <a:pt x="0" y="48"/>
                      <a:pt x="0" y="48"/>
                    </a:cubicBezTo>
                    <a:cubicBezTo>
                      <a:pt x="0" y="53"/>
                      <a:pt x="5" y="58"/>
                      <a:pt x="10" y="58"/>
                    </a:cubicBezTo>
                    <a:cubicBezTo>
                      <a:pt x="66" y="58"/>
                      <a:pt x="66" y="58"/>
                      <a:pt x="66" y="58"/>
                    </a:cubicBezTo>
                    <a:cubicBezTo>
                      <a:pt x="78" y="29"/>
                      <a:pt x="78" y="29"/>
                      <a:pt x="78" y="29"/>
                    </a:cubicBezTo>
                    <a:cubicBezTo>
                      <a:pt x="78" y="10"/>
                      <a:pt x="78" y="10"/>
                      <a:pt x="78" y="10"/>
                    </a:cubicBezTo>
                    <a:cubicBezTo>
                      <a:pt x="78" y="4"/>
                      <a:pt x="74" y="0"/>
                      <a:pt x="68" y="0"/>
                    </a:cubicBezTo>
                  </a:path>
                </a:pathLst>
              </a:custGeom>
              <a:solidFill>
                <a:srgbClr val="B6B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 name="Freeform 95">
                <a:extLst>
                  <a:ext uri="{FF2B5EF4-FFF2-40B4-BE49-F238E27FC236}">
                    <a16:creationId xmlns:a16="http://schemas.microsoft.com/office/drawing/2014/main" id="{054D0986-4A73-4A2E-A6E6-38F3A1008FD2}"/>
                  </a:ext>
                </a:extLst>
              </p:cNvPr>
              <p:cNvSpPr>
                <a:spLocks noEditPoints="1"/>
              </p:cNvSpPr>
              <p:nvPr/>
            </p:nvSpPr>
            <p:spPr bwMode="auto">
              <a:xfrm>
                <a:off x="1360488" y="2633663"/>
                <a:ext cx="258762" cy="117475"/>
              </a:xfrm>
              <a:custGeom>
                <a:avLst/>
                <a:gdLst>
                  <a:gd name="T0" fmla="*/ 13 w 120"/>
                  <a:gd name="T1" fmla="*/ 49 h 54"/>
                  <a:gd name="T2" fmla="*/ 5 w 120"/>
                  <a:gd name="T3" fmla="*/ 42 h 54"/>
                  <a:gd name="T4" fmla="*/ 5 w 120"/>
                  <a:gd name="T5" fmla="*/ 13 h 54"/>
                  <a:gd name="T6" fmla="*/ 13 w 120"/>
                  <a:gd name="T7" fmla="*/ 5 h 54"/>
                  <a:gd name="T8" fmla="*/ 107 w 120"/>
                  <a:gd name="T9" fmla="*/ 5 h 54"/>
                  <a:gd name="T10" fmla="*/ 115 w 120"/>
                  <a:gd name="T11" fmla="*/ 13 h 54"/>
                  <a:gd name="T12" fmla="*/ 115 w 120"/>
                  <a:gd name="T13" fmla="*/ 42 h 54"/>
                  <a:gd name="T14" fmla="*/ 107 w 120"/>
                  <a:gd name="T15" fmla="*/ 49 h 54"/>
                  <a:gd name="T16" fmla="*/ 13 w 120"/>
                  <a:gd name="T17" fmla="*/ 49 h 54"/>
                  <a:gd name="T18" fmla="*/ 13 w 120"/>
                  <a:gd name="T19" fmla="*/ 0 h 54"/>
                  <a:gd name="T20" fmla="*/ 0 w 120"/>
                  <a:gd name="T21" fmla="*/ 13 h 54"/>
                  <a:gd name="T22" fmla="*/ 0 w 120"/>
                  <a:gd name="T23" fmla="*/ 42 h 54"/>
                  <a:gd name="T24" fmla="*/ 13 w 120"/>
                  <a:gd name="T25" fmla="*/ 54 h 54"/>
                  <a:gd name="T26" fmla="*/ 107 w 120"/>
                  <a:gd name="T27" fmla="*/ 54 h 54"/>
                  <a:gd name="T28" fmla="*/ 120 w 120"/>
                  <a:gd name="T29" fmla="*/ 42 h 54"/>
                  <a:gd name="T30" fmla="*/ 120 w 120"/>
                  <a:gd name="T31" fmla="*/ 13 h 54"/>
                  <a:gd name="T32" fmla="*/ 107 w 120"/>
                  <a:gd name="T33" fmla="*/ 0 h 54"/>
                  <a:gd name="T34" fmla="*/ 13 w 120"/>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54">
                    <a:moveTo>
                      <a:pt x="13" y="49"/>
                    </a:moveTo>
                    <a:cubicBezTo>
                      <a:pt x="9" y="49"/>
                      <a:pt x="5" y="46"/>
                      <a:pt x="5" y="42"/>
                    </a:cubicBezTo>
                    <a:cubicBezTo>
                      <a:pt x="5" y="13"/>
                      <a:pt x="5" y="13"/>
                      <a:pt x="5" y="13"/>
                    </a:cubicBezTo>
                    <a:cubicBezTo>
                      <a:pt x="5" y="9"/>
                      <a:pt x="9" y="5"/>
                      <a:pt x="13" y="5"/>
                    </a:cubicBezTo>
                    <a:cubicBezTo>
                      <a:pt x="107" y="5"/>
                      <a:pt x="107" y="5"/>
                      <a:pt x="107" y="5"/>
                    </a:cubicBezTo>
                    <a:cubicBezTo>
                      <a:pt x="111" y="5"/>
                      <a:pt x="115" y="9"/>
                      <a:pt x="115" y="13"/>
                    </a:cubicBezTo>
                    <a:cubicBezTo>
                      <a:pt x="115" y="42"/>
                      <a:pt x="115" y="42"/>
                      <a:pt x="115" y="42"/>
                    </a:cubicBezTo>
                    <a:cubicBezTo>
                      <a:pt x="115" y="46"/>
                      <a:pt x="111" y="49"/>
                      <a:pt x="107" y="49"/>
                    </a:cubicBezTo>
                    <a:cubicBezTo>
                      <a:pt x="13" y="49"/>
                      <a:pt x="13" y="49"/>
                      <a:pt x="13" y="49"/>
                    </a:cubicBezTo>
                    <a:moveTo>
                      <a:pt x="13" y="0"/>
                    </a:moveTo>
                    <a:cubicBezTo>
                      <a:pt x="6" y="0"/>
                      <a:pt x="0" y="6"/>
                      <a:pt x="0" y="13"/>
                    </a:cubicBezTo>
                    <a:cubicBezTo>
                      <a:pt x="0" y="42"/>
                      <a:pt x="0" y="42"/>
                      <a:pt x="0" y="42"/>
                    </a:cubicBezTo>
                    <a:cubicBezTo>
                      <a:pt x="0" y="49"/>
                      <a:pt x="6" y="54"/>
                      <a:pt x="13" y="54"/>
                    </a:cubicBezTo>
                    <a:cubicBezTo>
                      <a:pt x="107" y="54"/>
                      <a:pt x="107" y="54"/>
                      <a:pt x="107" y="54"/>
                    </a:cubicBezTo>
                    <a:cubicBezTo>
                      <a:pt x="114" y="54"/>
                      <a:pt x="120" y="49"/>
                      <a:pt x="120" y="42"/>
                    </a:cubicBezTo>
                    <a:cubicBezTo>
                      <a:pt x="120" y="13"/>
                      <a:pt x="120" y="13"/>
                      <a:pt x="120" y="13"/>
                    </a:cubicBezTo>
                    <a:cubicBezTo>
                      <a:pt x="120" y="6"/>
                      <a:pt x="114" y="0"/>
                      <a:pt x="107" y="0"/>
                    </a:cubicBezTo>
                    <a:cubicBezTo>
                      <a:pt x="13" y="0"/>
                      <a:pt x="13" y="0"/>
                      <a:pt x="13" y="0"/>
                    </a:cubicBezTo>
                  </a:path>
                </a:pathLst>
              </a:custGeom>
              <a:solidFill>
                <a:srgbClr val="D1D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 name="Freeform 96">
                <a:extLst>
                  <a:ext uri="{FF2B5EF4-FFF2-40B4-BE49-F238E27FC236}">
                    <a16:creationId xmlns:a16="http://schemas.microsoft.com/office/drawing/2014/main" id="{DDDE6741-8388-41A7-ADD3-7A0420EC3DB2}"/>
                  </a:ext>
                </a:extLst>
              </p:cNvPr>
              <p:cNvSpPr>
                <a:spLocks/>
              </p:cNvSpPr>
              <p:nvPr/>
            </p:nvSpPr>
            <p:spPr bwMode="auto">
              <a:xfrm>
                <a:off x="1636713" y="2633663"/>
                <a:ext cx="249237" cy="117475"/>
              </a:xfrm>
              <a:custGeom>
                <a:avLst/>
                <a:gdLst>
                  <a:gd name="T0" fmla="*/ 12 w 116"/>
                  <a:gd name="T1" fmla="*/ 0 h 54"/>
                  <a:gd name="T2" fmla="*/ 0 w 116"/>
                  <a:gd name="T3" fmla="*/ 13 h 54"/>
                  <a:gd name="T4" fmla="*/ 0 w 116"/>
                  <a:gd name="T5" fmla="*/ 42 h 54"/>
                  <a:gd name="T6" fmla="*/ 12 w 116"/>
                  <a:gd name="T7" fmla="*/ 54 h 54"/>
                  <a:gd name="T8" fmla="*/ 94 w 116"/>
                  <a:gd name="T9" fmla="*/ 54 h 54"/>
                  <a:gd name="T10" fmla="*/ 96 w 116"/>
                  <a:gd name="T11" fmla="*/ 49 h 54"/>
                  <a:gd name="T12" fmla="*/ 12 w 116"/>
                  <a:gd name="T13" fmla="*/ 49 h 54"/>
                  <a:gd name="T14" fmla="*/ 5 w 116"/>
                  <a:gd name="T15" fmla="*/ 42 h 54"/>
                  <a:gd name="T16" fmla="*/ 5 w 116"/>
                  <a:gd name="T17" fmla="*/ 13 h 54"/>
                  <a:gd name="T18" fmla="*/ 12 w 116"/>
                  <a:gd name="T19" fmla="*/ 5 h 54"/>
                  <a:gd name="T20" fmla="*/ 106 w 116"/>
                  <a:gd name="T21" fmla="*/ 5 h 54"/>
                  <a:gd name="T22" fmla="*/ 114 w 116"/>
                  <a:gd name="T23" fmla="*/ 11 h 54"/>
                  <a:gd name="T24" fmla="*/ 116 w 116"/>
                  <a:gd name="T25" fmla="*/ 5 h 54"/>
                  <a:gd name="T26" fmla="*/ 106 w 116"/>
                  <a:gd name="T27" fmla="*/ 0 h 54"/>
                  <a:gd name="T28" fmla="*/ 12 w 116"/>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54">
                    <a:moveTo>
                      <a:pt x="12" y="0"/>
                    </a:moveTo>
                    <a:cubicBezTo>
                      <a:pt x="5" y="0"/>
                      <a:pt x="0" y="6"/>
                      <a:pt x="0" y="13"/>
                    </a:cubicBezTo>
                    <a:cubicBezTo>
                      <a:pt x="0" y="42"/>
                      <a:pt x="0" y="42"/>
                      <a:pt x="0" y="42"/>
                    </a:cubicBezTo>
                    <a:cubicBezTo>
                      <a:pt x="0" y="49"/>
                      <a:pt x="5" y="54"/>
                      <a:pt x="12" y="54"/>
                    </a:cubicBezTo>
                    <a:cubicBezTo>
                      <a:pt x="94" y="54"/>
                      <a:pt x="94" y="54"/>
                      <a:pt x="94" y="54"/>
                    </a:cubicBezTo>
                    <a:cubicBezTo>
                      <a:pt x="96" y="49"/>
                      <a:pt x="96" y="49"/>
                      <a:pt x="96" y="49"/>
                    </a:cubicBezTo>
                    <a:cubicBezTo>
                      <a:pt x="12" y="49"/>
                      <a:pt x="12" y="49"/>
                      <a:pt x="12" y="49"/>
                    </a:cubicBezTo>
                    <a:cubicBezTo>
                      <a:pt x="8" y="49"/>
                      <a:pt x="5" y="46"/>
                      <a:pt x="5" y="42"/>
                    </a:cubicBezTo>
                    <a:cubicBezTo>
                      <a:pt x="5" y="13"/>
                      <a:pt x="5" y="13"/>
                      <a:pt x="5" y="13"/>
                    </a:cubicBezTo>
                    <a:cubicBezTo>
                      <a:pt x="5" y="9"/>
                      <a:pt x="8" y="5"/>
                      <a:pt x="12" y="5"/>
                    </a:cubicBezTo>
                    <a:cubicBezTo>
                      <a:pt x="106" y="5"/>
                      <a:pt x="106" y="5"/>
                      <a:pt x="106" y="5"/>
                    </a:cubicBezTo>
                    <a:cubicBezTo>
                      <a:pt x="110" y="5"/>
                      <a:pt x="113" y="8"/>
                      <a:pt x="114" y="11"/>
                    </a:cubicBezTo>
                    <a:cubicBezTo>
                      <a:pt x="116" y="5"/>
                      <a:pt x="116" y="5"/>
                      <a:pt x="116" y="5"/>
                    </a:cubicBezTo>
                    <a:cubicBezTo>
                      <a:pt x="114" y="2"/>
                      <a:pt x="110" y="0"/>
                      <a:pt x="106" y="0"/>
                    </a:cubicBezTo>
                    <a:cubicBezTo>
                      <a:pt x="12" y="0"/>
                      <a:pt x="12" y="0"/>
                      <a:pt x="12" y="0"/>
                    </a:cubicBezTo>
                  </a:path>
                </a:pathLst>
              </a:custGeom>
              <a:solidFill>
                <a:srgbClr val="D1D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 name="Rectangle 97">
                <a:extLst>
                  <a:ext uri="{FF2B5EF4-FFF2-40B4-BE49-F238E27FC236}">
                    <a16:creationId xmlns:a16="http://schemas.microsoft.com/office/drawing/2014/main" id="{10C12D03-9DBB-413E-9515-17D290ED2E24}"/>
                  </a:ext>
                </a:extLst>
              </p:cNvPr>
              <p:cNvSpPr>
                <a:spLocks noChangeArrowheads="1"/>
              </p:cNvSpPr>
              <p:nvPr/>
            </p:nvSpPr>
            <p:spPr bwMode="auto">
              <a:xfrm>
                <a:off x="1397000" y="2681288"/>
                <a:ext cx="68262"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1" name="Rectangle 98">
                <a:extLst>
                  <a:ext uri="{FF2B5EF4-FFF2-40B4-BE49-F238E27FC236}">
                    <a16:creationId xmlns:a16="http://schemas.microsoft.com/office/drawing/2014/main" id="{3F22359F-2B42-40C3-9C07-125AEAD281ED}"/>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2" name="Rectangle 99">
                <a:extLst>
                  <a:ext uri="{FF2B5EF4-FFF2-40B4-BE49-F238E27FC236}">
                    <a16:creationId xmlns:a16="http://schemas.microsoft.com/office/drawing/2014/main" id="{28DE5C88-498C-4082-919B-83D294DA0FA2}"/>
                  </a:ext>
                </a:extLst>
              </p:cNvPr>
              <p:cNvSpPr>
                <a:spLocks noChangeArrowheads="1"/>
              </p:cNvSpPr>
              <p:nvPr/>
            </p:nvSpPr>
            <p:spPr bwMode="auto">
              <a:xfrm>
                <a:off x="1489075" y="2681288"/>
                <a:ext cx="34925"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3" name="Rectangle 100">
                <a:extLst>
                  <a:ext uri="{FF2B5EF4-FFF2-40B4-BE49-F238E27FC236}">
                    <a16:creationId xmlns:a16="http://schemas.microsoft.com/office/drawing/2014/main" id="{F3BBBF08-C43B-4E3E-8F09-C55F1410BCEF}"/>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4" name="Rectangle 101">
                <a:extLst>
                  <a:ext uri="{FF2B5EF4-FFF2-40B4-BE49-F238E27FC236}">
                    <a16:creationId xmlns:a16="http://schemas.microsoft.com/office/drawing/2014/main" id="{EA46AED7-0DFD-45FA-9713-8D51067926F0}"/>
                  </a:ext>
                </a:extLst>
              </p:cNvPr>
              <p:cNvSpPr>
                <a:spLocks noChangeArrowheads="1"/>
              </p:cNvSpPr>
              <p:nvPr/>
            </p:nvSpPr>
            <p:spPr bwMode="auto">
              <a:xfrm>
                <a:off x="1679575" y="2681288"/>
                <a:ext cx="79375"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5" name="Rectangle 102">
                <a:extLst>
                  <a:ext uri="{FF2B5EF4-FFF2-40B4-BE49-F238E27FC236}">
                    <a16:creationId xmlns:a16="http://schemas.microsoft.com/office/drawing/2014/main" id="{DA208CE2-3D41-4D54-ADAE-437F27941A8E}"/>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6" name="Rectangle 103">
                <a:extLst>
                  <a:ext uri="{FF2B5EF4-FFF2-40B4-BE49-F238E27FC236}">
                    <a16:creationId xmlns:a16="http://schemas.microsoft.com/office/drawing/2014/main" id="{78721F29-03EC-4234-8625-720917B372E9}"/>
                  </a:ext>
                </a:extLst>
              </p:cNvPr>
              <p:cNvSpPr>
                <a:spLocks noChangeArrowheads="1"/>
              </p:cNvSpPr>
              <p:nvPr/>
            </p:nvSpPr>
            <p:spPr bwMode="auto">
              <a:xfrm>
                <a:off x="1782763" y="2681288"/>
                <a:ext cx="44450" cy="22225"/>
              </a:xfrm>
              <a:prstGeom prst="rect">
                <a:avLst/>
              </a:prstGeom>
              <a:solidFill>
                <a:srgbClr val="D8D9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7" name="Rectangle 104">
                <a:extLst>
                  <a:ext uri="{FF2B5EF4-FFF2-40B4-BE49-F238E27FC236}">
                    <a16:creationId xmlns:a16="http://schemas.microsoft.com/office/drawing/2014/main" id="{72601C80-E2F2-4947-9273-CF57B8CB0B3B}"/>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Tree>
    <p:custDataLst>
      <p:tags r:id="rId1"/>
    </p:custDataLst>
    <p:extLst>
      <p:ext uri="{BB962C8B-B14F-4D97-AF65-F5344CB8AC3E}">
        <p14:creationId xmlns:p14="http://schemas.microsoft.com/office/powerpoint/2010/main" val="53430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up)">
                                      <p:cBhvr>
                                        <p:cTn id="11"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a:ln>
            <a:noFill/>
          </a:ln>
        </p:spPr>
        <p:txBody>
          <a:bodyPr/>
          <a:lstStyle/>
          <a:p>
            <a:r>
              <a:rPr lang="en-CA" dirty="0">
                <a:solidFill>
                  <a:schemeClr val="accent3"/>
                </a:solidFill>
              </a:rPr>
              <a:t>Day-end with multiple </a:t>
            </a:r>
            <a:r>
              <a:rPr lang="en-CA" dirty="0" err="1">
                <a:solidFill>
                  <a:schemeClr val="accent3"/>
                </a:solidFill>
              </a:rPr>
              <a:t>pos</a:t>
            </a:r>
            <a:r>
              <a:rPr lang="en-CA" dirty="0">
                <a:solidFill>
                  <a:schemeClr val="accent3"/>
                </a:solidFill>
              </a:rPr>
              <a:t> terminals</a:t>
            </a:r>
          </a:p>
        </p:txBody>
      </p:sp>
      <p:grpSp>
        <p:nvGrpSpPr>
          <p:cNvPr id="18" name="Group 17">
            <a:extLst>
              <a:ext uri="{FF2B5EF4-FFF2-40B4-BE49-F238E27FC236}">
                <a16:creationId xmlns:a16="http://schemas.microsoft.com/office/drawing/2014/main" id="{67139BAD-9520-48A8-B3C6-38CB4C6C30DC}"/>
              </a:ext>
            </a:extLst>
          </p:cNvPr>
          <p:cNvGrpSpPr/>
          <p:nvPr/>
        </p:nvGrpSpPr>
        <p:grpSpPr>
          <a:xfrm>
            <a:off x="395289" y="1714070"/>
            <a:ext cx="2680612" cy="3607230"/>
            <a:chOff x="395289" y="1714070"/>
            <a:chExt cx="2680612" cy="3607230"/>
          </a:xfrm>
        </p:grpSpPr>
        <p:sp>
          <p:nvSpPr>
            <p:cNvPr id="19" name="Rectangle 18">
              <a:extLst>
                <a:ext uri="{FF2B5EF4-FFF2-40B4-BE49-F238E27FC236}">
                  <a16:creationId xmlns:a16="http://schemas.microsoft.com/office/drawing/2014/main" id="{BAF419B9-425A-4412-9C30-37356DE50D6F}"/>
                </a:ext>
              </a:extLst>
            </p:cNvPr>
            <p:cNvSpPr/>
            <p:nvPr/>
          </p:nvSpPr>
          <p:spPr>
            <a:xfrm>
              <a:off x="400702" y="1714070"/>
              <a:ext cx="2675199" cy="3172944"/>
            </a:xfrm>
            <a:prstGeom prst="rect">
              <a:avLst/>
            </a:prstGeom>
            <a:solidFill>
              <a:schemeClr val="bg1"/>
            </a:solid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0" name="Rectangle 19">
              <a:extLst>
                <a:ext uri="{FF2B5EF4-FFF2-40B4-BE49-F238E27FC236}">
                  <a16:creationId xmlns:a16="http://schemas.microsoft.com/office/drawing/2014/main" id="{D939EB33-61B0-47C2-9E1C-700948A10F8F}"/>
                </a:ext>
              </a:extLst>
            </p:cNvPr>
            <p:cNvSpPr/>
            <p:nvPr/>
          </p:nvSpPr>
          <p:spPr>
            <a:xfrm>
              <a:off x="400702" y="4137102"/>
              <a:ext cx="2675199" cy="749911"/>
            </a:xfrm>
            <a:prstGeom prst="rect">
              <a:avLst/>
            </a:prstGeom>
            <a:solidFill>
              <a:schemeClr val="accent2"/>
            </a:solidFill>
            <a:ln>
              <a:solidFill>
                <a:schemeClr val="accent3"/>
              </a:solidFill>
            </a:ln>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latin typeface="+mj-lt"/>
                  <a:cs typeface="EMprint Regular"/>
                </a:rPr>
                <a:t>Text placeholder that goes on 2 lines</a:t>
              </a:r>
            </a:p>
          </p:txBody>
        </p:sp>
        <p:sp>
          <p:nvSpPr>
            <p:cNvPr id="21" name="Rectangle 20">
              <a:extLst>
                <a:ext uri="{FF2B5EF4-FFF2-40B4-BE49-F238E27FC236}">
                  <a16:creationId xmlns:a16="http://schemas.microsoft.com/office/drawing/2014/main" id="{F05BAF35-E567-4C62-A0D9-04EE2581C1FD}"/>
                </a:ext>
              </a:extLst>
            </p:cNvPr>
            <p:cNvSpPr/>
            <p:nvPr/>
          </p:nvSpPr>
          <p:spPr>
            <a:xfrm>
              <a:off x="395289" y="4112602"/>
              <a:ext cx="2675199" cy="1208698"/>
            </a:xfrm>
            <a:prstGeom prst="rect">
              <a:avLst/>
            </a:prstGeom>
            <a:solidFill>
              <a:schemeClr val="accent3"/>
            </a:solidFill>
            <a:ln>
              <a:solidFill>
                <a:schemeClr val="accent3"/>
              </a:solidFill>
            </a:ln>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latin typeface="+mj-lt"/>
                  <a:cs typeface="EMprint Regular"/>
                </a:rPr>
                <a:t>Run shift &amp; day-end on non-primary terminals</a:t>
              </a:r>
            </a:p>
          </p:txBody>
        </p:sp>
        <p:pic>
          <p:nvPicPr>
            <p:cNvPr id="22" name="Picture 21">
              <a:extLst>
                <a:ext uri="{FF2B5EF4-FFF2-40B4-BE49-F238E27FC236}">
                  <a16:creationId xmlns:a16="http://schemas.microsoft.com/office/drawing/2014/main" id="{64AE620A-6121-407A-9D41-ADF767C52193}"/>
                </a:ext>
              </a:extLst>
            </p:cNvPr>
            <p:cNvPicPr>
              <a:picLocks noChangeAspect="1"/>
            </p:cNvPicPr>
            <p:nvPr/>
          </p:nvPicPr>
          <p:blipFill>
            <a:blip r:embed="rId4"/>
            <a:stretch>
              <a:fillRect/>
            </a:stretch>
          </p:blipFill>
          <p:spPr>
            <a:xfrm>
              <a:off x="1016938" y="2278979"/>
              <a:ext cx="1431900" cy="1306267"/>
            </a:xfrm>
            <a:prstGeom prst="rect">
              <a:avLst/>
            </a:prstGeom>
          </p:spPr>
        </p:pic>
        <p:sp>
          <p:nvSpPr>
            <p:cNvPr id="23" name="TextBox 22">
              <a:extLst>
                <a:ext uri="{FF2B5EF4-FFF2-40B4-BE49-F238E27FC236}">
                  <a16:creationId xmlns:a16="http://schemas.microsoft.com/office/drawing/2014/main" id="{C4BD9430-923E-47F1-AB25-17F39D38052D}"/>
                </a:ext>
              </a:extLst>
            </p:cNvPr>
            <p:cNvSpPr txBox="1"/>
            <p:nvPr/>
          </p:nvSpPr>
          <p:spPr>
            <a:xfrm>
              <a:off x="467960" y="1723241"/>
              <a:ext cx="2540684" cy="382360"/>
            </a:xfrm>
            <a:prstGeom prst="rect">
              <a:avLst/>
            </a:prstGeom>
            <a:noFill/>
          </p:spPr>
          <p:txBody>
            <a:bodyPr wrap="square" rtlCol="0">
              <a:noAutofit/>
            </a:bodyPr>
            <a:lstStyle/>
            <a:p>
              <a:pPr algn="l"/>
              <a:r>
                <a:rPr lang="en-CA" b="1" dirty="0">
                  <a:solidFill>
                    <a:schemeClr val="accent3"/>
                  </a:solidFill>
                </a:rPr>
                <a:t>Step 1</a:t>
              </a:r>
              <a:r>
                <a:rPr lang="en-CA" dirty="0">
                  <a:solidFill>
                    <a:schemeClr val="accent3"/>
                  </a:solidFill>
                </a:rPr>
                <a:t>: Non-primary POS</a:t>
              </a:r>
            </a:p>
          </p:txBody>
        </p:sp>
      </p:grpSp>
      <p:grpSp>
        <p:nvGrpSpPr>
          <p:cNvPr id="24" name="Group 23">
            <a:extLst>
              <a:ext uri="{FF2B5EF4-FFF2-40B4-BE49-F238E27FC236}">
                <a16:creationId xmlns:a16="http://schemas.microsoft.com/office/drawing/2014/main" id="{224A831B-9A99-4BCB-8655-820B85C0957D}"/>
              </a:ext>
            </a:extLst>
          </p:cNvPr>
          <p:cNvGrpSpPr/>
          <p:nvPr/>
        </p:nvGrpSpPr>
        <p:grpSpPr>
          <a:xfrm>
            <a:off x="3231695" y="1714070"/>
            <a:ext cx="2686025" cy="3607230"/>
            <a:chOff x="3231695" y="1714070"/>
            <a:chExt cx="2686025" cy="3607230"/>
          </a:xfrm>
        </p:grpSpPr>
        <p:sp>
          <p:nvSpPr>
            <p:cNvPr id="25" name="Rectangle 24">
              <a:extLst>
                <a:ext uri="{FF2B5EF4-FFF2-40B4-BE49-F238E27FC236}">
                  <a16:creationId xmlns:a16="http://schemas.microsoft.com/office/drawing/2014/main" id="{0D9E5C55-763B-4554-95D1-6D40383C11C0}"/>
                </a:ext>
              </a:extLst>
            </p:cNvPr>
            <p:cNvSpPr/>
            <p:nvPr/>
          </p:nvSpPr>
          <p:spPr>
            <a:xfrm>
              <a:off x="3237108" y="1714070"/>
              <a:ext cx="2675199" cy="3172944"/>
            </a:xfrm>
            <a:prstGeom prst="rect">
              <a:avLst/>
            </a:prstGeom>
            <a:solidFill>
              <a:schemeClr val="bg1"/>
            </a:solid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1DFD746-599E-4E03-8D3A-82E057AF7EA7}"/>
                </a:ext>
              </a:extLst>
            </p:cNvPr>
            <p:cNvSpPr/>
            <p:nvPr/>
          </p:nvSpPr>
          <p:spPr>
            <a:xfrm>
              <a:off x="3237108" y="4137102"/>
              <a:ext cx="2675199" cy="749911"/>
            </a:xfrm>
            <a:prstGeom prst="rect">
              <a:avLst/>
            </a:prstGeom>
            <a:solidFill>
              <a:schemeClr val="accent2"/>
            </a:solidFill>
            <a:ln>
              <a:solidFill>
                <a:schemeClr val="accent3"/>
              </a:solidFill>
            </a:ln>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defTabSz="457200" fontAlgn="base">
                <a:spcBef>
                  <a:spcPct val="0"/>
                </a:spcBef>
                <a:spcAft>
                  <a:spcPct val="0"/>
                </a:spcAft>
              </a:pPr>
              <a:r>
                <a:rPr lang="en-CA">
                  <a:solidFill>
                    <a:schemeClr val="bg1"/>
                  </a:solidFill>
                  <a:cs typeface="EMprint Regular"/>
                </a:rPr>
                <a:t>Text placeholder</a:t>
              </a:r>
              <a:endParaRPr lang="en-CA" dirty="0">
                <a:solidFill>
                  <a:schemeClr val="bg1"/>
                </a:solidFill>
                <a:cs typeface="EMprint Regular"/>
              </a:endParaRPr>
            </a:p>
          </p:txBody>
        </p:sp>
        <p:sp>
          <p:nvSpPr>
            <p:cNvPr id="27" name="Rectangle 26">
              <a:extLst>
                <a:ext uri="{FF2B5EF4-FFF2-40B4-BE49-F238E27FC236}">
                  <a16:creationId xmlns:a16="http://schemas.microsoft.com/office/drawing/2014/main" id="{0629C4F9-7933-4591-931E-7D67816EC7B4}"/>
                </a:ext>
              </a:extLst>
            </p:cNvPr>
            <p:cNvSpPr/>
            <p:nvPr/>
          </p:nvSpPr>
          <p:spPr>
            <a:xfrm>
              <a:off x="3231695" y="4112602"/>
              <a:ext cx="2686025" cy="1208698"/>
            </a:xfrm>
            <a:prstGeom prst="rect">
              <a:avLst/>
            </a:prstGeom>
            <a:solidFill>
              <a:schemeClr val="accent3"/>
            </a:solidFill>
            <a:ln>
              <a:solidFill>
                <a:schemeClr val="accent3"/>
              </a:solidFill>
            </a:ln>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Run shift &amp; day-end on primary terminal</a:t>
              </a:r>
            </a:p>
          </p:txBody>
        </p:sp>
        <p:pic>
          <p:nvPicPr>
            <p:cNvPr id="28" name="Picture 27">
              <a:extLst>
                <a:ext uri="{FF2B5EF4-FFF2-40B4-BE49-F238E27FC236}">
                  <a16:creationId xmlns:a16="http://schemas.microsoft.com/office/drawing/2014/main" id="{ED8A7FBE-F50F-49D1-B26E-4EAB0FDE1EDE}"/>
                </a:ext>
              </a:extLst>
            </p:cNvPr>
            <p:cNvPicPr>
              <a:picLocks noChangeAspect="1"/>
            </p:cNvPicPr>
            <p:nvPr/>
          </p:nvPicPr>
          <p:blipFill>
            <a:blip r:embed="rId4"/>
            <a:stretch>
              <a:fillRect/>
            </a:stretch>
          </p:blipFill>
          <p:spPr>
            <a:xfrm>
              <a:off x="3858758" y="2278979"/>
              <a:ext cx="1431900" cy="1306267"/>
            </a:xfrm>
            <a:prstGeom prst="rect">
              <a:avLst/>
            </a:prstGeom>
          </p:spPr>
        </p:pic>
        <p:sp>
          <p:nvSpPr>
            <p:cNvPr id="29" name="TextBox 28">
              <a:extLst>
                <a:ext uri="{FF2B5EF4-FFF2-40B4-BE49-F238E27FC236}">
                  <a16:creationId xmlns:a16="http://schemas.microsoft.com/office/drawing/2014/main" id="{078E3B3B-1B18-4DB3-AA29-DCDF9ACC9A43}"/>
                </a:ext>
              </a:extLst>
            </p:cNvPr>
            <p:cNvSpPr txBox="1"/>
            <p:nvPr/>
          </p:nvSpPr>
          <p:spPr>
            <a:xfrm>
              <a:off x="3547933" y="1723241"/>
              <a:ext cx="2053549" cy="382360"/>
            </a:xfrm>
            <a:prstGeom prst="rect">
              <a:avLst/>
            </a:prstGeom>
            <a:noFill/>
          </p:spPr>
          <p:txBody>
            <a:bodyPr wrap="square" rtlCol="0">
              <a:noAutofit/>
            </a:bodyPr>
            <a:lstStyle/>
            <a:p>
              <a:pPr algn="l"/>
              <a:r>
                <a:rPr lang="en-CA" b="1" dirty="0">
                  <a:solidFill>
                    <a:schemeClr val="accent3"/>
                  </a:solidFill>
                </a:rPr>
                <a:t>Step 2</a:t>
              </a:r>
              <a:r>
                <a:rPr lang="en-CA" dirty="0">
                  <a:solidFill>
                    <a:schemeClr val="accent3"/>
                  </a:solidFill>
                </a:rPr>
                <a:t>: Primary POS</a:t>
              </a:r>
            </a:p>
          </p:txBody>
        </p:sp>
      </p:grpSp>
      <p:grpSp>
        <p:nvGrpSpPr>
          <p:cNvPr id="30" name="Group 29">
            <a:extLst>
              <a:ext uri="{FF2B5EF4-FFF2-40B4-BE49-F238E27FC236}">
                <a16:creationId xmlns:a16="http://schemas.microsoft.com/office/drawing/2014/main" id="{617F241B-91AB-48D1-92BE-0191BA209F95}"/>
              </a:ext>
            </a:extLst>
          </p:cNvPr>
          <p:cNvGrpSpPr/>
          <p:nvPr/>
        </p:nvGrpSpPr>
        <p:grpSpPr>
          <a:xfrm>
            <a:off x="6062688" y="1689569"/>
            <a:ext cx="2686025" cy="3631731"/>
            <a:chOff x="6062688" y="1689569"/>
            <a:chExt cx="2686025" cy="3631731"/>
          </a:xfrm>
        </p:grpSpPr>
        <p:sp>
          <p:nvSpPr>
            <p:cNvPr id="31" name="Rectangle 30">
              <a:extLst>
                <a:ext uri="{FF2B5EF4-FFF2-40B4-BE49-F238E27FC236}">
                  <a16:creationId xmlns:a16="http://schemas.microsoft.com/office/drawing/2014/main" id="{30C4B3AE-D7BE-483D-848E-E1D1586E0454}"/>
                </a:ext>
              </a:extLst>
            </p:cNvPr>
            <p:cNvSpPr/>
            <p:nvPr/>
          </p:nvSpPr>
          <p:spPr>
            <a:xfrm>
              <a:off x="6062688" y="1689569"/>
              <a:ext cx="2675199" cy="3172944"/>
            </a:xfrm>
            <a:prstGeom prst="rect">
              <a:avLst/>
            </a:prstGeom>
            <a:solidFill>
              <a:schemeClr val="bg1"/>
            </a:solid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2" name="Rectangle 31">
              <a:extLst>
                <a:ext uri="{FF2B5EF4-FFF2-40B4-BE49-F238E27FC236}">
                  <a16:creationId xmlns:a16="http://schemas.microsoft.com/office/drawing/2014/main" id="{F27979B9-4DD4-4300-8599-5F6A0D145E30}"/>
                </a:ext>
              </a:extLst>
            </p:cNvPr>
            <p:cNvSpPr/>
            <p:nvPr/>
          </p:nvSpPr>
          <p:spPr>
            <a:xfrm>
              <a:off x="6073514" y="4137102"/>
              <a:ext cx="2675199" cy="749911"/>
            </a:xfrm>
            <a:prstGeom prst="rect">
              <a:avLst/>
            </a:prstGeom>
            <a:solidFill>
              <a:schemeClr val="accent2"/>
            </a:solidFill>
            <a:ln>
              <a:solidFill>
                <a:schemeClr val="accent3"/>
              </a:solidFill>
            </a:ln>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ctr" defTabSz="457200" fontAlgn="base">
                <a:spcBef>
                  <a:spcPct val="0"/>
                </a:spcBef>
                <a:spcAft>
                  <a:spcPct val="0"/>
                </a:spcAft>
              </a:pPr>
              <a:r>
                <a:rPr lang="en-CA">
                  <a:solidFill>
                    <a:schemeClr val="bg1"/>
                  </a:solidFill>
                  <a:cs typeface="EMprint Regular"/>
                </a:rPr>
                <a:t>Text placeholder</a:t>
              </a:r>
              <a:endParaRPr lang="en-CA" dirty="0">
                <a:solidFill>
                  <a:schemeClr val="bg1"/>
                </a:solidFill>
                <a:cs typeface="EMprint Regular"/>
              </a:endParaRPr>
            </a:p>
          </p:txBody>
        </p:sp>
        <p:sp>
          <p:nvSpPr>
            <p:cNvPr id="33" name="Rectangle 32">
              <a:extLst>
                <a:ext uri="{FF2B5EF4-FFF2-40B4-BE49-F238E27FC236}">
                  <a16:creationId xmlns:a16="http://schemas.microsoft.com/office/drawing/2014/main" id="{542E5183-DA0B-4F80-AD51-E8728F0E2CE5}"/>
                </a:ext>
              </a:extLst>
            </p:cNvPr>
            <p:cNvSpPr/>
            <p:nvPr/>
          </p:nvSpPr>
          <p:spPr>
            <a:xfrm>
              <a:off x="6068101" y="4112602"/>
              <a:ext cx="2680612" cy="1208698"/>
            </a:xfrm>
            <a:prstGeom prst="rect">
              <a:avLst/>
            </a:prstGeom>
            <a:solidFill>
              <a:schemeClr val="accent3"/>
            </a:solidFill>
            <a:ln>
              <a:solidFill>
                <a:schemeClr val="accent3"/>
              </a:solidFill>
            </a:ln>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If there is a Back Office connection, run a Back Office Day End on primary terminal</a:t>
              </a:r>
            </a:p>
          </p:txBody>
        </p:sp>
        <p:pic>
          <p:nvPicPr>
            <p:cNvPr id="34" name="Picture 33">
              <a:extLst>
                <a:ext uri="{FF2B5EF4-FFF2-40B4-BE49-F238E27FC236}">
                  <a16:creationId xmlns:a16="http://schemas.microsoft.com/office/drawing/2014/main" id="{8754F874-D1AA-4B8B-862F-3FB764253F6D}"/>
                </a:ext>
              </a:extLst>
            </p:cNvPr>
            <p:cNvPicPr>
              <a:picLocks noChangeAspect="1"/>
            </p:cNvPicPr>
            <p:nvPr/>
          </p:nvPicPr>
          <p:blipFill>
            <a:blip r:embed="rId4"/>
            <a:stretch>
              <a:fillRect/>
            </a:stretch>
          </p:blipFill>
          <p:spPr>
            <a:xfrm>
              <a:off x="6695162" y="2236505"/>
              <a:ext cx="1431900" cy="1306267"/>
            </a:xfrm>
            <a:prstGeom prst="rect">
              <a:avLst/>
            </a:prstGeom>
          </p:spPr>
        </p:pic>
        <p:sp>
          <p:nvSpPr>
            <p:cNvPr id="35" name="TextBox 34">
              <a:extLst>
                <a:ext uri="{FF2B5EF4-FFF2-40B4-BE49-F238E27FC236}">
                  <a16:creationId xmlns:a16="http://schemas.microsoft.com/office/drawing/2014/main" id="{56ED86EF-6060-414E-8EFA-3F856E6BAF0A}"/>
                </a:ext>
              </a:extLst>
            </p:cNvPr>
            <p:cNvSpPr txBox="1"/>
            <p:nvPr/>
          </p:nvSpPr>
          <p:spPr>
            <a:xfrm>
              <a:off x="6373512" y="1716002"/>
              <a:ext cx="2053549" cy="382360"/>
            </a:xfrm>
            <a:prstGeom prst="rect">
              <a:avLst/>
            </a:prstGeom>
            <a:noFill/>
          </p:spPr>
          <p:txBody>
            <a:bodyPr wrap="square" rtlCol="0">
              <a:noAutofit/>
            </a:bodyPr>
            <a:lstStyle/>
            <a:p>
              <a:pPr algn="l"/>
              <a:r>
                <a:rPr lang="en-CA" b="1" dirty="0">
                  <a:solidFill>
                    <a:schemeClr val="accent3"/>
                  </a:solidFill>
                </a:rPr>
                <a:t>Step 3</a:t>
              </a:r>
              <a:r>
                <a:rPr lang="en-CA" dirty="0">
                  <a:solidFill>
                    <a:schemeClr val="accent3"/>
                  </a:solidFill>
                </a:rPr>
                <a:t>: Primary POS</a:t>
              </a:r>
            </a:p>
          </p:txBody>
        </p:sp>
      </p:grpSp>
    </p:spTree>
    <p:custDataLst>
      <p:tags r:id="rId1"/>
    </p:custDataLst>
    <p:extLst>
      <p:ext uri="{BB962C8B-B14F-4D97-AF65-F5344CB8AC3E}">
        <p14:creationId xmlns:p14="http://schemas.microsoft.com/office/powerpoint/2010/main" val="34032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Timing of reports</a:t>
            </a:r>
          </a:p>
        </p:txBody>
      </p:sp>
      <p:grpSp>
        <p:nvGrpSpPr>
          <p:cNvPr id="26" name="Group 25">
            <a:extLst>
              <a:ext uri="{FF2B5EF4-FFF2-40B4-BE49-F238E27FC236}">
                <a16:creationId xmlns:a16="http://schemas.microsoft.com/office/drawing/2014/main" id="{294B9594-2E55-48E2-8F1A-53D973874C61}"/>
              </a:ext>
            </a:extLst>
          </p:cNvPr>
          <p:cNvGrpSpPr/>
          <p:nvPr/>
        </p:nvGrpSpPr>
        <p:grpSpPr>
          <a:xfrm>
            <a:off x="-285841" y="1301492"/>
            <a:ext cx="4613564" cy="4613564"/>
            <a:chOff x="-285841" y="1301492"/>
            <a:chExt cx="4613564" cy="4613564"/>
          </a:xfrm>
        </p:grpSpPr>
        <p:sp>
          <p:nvSpPr>
            <p:cNvPr id="27" name="Oval 26">
              <a:extLst>
                <a:ext uri="{FF2B5EF4-FFF2-40B4-BE49-F238E27FC236}">
                  <a16:creationId xmlns:a16="http://schemas.microsoft.com/office/drawing/2014/main" id="{1C18B256-61D3-4FE4-A3D5-63C8854CBF80}"/>
                </a:ext>
              </a:extLst>
            </p:cNvPr>
            <p:cNvSpPr/>
            <p:nvPr/>
          </p:nvSpPr>
          <p:spPr>
            <a:xfrm>
              <a:off x="-285841" y="1301492"/>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8" name="Freeform: Shape 27">
              <a:extLst>
                <a:ext uri="{FF2B5EF4-FFF2-40B4-BE49-F238E27FC236}">
                  <a16:creationId xmlns:a16="http://schemas.microsoft.com/office/drawing/2014/main" id="{E1576C1D-E82B-42F4-8FE1-0640135F75D1}"/>
                </a:ext>
              </a:extLst>
            </p:cNvPr>
            <p:cNvSpPr/>
            <p:nvPr/>
          </p:nvSpPr>
          <p:spPr>
            <a:xfrm>
              <a:off x="625317" y="2198350"/>
              <a:ext cx="3696995" cy="3688955"/>
            </a:xfrm>
            <a:custGeom>
              <a:avLst/>
              <a:gdLst>
                <a:gd name="connsiteX0" fmla="*/ 2491740 w 3777005"/>
                <a:gd name="connsiteY0" fmla="*/ 0 h 3707809"/>
                <a:gd name="connsiteX1" fmla="*/ 3753680 w 3777005"/>
                <a:gd name="connsiteY1" fmla="*/ 1090372 h 3707809"/>
                <a:gd name="connsiteX2" fmla="*/ 3765096 w 3777005"/>
                <a:gd name="connsiteY2" fmla="*/ 1165172 h 3707809"/>
                <a:gd name="connsiteX3" fmla="*/ 3777005 w 3777005"/>
                <a:gd name="connsiteY3" fmla="*/ 1401027 h 3707809"/>
                <a:gd name="connsiteX4" fmla="*/ 1470223 w 3777005"/>
                <a:gd name="connsiteY4" fmla="*/ 3707809 h 3707809"/>
                <a:gd name="connsiteX5" fmla="*/ 1418365 w 3777005"/>
                <a:gd name="connsiteY5" fmla="*/ 3705191 h 3707809"/>
                <a:gd name="connsiteX6" fmla="*/ 0 w 3777005"/>
                <a:gd name="connsiteY6" fmla="*/ 2457450 h 3707809"/>
                <a:gd name="connsiteX7" fmla="*/ 80010 w 3777005"/>
                <a:gd name="connsiteY7" fmla="*/ 2480310 h 3707809"/>
                <a:gd name="connsiteX8" fmla="*/ 91440 w 3777005"/>
                <a:gd name="connsiteY8" fmla="*/ 2434590 h 3707809"/>
                <a:gd name="connsiteX9" fmla="*/ 788670 w 3777005"/>
                <a:gd name="connsiteY9" fmla="*/ 2240280 h 3707809"/>
                <a:gd name="connsiteX10" fmla="*/ 1371600 w 3777005"/>
                <a:gd name="connsiteY10" fmla="*/ 1897380 h 3707809"/>
                <a:gd name="connsiteX11" fmla="*/ 1508760 w 3777005"/>
                <a:gd name="connsiteY11" fmla="*/ 1303020 h 3707809"/>
                <a:gd name="connsiteX12" fmla="*/ 2045970 w 3777005"/>
                <a:gd name="connsiteY12" fmla="*/ 605790 h 3707809"/>
                <a:gd name="connsiteX0" fmla="*/ 2416326 w 3777005"/>
                <a:gd name="connsiteY0" fmla="*/ 0 h 3792650"/>
                <a:gd name="connsiteX1" fmla="*/ 3753680 w 3777005"/>
                <a:gd name="connsiteY1" fmla="*/ 1175213 h 3792650"/>
                <a:gd name="connsiteX2" fmla="*/ 3765096 w 3777005"/>
                <a:gd name="connsiteY2" fmla="*/ 1250013 h 3792650"/>
                <a:gd name="connsiteX3" fmla="*/ 3777005 w 3777005"/>
                <a:gd name="connsiteY3" fmla="*/ 1485868 h 3792650"/>
                <a:gd name="connsiteX4" fmla="*/ 1470223 w 3777005"/>
                <a:gd name="connsiteY4" fmla="*/ 3792650 h 3792650"/>
                <a:gd name="connsiteX5" fmla="*/ 1418365 w 3777005"/>
                <a:gd name="connsiteY5" fmla="*/ 3790032 h 3792650"/>
                <a:gd name="connsiteX6" fmla="*/ 0 w 3777005"/>
                <a:gd name="connsiteY6" fmla="*/ 2542291 h 3792650"/>
                <a:gd name="connsiteX7" fmla="*/ 80010 w 3777005"/>
                <a:gd name="connsiteY7" fmla="*/ 2565151 h 3792650"/>
                <a:gd name="connsiteX8" fmla="*/ 91440 w 3777005"/>
                <a:gd name="connsiteY8" fmla="*/ 2519431 h 3792650"/>
                <a:gd name="connsiteX9" fmla="*/ 788670 w 3777005"/>
                <a:gd name="connsiteY9" fmla="*/ 2325121 h 3792650"/>
                <a:gd name="connsiteX10" fmla="*/ 1371600 w 3777005"/>
                <a:gd name="connsiteY10" fmla="*/ 1982221 h 3792650"/>
                <a:gd name="connsiteX11" fmla="*/ 1508760 w 3777005"/>
                <a:gd name="connsiteY11" fmla="*/ 1387861 h 3792650"/>
                <a:gd name="connsiteX12" fmla="*/ 2045970 w 3777005"/>
                <a:gd name="connsiteY12" fmla="*/ 690631 h 3792650"/>
                <a:gd name="connsiteX13" fmla="*/ 2416326 w 3777005"/>
                <a:gd name="connsiteY13" fmla="*/ 0 h 3792650"/>
                <a:gd name="connsiteX0" fmla="*/ 2336316 w 3696995"/>
                <a:gd name="connsiteY0" fmla="*/ 0 h 3792650"/>
                <a:gd name="connsiteX1" fmla="*/ 3673670 w 3696995"/>
                <a:gd name="connsiteY1" fmla="*/ 1175213 h 3792650"/>
                <a:gd name="connsiteX2" fmla="*/ 3685086 w 3696995"/>
                <a:gd name="connsiteY2" fmla="*/ 1250013 h 3792650"/>
                <a:gd name="connsiteX3" fmla="*/ 3696995 w 3696995"/>
                <a:gd name="connsiteY3" fmla="*/ 1485868 h 3792650"/>
                <a:gd name="connsiteX4" fmla="*/ 1390213 w 3696995"/>
                <a:gd name="connsiteY4" fmla="*/ 3792650 h 3792650"/>
                <a:gd name="connsiteX5" fmla="*/ 1338355 w 3696995"/>
                <a:gd name="connsiteY5" fmla="*/ 3790032 h 3792650"/>
                <a:gd name="connsiteX6" fmla="*/ 42539 w 3696995"/>
                <a:gd name="connsiteY6" fmla="*/ 2683693 h 3792650"/>
                <a:gd name="connsiteX7" fmla="*/ 0 w 3696995"/>
                <a:gd name="connsiteY7" fmla="*/ 2565151 h 3792650"/>
                <a:gd name="connsiteX8" fmla="*/ 11430 w 3696995"/>
                <a:gd name="connsiteY8" fmla="*/ 2519431 h 3792650"/>
                <a:gd name="connsiteX9" fmla="*/ 708660 w 3696995"/>
                <a:gd name="connsiteY9" fmla="*/ 2325121 h 3792650"/>
                <a:gd name="connsiteX10" fmla="*/ 1291590 w 3696995"/>
                <a:gd name="connsiteY10" fmla="*/ 1982221 h 3792650"/>
                <a:gd name="connsiteX11" fmla="*/ 1428750 w 3696995"/>
                <a:gd name="connsiteY11" fmla="*/ 1387861 h 3792650"/>
                <a:gd name="connsiteX12" fmla="*/ 1965960 w 3696995"/>
                <a:gd name="connsiteY12" fmla="*/ 690631 h 3792650"/>
                <a:gd name="connsiteX13" fmla="*/ 2336316 w 3696995"/>
                <a:gd name="connsiteY13" fmla="*/ 0 h 3792650"/>
                <a:gd name="connsiteX0" fmla="*/ 2402304 w 3696995"/>
                <a:gd name="connsiteY0" fmla="*/ 0 h 3688955"/>
                <a:gd name="connsiteX1" fmla="*/ 3673670 w 3696995"/>
                <a:gd name="connsiteY1" fmla="*/ 1071518 h 3688955"/>
                <a:gd name="connsiteX2" fmla="*/ 3685086 w 3696995"/>
                <a:gd name="connsiteY2" fmla="*/ 1146318 h 3688955"/>
                <a:gd name="connsiteX3" fmla="*/ 3696995 w 3696995"/>
                <a:gd name="connsiteY3" fmla="*/ 1382173 h 3688955"/>
                <a:gd name="connsiteX4" fmla="*/ 1390213 w 3696995"/>
                <a:gd name="connsiteY4" fmla="*/ 3688955 h 3688955"/>
                <a:gd name="connsiteX5" fmla="*/ 1338355 w 3696995"/>
                <a:gd name="connsiteY5" fmla="*/ 3686337 h 3688955"/>
                <a:gd name="connsiteX6" fmla="*/ 42539 w 3696995"/>
                <a:gd name="connsiteY6" fmla="*/ 2579998 h 3688955"/>
                <a:gd name="connsiteX7" fmla="*/ 0 w 3696995"/>
                <a:gd name="connsiteY7" fmla="*/ 2461456 h 3688955"/>
                <a:gd name="connsiteX8" fmla="*/ 11430 w 3696995"/>
                <a:gd name="connsiteY8" fmla="*/ 2415736 h 3688955"/>
                <a:gd name="connsiteX9" fmla="*/ 708660 w 3696995"/>
                <a:gd name="connsiteY9" fmla="*/ 2221426 h 3688955"/>
                <a:gd name="connsiteX10" fmla="*/ 1291590 w 3696995"/>
                <a:gd name="connsiteY10" fmla="*/ 1878526 h 3688955"/>
                <a:gd name="connsiteX11" fmla="*/ 1428750 w 3696995"/>
                <a:gd name="connsiteY11" fmla="*/ 1284166 h 3688955"/>
                <a:gd name="connsiteX12" fmla="*/ 1965960 w 3696995"/>
                <a:gd name="connsiteY12" fmla="*/ 586936 h 3688955"/>
                <a:gd name="connsiteX13" fmla="*/ 2402304 w 3696995"/>
                <a:gd name="connsiteY13" fmla="*/ 0 h 3688955"/>
                <a:gd name="connsiteX0" fmla="*/ 2402304 w 3696995"/>
                <a:gd name="connsiteY0" fmla="*/ 0 h 3688955"/>
                <a:gd name="connsiteX1" fmla="*/ 3673670 w 3696995"/>
                <a:gd name="connsiteY1" fmla="*/ 1071518 h 3688955"/>
                <a:gd name="connsiteX2" fmla="*/ 3685086 w 3696995"/>
                <a:gd name="connsiteY2" fmla="*/ 1146318 h 3688955"/>
                <a:gd name="connsiteX3" fmla="*/ 3696995 w 3696995"/>
                <a:gd name="connsiteY3" fmla="*/ 1382173 h 3688955"/>
                <a:gd name="connsiteX4" fmla="*/ 1390213 w 3696995"/>
                <a:gd name="connsiteY4" fmla="*/ 3688955 h 3688955"/>
                <a:gd name="connsiteX5" fmla="*/ 1338355 w 3696995"/>
                <a:gd name="connsiteY5" fmla="*/ 3686337 h 3688955"/>
                <a:gd name="connsiteX6" fmla="*/ 23685 w 3696995"/>
                <a:gd name="connsiteY6" fmla="*/ 2589425 h 3688955"/>
                <a:gd name="connsiteX7" fmla="*/ 0 w 3696995"/>
                <a:gd name="connsiteY7" fmla="*/ 2461456 h 3688955"/>
                <a:gd name="connsiteX8" fmla="*/ 11430 w 3696995"/>
                <a:gd name="connsiteY8" fmla="*/ 2415736 h 3688955"/>
                <a:gd name="connsiteX9" fmla="*/ 708660 w 3696995"/>
                <a:gd name="connsiteY9" fmla="*/ 2221426 h 3688955"/>
                <a:gd name="connsiteX10" fmla="*/ 1291590 w 3696995"/>
                <a:gd name="connsiteY10" fmla="*/ 1878526 h 3688955"/>
                <a:gd name="connsiteX11" fmla="*/ 1428750 w 3696995"/>
                <a:gd name="connsiteY11" fmla="*/ 1284166 h 3688955"/>
                <a:gd name="connsiteX12" fmla="*/ 1965960 w 3696995"/>
                <a:gd name="connsiteY12" fmla="*/ 586936 h 3688955"/>
                <a:gd name="connsiteX13" fmla="*/ 2402304 w 3696995"/>
                <a:gd name="connsiteY13" fmla="*/ 0 h 368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995" h="3688955">
                  <a:moveTo>
                    <a:pt x="2402304" y="0"/>
                  </a:moveTo>
                  <a:lnTo>
                    <a:pt x="3673670" y="1071518"/>
                  </a:lnTo>
                  <a:lnTo>
                    <a:pt x="3685086" y="1146318"/>
                  </a:lnTo>
                  <a:cubicBezTo>
                    <a:pt x="3692961" y="1223865"/>
                    <a:pt x="3696995" y="1302548"/>
                    <a:pt x="3696995" y="1382173"/>
                  </a:cubicBezTo>
                  <a:cubicBezTo>
                    <a:pt x="3696995" y="2656174"/>
                    <a:pt x="2664214" y="3688955"/>
                    <a:pt x="1390213" y="3688955"/>
                  </a:cubicBezTo>
                  <a:lnTo>
                    <a:pt x="1338355" y="3686337"/>
                  </a:lnTo>
                  <a:lnTo>
                    <a:pt x="23685" y="2589425"/>
                  </a:lnTo>
                  <a:lnTo>
                    <a:pt x="0" y="2461456"/>
                  </a:lnTo>
                  <a:lnTo>
                    <a:pt x="11430" y="2415736"/>
                  </a:lnTo>
                  <a:lnTo>
                    <a:pt x="708660" y="2221426"/>
                  </a:lnTo>
                  <a:lnTo>
                    <a:pt x="1291590" y="1878526"/>
                  </a:lnTo>
                  <a:lnTo>
                    <a:pt x="1428750" y="1284166"/>
                  </a:lnTo>
                  <a:lnTo>
                    <a:pt x="1965960" y="586936"/>
                  </a:lnTo>
                  <a:cubicBezTo>
                    <a:pt x="2114550" y="385006"/>
                    <a:pt x="2253714" y="201930"/>
                    <a:pt x="2402304" y="0"/>
                  </a:cubicBezTo>
                  <a:close/>
                </a:path>
              </a:pathLst>
            </a:custGeom>
            <a:solidFill>
              <a:srgbClr val="129FA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9" name="Group 28">
              <a:extLst>
                <a:ext uri="{FF2B5EF4-FFF2-40B4-BE49-F238E27FC236}">
                  <a16:creationId xmlns:a16="http://schemas.microsoft.com/office/drawing/2014/main" id="{06EF5633-473D-427E-A158-43677B2EEB5B}"/>
                </a:ext>
              </a:extLst>
            </p:cNvPr>
            <p:cNvGrpSpPr/>
            <p:nvPr/>
          </p:nvGrpSpPr>
          <p:grpSpPr>
            <a:xfrm>
              <a:off x="1146031" y="2195399"/>
              <a:ext cx="1754187" cy="1646237"/>
              <a:chOff x="1166813" y="1765301"/>
              <a:chExt cx="1754187" cy="1646237"/>
            </a:xfrm>
          </p:grpSpPr>
          <p:sp>
            <p:nvSpPr>
              <p:cNvPr id="30" name="Rectangle 18">
                <a:extLst>
                  <a:ext uri="{FF2B5EF4-FFF2-40B4-BE49-F238E27FC236}">
                    <a16:creationId xmlns:a16="http://schemas.microsoft.com/office/drawing/2014/main" id="{7DDBE512-9355-4791-A429-C3B48AED8EE6}"/>
                  </a:ext>
                </a:extLst>
              </p:cNvPr>
              <p:cNvSpPr>
                <a:spLocks noChangeArrowheads="1"/>
              </p:cNvSpPr>
              <p:nvPr/>
            </p:nvSpPr>
            <p:spPr bwMode="auto">
              <a:xfrm>
                <a:off x="1579563" y="1935163"/>
                <a:ext cx="9271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Rectangle 20">
                <a:extLst>
                  <a:ext uri="{FF2B5EF4-FFF2-40B4-BE49-F238E27FC236}">
                    <a16:creationId xmlns:a16="http://schemas.microsoft.com/office/drawing/2014/main" id="{55C82B17-B561-447D-9C0A-C505D42B4A36}"/>
                  </a:ext>
                </a:extLst>
              </p:cNvPr>
              <p:cNvSpPr>
                <a:spLocks noChangeArrowheads="1"/>
              </p:cNvSpPr>
              <p:nvPr/>
            </p:nvSpPr>
            <p:spPr bwMode="auto">
              <a:xfrm>
                <a:off x="1579563" y="2632076"/>
                <a:ext cx="927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 name="Rectangle 24">
                <a:extLst>
                  <a:ext uri="{FF2B5EF4-FFF2-40B4-BE49-F238E27FC236}">
                    <a16:creationId xmlns:a16="http://schemas.microsoft.com/office/drawing/2014/main" id="{24F8E4D7-33A6-453A-B7D3-04044127AB16}"/>
                  </a:ext>
                </a:extLst>
              </p:cNvPr>
              <p:cNvSpPr>
                <a:spLocks noChangeArrowheads="1"/>
              </p:cNvSpPr>
              <p:nvPr/>
            </p:nvSpPr>
            <p:spPr bwMode="auto">
              <a:xfrm>
                <a:off x="1166813" y="1765301"/>
                <a:ext cx="17541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Rectangle 28">
                <a:extLst>
                  <a:ext uri="{FF2B5EF4-FFF2-40B4-BE49-F238E27FC236}">
                    <a16:creationId xmlns:a16="http://schemas.microsoft.com/office/drawing/2014/main" id="{23014536-76F6-4E7A-971E-2AEEAE0E2A1A}"/>
                  </a:ext>
                </a:extLst>
              </p:cNvPr>
              <p:cNvSpPr>
                <a:spLocks noChangeArrowheads="1"/>
              </p:cNvSpPr>
              <p:nvPr/>
            </p:nvSpPr>
            <p:spPr bwMode="auto">
              <a:xfrm>
                <a:off x="1754188" y="3332163"/>
                <a:ext cx="56673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 name="Rectangle 31">
                <a:extLst>
                  <a:ext uri="{FF2B5EF4-FFF2-40B4-BE49-F238E27FC236}">
                    <a16:creationId xmlns:a16="http://schemas.microsoft.com/office/drawing/2014/main" id="{6B91FE77-1EC5-4C05-B8F8-35C9BCB366D1}"/>
                  </a:ext>
                </a:extLst>
              </p:cNvPr>
              <p:cNvSpPr>
                <a:spLocks noChangeArrowheads="1"/>
              </p:cNvSpPr>
              <p:nvPr/>
            </p:nvSpPr>
            <p:spPr bwMode="auto">
              <a:xfrm>
                <a:off x="1754188" y="3332163"/>
                <a:ext cx="566737"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 name="Rectangle 54">
                <a:extLst>
                  <a:ext uri="{FF2B5EF4-FFF2-40B4-BE49-F238E27FC236}">
                    <a16:creationId xmlns:a16="http://schemas.microsoft.com/office/drawing/2014/main" id="{F52F6F5F-CBCE-4601-8DA1-934D5DA712DE}"/>
                  </a:ext>
                </a:extLst>
              </p:cNvPr>
              <p:cNvSpPr>
                <a:spLocks noChangeArrowheads="1"/>
              </p:cNvSpPr>
              <p:nvPr/>
            </p:nvSpPr>
            <p:spPr bwMode="auto">
              <a:xfrm>
                <a:off x="2384425" y="2046288"/>
                <a:ext cx="3698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Rectangle 63">
                <a:extLst>
                  <a:ext uri="{FF2B5EF4-FFF2-40B4-BE49-F238E27FC236}">
                    <a16:creationId xmlns:a16="http://schemas.microsoft.com/office/drawing/2014/main" id="{5FAAC5D0-E7A0-41EB-8295-FECF221B0DED}"/>
                  </a:ext>
                </a:extLst>
              </p:cNvPr>
              <p:cNvSpPr>
                <a:spLocks noChangeArrowheads="1"/>
              </p:cNvSpPr>
              <p:nvPr/>
            </p:nvSpPr>
            <p:spPr bwMode="auto">
              <a:xfrm>
                <a:off x="2381250" y="1949451"/>
                <a:ext cx="1270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 name="Rectangle 65">
                <a:extLst>
                  <a:ext uri="{FF2B5EF4-FFF2-40B4-BE49-F238E27FC236}">
                    <a16:creationId xmlns:a16="http://schemas.microsoft.com/office/drawing/2014/main" id="{37BF9667-4839-4F7D-A945-2FE222A8C5F6}"/>
                  </a:ext>
                </a:extLst>
              </p:cNvPr>
              <p:cNvSpPr>
                <a:spLocks noChangeArrowheads="1"/>
              </p:cNvSpPr>
              <p:nvPr/>
            </p:nvSpPr>
            <p:spPr bwMode="auto">
              <a:xfrm>
                <a:off x="2698750" y="1949451"/>
                <a:ext cx="6191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 name="Rectangle 67">
                <a:extLst>
                  <a:ext uri="{FF2B5EF4-FFF2-40B4-BE49-F238E27FC236}">
                    <a16:creationId xmlns:a16="http://schemas.microsoft.com/office/drawing/2014/main" id="{C0AEEAA1-EDED-4FDA-859B-A69AB4906A95}"/>
                  </a:ext>
                </a:extLst>
              </p:cNvPr>
              <p:cNvSpPr>
                <a:spLocks noChangeArrowheads="1"/>
              </p:cNvSpPr>
              <p:nvPr/>
            </p:nvSpPr>
            <p:spPr bwMode="auto">
              <a:xfrm>
                <a:off x="2306638" y="1938338"/>
                <a:ext cx="12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Rectangle 73">
                <a:extLst>
                  <a:ext uri="{FF2B5EF4-FFF2-40B4-BE49-F238E27FC236}">
                    <a16:creationId xmlns:a16="http://schemas.microsoft.com/office/drawing/2014/main" id="{25F5B41D-4EF7-40B5-AB3B-01ABA67E2F75}"/>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 name="Rectangle 75">
                <a:extLst>
                  <a:ext uri="{FF2B5EF4-FFF2-40B4-BE49-F238E27FC236}">
                    <a16:creationId xmlns:a16="http://schemas.microsoft.com/office/drawing/2014/main" id="{030EEE8C-3AF9-4BBC-9BE8-DE1E519382D5}"/>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 name="Rectangle 77">
                <a:extLst>
                  <a:ext uri="{FF2B5EF4-FFF2-40B4-BE49-F238E27FC236}">
                    <a16:creationId xmlns:a16="http://schemas.microsoft.com/office/drawing/2014/main" id="{3BC50944-BDBF-42B5-B204-CFE34C9D9A4C}"/>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Rectangle 79">
                <a:extLst>
                  <a:ext uri="{FF2B5EF4-FFF2-40B4-BE49-F238E27FC236}">
                    <a16:creationId xmlns:a16="http://schemas.microsoft.com/office/drawing/2014/main" id="{B20326E5-BDD5-41F4-943A-FA6B1E6634EF}"/>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Rectangle 98">
                <a:extLst>
                  <a:ext uri="{FF2B5EF4-FFF2-40B4-BE49-F238E27FC236}">
                    <a16:creationId xmlns:a16="http://schemas.microsoft.com/office/drawing/2014/main" id="{912BAF4A-2866-47BB-A93D-48B75A6C3101}"/>
                  </a:ext>
                </a:extLst>
              </p:cNvPr>
              <p:cNvSpPr>
                <a:spLocks noChangeArrowheads="1"/>
              </p:cNvSpPr>
              <p:nvPr/>
            </p:nvSpPr>
            <p:spPr bwMode="auto">
              <a:xfrm>
                <a:off x="1397000" y="2681288"/>
                <a:ext cx="68262"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Rectangle 100">
                <a:extLst>
                  <a:ext uri="{FF2B5EF4-FFF2-40B4-BE49-F238E27FC236}">
                    <a16:creationId xmlns:a16="http://schemas.microsoft.com/office/drawing/2014/main" id="{6CC77035-FE15-4385-BB11-07C51A16642F}"/>
                  </a:ext>
                </a:extLst>
              </p:cNvPr>
              <p:cNvSpPr>
                <a:spLocks noChangeArrowheads="1"/>
              </p:cNvSpPr>
              <p:nvPr/>
            </p:nvSpPr>
            <p:spPr bwMode="auto">
              <a:xfrm>
                <a:off x="1489075" y="2681288"/>
                <a:ext cx="349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Rectangle 102">
                <a:extLst>
                  <a:ext uri="{FF2B5EF4-FFF2-40B4-BE49-F238E27FC236}">
                    <a16:creationId xmlns:a16="http://schemas.microsoft.com/office/drawing/2014/main" id="{99C68AA5-A68C-4CB6-B41E-2BFF5EDFF883}"/>
                  </a:ext>
                </a:extLst>
              </p:cNvPr>
              <p:cNvSpPr>
                <a:spLocks noChangeArrowheads="1"/>
              </p:cNvSpPr>
              <p:nvPr/>
            </p:nvSpPr>
            <p:spPr bwMode="auto">
              <a:xfrm>
                <a:off x="1679575" y="2681288"/>
                <a:ext cx="7937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104">
                <a:extLst>
                  <a:ext uri="{FF2B5EF4-FFF2-40B4-BE49-F238E27FC236}">
                    <a16:creationId xmlns:a16="http://schemas.microsoft.com/office/drawing/2014/main" id="{BF772FD0-E215-41E1-B238-170740321439}"/>
                  </a:ext>
                </a:extLst>
              </p:cNvPr>
              <p:cNvSpPr>
                <a:spLocks noChangeArrowheads="1"/>
              </p:cNvSpPr>
              <p:nvPr/>
            </p:nvSpPr>
            <p:spPr bwMode="auto">
              <a:xfrm>
                <a:off x="1782763" y="2681288"/>
                <a:ext cx="444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
        <p:nvSpPr>
          <p:cNvPr id="52" name="Content Placeholder 4">
            <a:extLst>
              <a:ext uri="{FF2B5EF4-FFF2-40B4-BE49-F238E27FC236}">
                <a16:creationId xmlns:a16="http://schemas.microsoft.com/office/drawing/2014/main" id="{3653F33D-C549-4619-8F83-9251A2B44740}"/>
              </a:ext>
            </a:extLst>
          </p:cNvPr>
          <p:cNvSpPr txBox="1">
            <a:spLocks/>
          </p:cNvSpPr>
          <p:nvPr/>
        </p:nvSpPr>
        <p:spPr>
          <a:xfrm>
            <a:off x="4582969" y="2190318"/>
            <a:ext cx="3781172" cy="3582222"/>
          </a:xfrm>
          <a:prstGeom prst="rect">
            <a:avLst/>
          </a:prstGeom>
        </p:spPr>
        <p:txBody>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a:t>Retailers will receive DTN reports via email on a daily basis by ~6 am EST, for the day-end close completed the previous calendar day.</a:t>
            </a:r>
          </a:p>
          <a:p>
            <a:pPr marL="0" indent="0">
              <a:buNone/>
            </a:pPr>
            <a:endParaRPr lang="en-CA" dirty="0"/>
          </a:p>
        </p:txBody>
      </p:sp>
      <p:pic>
        <p:nvPicPr>
          <p:cNvPr id="53" name="Picture 52">
            <a:extLst>
              <a:ext uri="{FF2B5EF4-FFF2-40B4-BE49-F238E27FC236}">
                <a16:creationId xmlns:a16="http://schemas.microsoft.com/office/drawing/2014/main" id="{CFE4B95B-5F15-4F7A-A88E-414EE37EC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59" y="2180026"/>
            <a:ext cx="3168530" cy="2669308"/>
          </a:xfrm>
          <a:prstGeom prst="rect">
            <a:avLst/>
          </a:prstGeom>
        </p:spPr>
      </p:pic>
    </p:spTree>
    <p:custDataLst>
      <p:tags r:id="rId1"/>
    </p:custDataLst>
    <p:extLst>
      <p:ext uri="{BB962C8B-B14F-4D97-AF65-F5344CB8AC3E}">
        <p14:creationId xmlns:p14="http://schemas.microsoft.com/office/powerpoint/2010/main" val="91145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up)">
                                      <p:cBhvr>
                                        <p:cTn id="14"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a:xfrm>
            <a:off x="304474" y="181050"/>
            <a:ext cx="8804030" cy="871686"/>
          </a:xfrm>
        </p:spPr>
        <p:txBody>
          <a:bodyPr/>
          <a:lstStyle/>
          <a:p>
            <a:r>
              <a:rPr lang="en-CA" dirty="0"/>
              <a:t>day-end process – Example 1</a:t>
            </a:r>
          </a:p>
        </p:txBody>
      </p:sp>
      <p:sp>
        <p:nvSpPr>
          <p:cNvPr id="9" name="Content Placeholder 1">
            <a:extLst>
              <a:ext uri="{FF2B5EF4-FFF2-40B4-BE49-F238E27FC236}">
                <a16:creationId xmlns:a16="http://schemas.microsoft.com/office/drawing/2014/main" id="{AD35FA5B-82E5-4F79-A62C-EA79B19613DD}"/>
              </a:ext>
            </a:extLst>
          </p:cNvPr>
          <p:cNvSpPr txBox="1">
            <a:spLocks/>
          </p:cNvSpPr>
          <p:nvPr/>
        </p:nvSpPr>
        <p:spPr>
          <a:xfrm>
            <a:off x="4572000" y="1927958"/>
            <a:ext cx="4303776" cy="3483138"/>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dirty="0"/>
              <a:t>Perform day-end close </a:t>
            </a:r>
            <a:r>
              <a:rPr lang="en-CA" b="1" dirty="0"/>
              <a:t>before 11:59 pm </a:t>
            </a:r>
            <a:r>
              <a:rPr lang="en-CA" dirty="0"/>
              <a:t>EST Tuesday:</a:t>
            </a:r>
          </a:p>
          <a:p>
            <a:r>
              <a:rPr lang="en-CA" dirty="0"/>
              <a:t>Receive a successful day-end close response from First Data</a:t>
            </a:r>
          </a:p>
          <a:p>
            <a:r>
              <a:rPr lang="en-CA" dirty="0"/>
              <a:t>DTN reports available </a:t>
            </a:r>
            <a:r>
              <a:rPr lang="en-CA" b="1" dirty="0"/>
              <a:t>by</a:t>
            </a:r>
            <a:r>
              <a:rPr lang="en-CA" dirty="0"/>
              <a:t> </a:t>
            </a:r>
            <a:br>
              <a:rPr lang="en-CA" dirty="0"/>
            </a:br>
            <a:r>
              <a:rPr lang="en-CA" dirty="0"/>
              <a:t>~</a:t>
            </a:r>
            <a:r>
              <a:rPr lang="en-CA" b="1" dirty="0"/>
              <a:t>6:00 am EST Wednesday</a:t>
            </a:r>
          </a:p>
        </p:txBody>
      </p:sp>
      <p:sp>
        <p:nvSpPr>
          <p:cNvPr id="10" name="Oval 9">
            <a:extLst>
              <a:ext uri="{FF2B5EF4-FFF2-40B4-BE49-F238E27FC236}">
                <a16:creationId xmlns:a16="http://schemas.microsoft.com/office/drawing/2014/main" id="{A58108A6-DC19-40DD-89C0-5D406FA9369C}"/>
              </a:ext>
            </a:extLst>
          </p:cNvPr>
          <p:cNvSpPr/>
          <p:nvPr/>
        </p:nvSpPr>
        <p:spPr>
          <a:xfrm>
            <a:off x="-271788" y="1288672"/>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1" name="Freeform 12">
            <a:extLst>
              <a:ext uri="{FF2B5EF4-FFF2-40B4-BE49-F238E27FC236}">
                <a16:creationId xmlns:a16="http://schemas.microsoft.com/office/drawing/2014/main" id="{FE5C34B4-5CE0-4CDD-B2B8-CC63B6EF43E9}"/>
              </a:ext>
            </a:extLst>
          </p:cNvPr>
          <p:cNvSpPr/>
          <p:nvPr/>
        </p:nvSpPr>
        <p:spPr>
          <a:xfrm rot="173910">
            <a:off x="674452" y="2868843"/>
            <a:ext cx="3547288" cy="3058839"/>
          </a:xfrm>
          <a:custGeom>
            <a:avLst/>
            <a:gdLst>
              <a:gd name="connsiteX0" fmla="*/ 2510764 w 3551293"/>
              <a:gd name="connsiteY0" fmla="*/ 0 h 3065280"/>
              <a:gd name="connsiteX1" fmla="*/ 3551293 w 3551293"/>
              <a:gd name="connsiteY1" fmla="*/ 1318160 h 3065280"/>
              <a:gd name="connsiteX2" fmla="*/ 3548176 w 3551293"/>
              <a:gd name="connsiteY2" fmla="*/ 1380487 h 3065280"/>
              <a:gd name="connsiteX3" fmla="*/ 3491405 w 3551293"/>
              <a:gd name="connsiteY3" fmla="*/ 1561885 h 3065280"/>
              <a:gd name="connsiteX4" fmla="*/ 1450826 w 3551293"/>
              <a:gd name="connsiteY4" fmla="*/ 3063000 h 3065280"/>
              <a:gd name="connsiteX5" fmla="*/ 767433 w 3551293"/>
              <a:gd name="connsiteY5" fmla="*/ 2989611 h 3065280"/>
              <a:gd name="connsiteX6" fmla="*/ 764567 w 3551293"/>
              <a:gd name="connsiteY6" fmla="*/ 2988695 h 3065280"/>
              <a:gd name="connsiteX7" fmla="*/ 0 w 3551293"/>
              <a:gd name="connsiteY7" fmla="*/ 2020128 h 306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1293" h="3065280">
                <a:moveTo>
                  <a:pt x="2510764" y="0"/>
                </a:moveTo>
                <a:lnTo>
                  <a:pt x="3551293" y="1318160"/>
                </a:lnTo>
                <a:lnTo>
                  <a:pt x="3548176" y="1380487"/>
                </a:lnTo>
                <a:lnTo>
                  <a:pt x="3491405" y="1561885"/>
                </a:lnTo>
                <a:cubicBezTo>
                  <a:pt x="3181707" y="2404431"/>
                  <a:pt x="2396316" y="3020909"/>
                  <a:pt x="1450826" y="3063000"/>
                </a:cubicBezTo>
                <a:cubicBezTo>
                  <a:pt x="1214453" y="3073522"/>
                  <a:pt x="984857" y="3047399"/>
                  <a:pt x="767433" y="2989611"/>
                </a:cubicBezTo>
                <a:lnTo>
                  <a:pt x="764567" y="2988695"/>
                </a:lnTo>
                <a:lnTo>
                  <a:pt x="0" y="2020128"/>
                </a:lnTo>
                <a:close/>
              </a:path>
            </a:pathLst>
          </a:custGeom>
          <a:solidFill>
            <a:srgbClr val="119FA6"/>
          </a:solidFill>
          <a:ln>
            <a:noFill/>
          </a:ln>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5" name="Picture 14">
            <a:extLst>
              <a:ext uri="{FF2B5EF4-FFF2-40B4-BE49-F238E27FC236}">
                <a16:creationId xmlns:a16="http://schemas.microsoft.com/office/drawing/2014/main" id="{0FE4493C-03CD-453A-BA6B-D583284B2C19}"/>
              </a:ext>
            </a:extLst>
          </p:cNvPr>
          <p:cNvPicPr>
            <a:picLocks noChangeAspect="1"/>
          </p:cNvPicPr>
          <p:nvPr/>
        </p:nvPicPr>
        <p:blipFill>
          <a:blip r:embed="rId4"/>
          <a:stretch>
            <a:fillRect/>
          </a:stretch>
        </p:blipFill>
        <p:spPr>
          <a:xfrm>
            <a:off x="652805" y="2337291"/>
            <a:ext cx="2696450" cy="2459866"/>
          </a:xfrm>
          <a:prstGeom prst="rect">
            <a:avLst/>
          </a:prstGeom>
        </p:spPr>
      </p:pic>
      <p:sp>
        <p:nvSpPr>
          <p:cNvPr id="16" name="Content Placeholder 1">
            <a:extLst>
              <a:ext uri="{FF2B5EF4-FFF2-40B4-BE49-F238E27FC236}">
                <a16:creationId xmlns:a16="http://schemas.microsoft.com/office/drawing/2014/main" id="{4A480823-DC38-4337-AA50-F033291157BF}"/>
              </a:ext>
            </a:extLst>
          </p:cNvPr>
          <p:cNvSpPr txBox="1">
            <a:spLocks/>
          </p:cNvSpPr>
          <p:nvPr/>
        </p:nvSpPr>
        <p:spPr>
          <a:xfrm>
            <a:off x="4572000" y="5675074"/>
            <a:ext cx="4303776" cy="1001876"/>
          </a:xfrm>
          <a:prstGeom prst="rect">
            <a:avLst/>
          </a:prstGeom>
          <a:ln>
            <a:solidFill>
              <a:schemeClr val="accent3"/>
            </a:solidFill>
          </a:ln>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sz="2000" b="1" dirty="0"/>
              <a:t>Note: </a:t>
            </a:r>
            <a:r>
              <a:rPr lang="en-CA" sz="2000" dirty="0"/>
              <a:t>For all scenarios, timing for Moneris payment for Debit transactions stays the same as today.</a:t>
            </a:r>
            <a:endParaRPr lang="en-CA" sz="2000" b="1" dirty="0"/>
          </a:p>
          <a:p>
            <a:pPr marL="0" indent="0">
              <a:buNone/>
            </a:pPr>
            <a:endParaRPr lang="en-CA" dirty="0"/>
          </a:p>
        </p:txBody>
      </p:sp>
    </p:spTree>
    <p:custDataLst>
      <p:tags r:id="rId1"/>
    </p:custDataLst>
    <p:extLst>
      <p:ext uri="{BB962C8B-B14F-4D97-AF65-F5344CB8AC3E}">
        <p14:creationId xmlns:p14="http://schemas.microsoft.com/office/powerpoint/2010/main" val="39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000"/>
                                        <p:tgtEl>
                                          <p:spTgt spid="9"/>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a:xfrm>
            <a:off x="304474" y="181050"/>
            <a:ext cx="8804030" cy="871686"/>
          </a:xfrm>
        </p:spPr>
        <p:txBody>
          <a:bodyPr/>
          <a:lstStyle/>
          <a:p>
            <a:r>
              <a:rPr lang="en-CA" dirty="0"/>
              <a:t>day-end process – Example 2 </a:t>
            </a:r>
          </a:p>
        </p:txBody>
      </p:sp>
      <p:sp>
        <p:nvSpPr>
          <p:cNvPr id="7" name="Oval 6">
            <a:extLst>
              <a:ext uri="{FF2B5EF4-FFF2-40B4-BE49-F238E27FC236}">
                <a16:creationId xmlns:a16="http://schemas.microsoft.com/office/drawing/2014/main" id="{131B4075-36E2-42D1-9FD6-44B0DACF9C86}"/>
              </a:ext>
            </a:extLst>
          </p:cNvPr>
          <p:cNvSpPr/>
          <p:nvPr/>
        </p:nvSpPr>
        <p:spPr>
          <a:xfrm>
            <a:off x="-271788" y="1288672"/>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9" name="Content Placeholder 1">
            <a:extLst>
              <a:ext uri="{FF2B5EF4-FFF2-40B4-BE49-F238E27FC236}">
                <a16:creationId xmlns:a16="http://schemas.microsoft.com/office/drawing/2014/main" id="{1BAF57A6-584A-4756-920F-EAB1AB9E52E0}"/>
              </a:ext>
            </a:extLst>
          </p:cNvPr>
          <p:cNvSpPr txBox="1">
            <a:spLocks/>
          </p:cNvSpPr>
          <p:nvPr/>
        </p:nvSpPr>
        <p:spPr>
          <a:xfrm>
            <a:off x="4572000" y="1922466"/>
            <a:ext cx="4279392" cy="4011172"/>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dirty="0"/>
              <a:t>Perform day-end close </a:t>
            </a:r>
            <a:r>
              <a:rPr lang="en-CA" b="1" dirty="0"/>
              <a:t>after </a:t>
            </a:r>
            <a:br>
              <a:rPr lang="en-CA" b="1" dirty="0"/>
            </a:br>
            <a:r>
              <a:rPr lang="en-CA" b="1" dirty="0"/>
              <a:t>11:59 pm</a:t>
            </a:r>
            <a:r>
              <a:rPr lang="en-CA" dirty="0"/>
              <a:t> EST Tuesday </a:t>
            </a:r>
            <a:br>
              <a:rPr lang="en-CA" dirty="0"/>
            </a:br>
            <a:r>
              <a:rPr lang="en-CA" dirty="0"/>
              <a:t>(i.e. on Wednesday):</a:t>
            </a:r>
          </a:p>
          <a:p>
            <a:r>
              <a:rPr lang="en-CA" dirty="0"/>
              <a:t>Receive a successful day-end close response from First Data</a:t>
            </a:r>
          </a:p>
          <a:p>
            <a:r>
              <a:rPr lang="en-CA" dirty="0"/>
              <a:t>DTN reports available by </a:t>
            </a:r>
            <a:br>
              <a:rPr lang="en-CA" dirty="0"/>
            </a:br>
            <a:r>
              <a:rPr lang="en-CA" dirty="0"/>
              <a:t>~</a:t>
            </a:r>
            <a:r>
              <a:rPr lang="en-CA" b="1" dirty="0"/>
              <a:t>6:00 am EST Thursday</a:t>
            </a:r>
          </a:p>
          <a:p>
            <a:endParaRPr lang="en-CA" dirty="0"/>
          </a:p>
          <a:p>
            <a:endParaRPr lang="en-CA" dirty="0"/>
          </a:p>
        </p:txBody>
      </p:sp>
      <p:sp>
        <p:nvSpPr>
          <p:cNvPr id="10" name="Freeform 31">
            <a:extLst>
              <a:ext uri="{FF2B5EF4-FFF2-40B4-BE49-F238E27FC236}">
                <a16:creationId xmlns:a16="http://schemas.microsoft.com/office/drawing/2014/main" id="{FF9C5AC2-B460-4AE8-9897-A0DF0BA5DEE8}"/>
              </a:ext>
            </a:extLst>
          </p:cNvPr>
          <p:cNvSpPr/>
          <p:nvPr/>
        </p:nvSpPr>
        <p:spPr>
          <a:xfrm rot="173910">
            <a:off x="674452" y="2868843"/>
            <a:ext cx="3547288" cy="3058839"/>
          </a:xfrm>
          <a:custGeom>
            <a:avLst/>
            <a:gdLst>
              <a:gd name="connsiteX0" fmla="*/ 2510764 w 3551293"/>
              <a:gd name="connsiteY0" fmla="*/ 0 h 3065280"/>
              <a:gd name="connsiteX1" fmla="*/ 3551293 w 3551293"/>
              <a:gd name="connsiteY1" fmla="*/ 1318160 h 3065280"/>
              <a:gd name="connsiteX2" fmla="*/ 3548176 w 3551293"/>
              <a:gd name="connsiteY2" fmla="*/ 1380487 h 3065280"/>
              <a:gd name="connsiteX3" fmla="*/ 3491405 w 3551293"/>
              <a:gd name="connsiteY3" fmla="*/ 1561885 h 3065280"/>
              <a:gd name="connsiteX4" fmla="*/ 1450826 w 3551293"/>
              <a:gd name="connsiteY4" fmla="*/ 3063000 h 3065280"/>
              <a:gd name="connsiteX5" fmla="*/ 767433 w 3551293"/>
              <a:gd name="connsiteY5" fmla="*/ 2989611 h 3065280"/>
              <a:gd name="connsiteX6" fmla="*/ 764567 w 3551293"/>
              <a:gd name="connsiteY6" fmla="*/ 2988695 h 3065280"/>
              <a:gd name="connsiteX7" fmla="*/ 0 w 3551293"/>
              <a:gd name="connsiteY7" fmla="*/ 2020128 h 306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1293" h="3065280">
                <a:moveTo>
                  <a:pt x="2510764" y="0"/>
                </a:moveTo>
                <a:lnTo>
                  <a:pt x="3551293" y="1318160"/>
                </a:lnTo>
                <a:lnTo>
                  <a:pt x="3548176" y="1380487"/>
                </a:lnTo>
                <a:lnTo>
                  <a:pt x="3491405" y="1561885"/>
                </a:lnTo>
                <a:cubicBezTo>
                  <a:pt x="3181707" y="2404431"/>
                  <a:pt x="2396316" y="3020909"/>
                  <a:pt x="1450826" y="3063000"/>
                </a:cubicBezTo>
                <a:cubicBezTo>
                  <a:pt x="1214453" y="3073522"/>
                  <a:pt x="984857" y="3047399"/>
                  <a:pt x="767433" y="2989611"/>
                </a:cubicBezTo>
                <a:lnTo>
                  <a:pt x="764567" y="2988695"/>
                </a:lnTo>
                <a:lnTo>
                  <a:pt x="0" y="2020128"/>
                </a:lnTo>
                <a:close/>
              </a:path>
            </a:pathLst>
          </a:custGeom>
          <a:solidFill>
            <a:srgbClr val="119FA6"/>
          </a:solidFill>
          <a:ln>
            <a:noFill/>
          </a:ln>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1" name="Picture 10">
            <a:extLst>
              <a:ext uri="{FF2B5EF4-FFF2-40B4-BE49-F238E27FC236}">
                <a16:creationId xmlns:a16="http://schemas.microsoft.com/office/drawing/2014/main" id="{FE101FDB-DF33-4526-B737-01ACA85EE8C2}"/>
              </a:ext>
            </a:extLst>
          </p:cNvPr>
          <p:cNvPicPr>
            <a:picLocks noChangeAspect="1"/>
          </p:cNvPicPr>
          <p:nvPr/>
        </p:nvPicPr>
        <p:blipFill>
          <a:blip r:embed="rId4"/>
          <a:stretch>
            <a:fillRect/>
          </a:stretch>
        </p:blipFill>
        <p:spPr>
          <a:xfrm>
            <a:off x="652805" y="2337291"/>
            <a:ext cx="2696450" cy="2459866"/>
          </a:xfrm>
          <a:prstGeom prst="rect">
            <a:avLst/>
          </a:prstGeom>
        </p:spPr>
      </p:pic>
    </p:spTree>
    <p:custDataLst>
      <p:tags r:id="rId1"/>
    </p:custDataLst>
    <p:extLst>
      <p:ext uri="{BB962C8B-B14F-4D97-AF65-F5344CB8AC3E}">
        <p14:creationId xmlns:p14="http://schemas.microsoft.com/office/powerpoint/2010/main" val="1065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a:xfrm>
            <a:off x="304474" y="181050"/>
            <a:ext cx="8804030" cy="580950"/>
          </a:xfrm>
        </p:spPr>
        <p:txBody>
          <a:bodyPr/>
          <a:lstStyle/>
          <a:p>
            <a:r>
              <a:rPr lang="en-CA" dirty="0"/>
              <a:t>How to Change Day-end close time</a:t>
            </a:r>
          </a:p>
        </p:txBody>
      </p:sp>
      <p:graphicFrame>
        <p:nvGraphicFramePr>
          <p:cNvPr id="2" name="Table 1">
            <a:extLst>
              <a:ext uri="{FF2B5EF4-FFF2-40B4-BE49-F238E27FC236}">
                <a16:creationId xmlns:a16="http://schemas.microsoft.com/office/drawing/2014/main" id="{80E2C804-7ACC-4AA6-8117-BD4ABE66D531}"/>
              </a:ext>
            </a:extLst>
          </p:cNvPr>
          <p:cNvGraphicFramePr>
            <a:graphicFrameLocks noGrp="1"/>
          </p:cNvGraphicFramePr>
          <p:nvPr>
            <p:extLst>
              <p:ext uri="{D42A27DB-BD31-4B8C-83A1-F6EECF244321}">
                <p14:modId xmlns:p14="http://schemas.microsoft.com/office/powerpoint/2010/main" val="1233624909"/>
              </p:ext>
            </p:extLst>
          </p:nvPr>
        </p:nvGraphicFramePr>
        <p:xfrm>
          <a:off x="361950" y="1020370"/>
          <a:ext cx="8298180" cy="5197550"/>
        </p:xfrm>
        <a:graphic>
          <a:graphicData uri="http://schemas.openxmlformats.org/drawingml/2006/table">
            <a:tbl>
              <a:tblPr firstRow="1" bandRow="1">
                <a:tableStyleId>{5C22544A-7EE6-4342-B048-85BDC9FD1C3A}</a:tableStyleId>
              </a:tblPr>
              <a:tblGrid>
                <a:gridCol w="3703249">
                  <a:extLst>
                    <a:ext uri="{9D8B030D-6E8A-4147-A177-3AD203B41FA5}">
                      <a16:colId xmlns:a16="http://schemas.microsoft.com/office/drawing/2014/main" val="3433213491"/>
                    </a:ext>
                  </a:extLst>
                </a:gridCol>
                <a:gridCol w="4594931">
                  <a:extLst>
                    <a:ext uri="{9D8B030D-6E8A-4147-A177-3AD203B41FA5}">
                      <a16:colId xmlns:a16="http://schemas.microsoft.com/office/drawing/2014/main" val="15635253"/>
                    </a:ext>
                  </a:extLst>
                </a:gridCol>
              </a:tblGrid>
              <a:tr h="370840">
                <a:tc gridSpan="2">
                  <a:txBody>
                    <a:bodyPr/>
                    <a:lstStyle/>
                    <a:p>
                      <a:r>
                        <a:rPr lang="en-CA" sz="2400" u="none" kern="1200" dirty="0">
                          <a:solidFill>
                            <a:schemeClr val="bg1"/>
                          </a:solidFill>
                          <a:latin typeface="+mn-lt"/>
                          <a:ea typeface="+mn-ea"/>
                          <a:cs typeface="+mn-cs"/>
                        </a:rPr>
                        <a:t>Current day-end: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CA"/>
                    </a:p>
                  </a:txBody>
                  <a:tcPr/>
                </a:tc>
                <a:extLst>
                  <a:ext uri="{0D108BD9-81ED-4DB2-BD59-A6C34878D82A}">
                    <a16:rowId xmlns:a16="http://schemas.microsoft.com/office/drawing/2014/main" val="833715297"/>
                  </a:ext>
                </a:extLst>
              </a:tr>
              <a:tr h="370840">
                <a:tc>
                  <a:txBody>
                    <a:bodyPr/>
                    <a:lstStyle/>
                    <a:p>
                      <a:r>
                        <a:rPr lang="en-CA" sz="2400" b="0" kern="1200" dirty="0">
                          <a:solidFill>
                            <a:schemeClr val="tx2"/>
                          </a:solidFill>
                          <a:latin typeface="+mn-lt"/>
                          <a:ea typeface="+mn-ea"/>
                          <a:cs typeface="+mn-cs"/>
                        </a:rPr>
                        <a:t>Day-end</a:t>
                      </a: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r>
                        <a:rPr lang="en-CA" sz="2400" kern="1200" dirty="0">
                          <a:solidFill>
                            <a:schemeClr val="tx2"/>
                          </a:solidFill>
                          <a:latin typeface="+mn-lt"/>
                          <a:ea typeface="+mn-ea"/>
                          <a:cs typeface="+mn-cs"/>
                        </a:rPr>
                        <a:t>Monday at 5:00 am EST</a:t>
                      </a:r>
                      <a:endParaRPr lang="en-CA" sz="2400" b="1" kern="1200" dirty="0">
                        <a:solidFill>
                          <a:schemeClr val="tx2"/>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512370509"/>
                  </a:ext>
                </a:extLst>
              </a:tr>
              <a:tr h="562050">
                <a:tc>
                  <a:txBody>
                    <a:bodyPr/>
                    <a:lstStyle/>
                    <a:p>
                      <a:r>
                        <a:rPr lang="en-CA" sz="2400" b="0" kern="1200" dirty="0">
                          <a:solidFill>
                            <a:schemeClr val="tx2"/>
                          </a:solidFill>
                          <a:latin typeface="+mn-lt"/>
                          <a:ea typeface="+mn-ea"/>
                          <a:cs typeface="+mn-cs"/>
                        </a:rPr>
                        <a:t>DTN reports</a:t>
                      </a: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CA" sz="2400" kern="1200" dirty="0">
                          <a:solidFill>
                            <a:schemeClr val="tx2"/>
                          </a:solidFill>
                          <a:latin typeface="+mn-lt"/>
                          <a:ea typeface="+mn-ea"/>
                          <a:cs typeface="+mn-cs"/>
                        </a:rPr>
                        <a:t>Tuesday am</a:t>
                      </a:r>
                      <a:endParaRPr lang="en-CA" sz="2400" b="1" kern="1200" dirty="0">
                        <a:solidFill>
                          <a:schemeClr val="tx2"/>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662618"/>
                  </a:ext>
                </a:extLst>
              </a:tr>
              <a:tr h="307340">
                <a:tc gridSpan="2">
                  <a:txBody>
                    <a:bodyPr/>
                    <a:lstStyle/>
                    <a:p>
                      <a:endParaRPr lang="en-CA" sz="1000" b="0" kern="120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CA" sz="2400" b="1" kern="1200" dirty="0">
                        <a:solidFill>
                          <a:schemeClr val="tx2"/>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461551537"/>
                  </a:ext>
                </a:extLst>
              </a:tr>
              <a:tr h="370840">
                <a:tc gridSpan="2">
                  <a:txBody>
                    <a:bodyPr/>
                    <a:lstStyle/>
                    <a:p>
                      <a:r>
                        <a:rPr lang="en-CA" sz="2400" b="1" u="none" kern="1200" dirty="0">
                          <a:solidFill>
                            <a:schemeClr val="bg1"/>
                          </a:solidFill>
                          <a:latin typeface="+mn-lt"/>
                          <a:ea typeface="+mn-ea"/>
                          <a:cs typeface="+mn-cs"/>
                        </a:rPr>
                        <a:t>New day-end: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CA"/>
                    </a:p>
                  </a:txBody>
                  <a:tcPr/>
                </a:tc>
                <a:extLst>
                  <a:ext uri="{0D108BD9-81ED-4DB2-BD59-A6C34878D82A}">
                    <a16:rowId xmlns:a16="http://schemas.microsoft.com/office/drawing/2014/main" val="3967391805"/>
                  </a:ext>
                </a:extLst>
              </a:tr>
              <a:tr h="370840">
                <a:tc>
                  <a:txBody>
                    <a:bodyPr/>
                    <a:lstStyle/>
                    <a:p>
                      <a:r>
                        <a:rPr lang="en-CA" sz="2400" b="0" kern="1200" dirty="0">
                          <a:solidFill>
                            <a:schemeClr val="tx2"/>
                          </a:solidFill>
                          <a:latin typeface="+mn-lt"/>
                          <a:ea typeface="+mn-ea"/>
                          <a:cs typeface="+mn-cs"/>
                        </a:rPr>
                        <a:t>Day-end</a:t>
                      </a: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r>
                        <a:rPr lang="en-CA" sz="2400" kern="1200" dirty="0">
                          <a:solidFill>
                            <a:schemeClr val="tx2"/>
                          </a:solidFill>
                          <a:latin typeface="+mn-lt"/>
                          <a:ea typeface="+mn-ea"/>
                          <a:cs typeface="+mn-cs"/>
                        </a:rPr>
                        <a:t>Monday before 11:59 pm EST</a:t>
                      </a:r>
                      <a:endParaRPr lang="en-CA" sz="2400" b="1" kern="1200" dirty="0">
                        <a:solidFill>
                          <a:schemeClr val="tx2"/>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552523633"/>
                  </a:ext>
                </a:extLst>
              </a:tr>
              <a:tr h="370840">
                <a:tc>
                  <a:txBody>
                    <a:bodyPr/>
                    <a:lstStyle/>
                    <a:p>
                      <a:r>
                        <a:rPr lang="en-CA" sz="2400" b="0" kern="1200" dirty="0">
                          <a:solidFill>
                            <a:schemeClr val="tx2"/>
                          </a:solidFill>
                          <a:latin typeface="+mn-lt"/>
                          <a:ea typeface="+mn-ea"/>
                          <a:cs typeface="+mn-cs"/>
                        </a:rPr>
                        <a:t>DTN reports</a:t>
                      </a: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CA" sz="2400" kern="1200" dirty="0">
                          <a:solidFill>
                            <a:schemeClr val="tx2"/>
                          </a:solidFill>
                          <a:latin typeface="+mn-lt"/>
                          <a:ea typeface="+mn-ea"/>
                          <a:cs typeface="+mn-cs"/>
                        </a:rPr>
                        <a:t>Tuesday am</a:t>
                      </a:r>
                      <a:endParaRPr lang="en-CA" sz="2400" b="1" kern="1200" dirty="0">
                        <a:solidFill>
                          <a:schemeClr val="tx2"/>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74477055"/>
                  </a:ext>
                </a:extLst>
              </a:tr>
              <a:tr h="299720">
                <a:tc gridSpan="2">
                  <a:txBody>
                    <a:bodyPr/>
                    <a:lstStyle/>
                    <a:p>
                      <a:endParaRPr lang="en-CA" sz="1000" b="0" kern="120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CA" sz="2400" b="1" kern="1200" dirty="0">
                        <a:solidFill>
                          <a:schemeClr val="tx2"/>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069066261"/>
                  </a:ext>
                </a:extLst>
              </a:tr>
              <a:tr h="370840">
                <a:tc gridSpan="2">
                  <a:txBody>
                    <a:bodyPr/>
                    <a:lstStyle/>
                    <a:p>
                      <a:r>
                        <a:rPr lang="en-CA" sz="2400" b="1" u="none" kern="1200" dirty="0">
                          <a:solidFill>
                            <a:schemeClr val="bg1"/>
                          </a:solidFill>
                          <a:latin typeface="+mn-lt"/>
                          <a:ea typeface="+mn-ea"/>
                          <a:cs typeface="+mn-cs"/>
                        </a:rPr>
                        <a:t>Next day**: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endParaRPr lang="en-CA" sz="2400" b="1" kern="1200" dirty="0">
                        <a:solidFill>
                          <a:schemeClr val="tx2"/>
                        </a:solidFill>
                        <a:latin typeface="+mn-lt"/>
                        <a:ea typeface="+mn-ea"/>
                        <a:cs typeface="+mn-cs"/>
                      </a:endParaRP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309083764"/>
                  </a:ext>
                </a:extLst>
              </a:tr>
              <a:tr h="370840">
                <a:tc>
                  <a:txBody>
                    <a:bodyPr/>
                    <a:lstStyle/>
                    <a:p>
                      <a:r>
                        <a:rPr lang="en-CA" sz="2400" b="0" kern="1200" dirty="0">
                          <a:solidFill>
                            <a:schemeClr val="tx2"/>
                          </a:solidFill>
                          <a:latin typeface="+mn-lt"/>
                          <a:ea typeface="+mn-ea"/>
                          <a:cs typeface="+mn-cs"/>
                        </a:rPr>
                        <a:t>Day-end</a:t>
                      </a: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r>
                        <a:rPr lang="en-CA" sz="2400" b="0" kern="1200" dirty="0">
                          <a:solidFill>
                            <a:schemeClr val="tx2"/>
                          </a:solidFill>
                          <a:latin typeface="+mn-lt"/>
                          <a:ea typeface="+mn-ea"/>
                          <a:cs typeface="+mn-cs"/>
                        </a:rPr>
                        <a:t>Tuesday before 11:59 pm  EST</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5128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525B68"/>
                          </a:solidFill>
                          <a:effectLst/>
                          <a:uLnTx/>
                          <a:uFillTx/>
                          <a:latin typeface="+mn-lt"/>
                          <a:ea typeface="+mn-ea"/>
                          <a:cs typeface="+mn-cs"/>
                        </a:rPr>
                        <a:t>DTN reports</a:t>
                      </a: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0" kern="1200" dirty="0">
                          <a:solidFill>
                            <a:schemeClr val="tx2"/>
                          </a:solidFill>
                          <a:latin typeface="+mn-lt"/>
                          <a:ea typeface="+mn-ea"/>
                          <a:cs typeface="+mn-cs"/>
                        </a:rPr>
                        <a:t>Wednesday am</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46195931"/>
                  </a:ext>
                </a:extLst>
              </a:tr>
              <a:tr h="370840">
                <a:tc gridSpan="2">
                  <a:txBody>
                    <a:bodyPr/>
                    <a:lstStyle/>
                    <a:p>
                      <a:r>
                        <a:rPr lang="en-CA" sz="1600" b="0" kern="1200" dirty="0">
                          <a:solidFill>
                            <a:schemeClr val="tx2"/>
                          </a:solidFill>
                          <a:latin typeface="+mn-lt"/>
                          <a:ea typeface="+mn-ea"/>
                          <a:cs typeface="+mn-cs"/>
                        </a:rPr>
                        <a:t>**Reconcile 2 days of payment settlement and loyalty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CA" sz="2400" b="0" kern="120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111950"/>
                  </a:ext>
                </a:extLst>
              </a:tr>
            </a:tbl>
          </a:graphicData>
        </a:graphic>
      </p:graphicFrame>
    </p:spTree>
    <p:custDataLst>
      <p:tags r:id="rId1"/>
    </p:custDataLst>
    <p:extLst>
      <p:ext uri="{BB962C8B-B14F-4D97-AF65-F5344CB8AC3E}">
        <p14:creationId xmlns:p14="http://schemas.microsoft.com/office/powerpoint/2010/main" val="99531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B3AF-DC6C-4D63-9789-F9516FB12FA8}"/>
              </a:ext>
            </a:extLst>
          </p:cNvPr>
          <p:cNvSpPr>
            <a:spLocks noGrp="1"/>
          </p:cNvSpPr>
          <p:nvPr>
            <p:ph type="title"/>
          </p:nvPr>
        </p:nvSpPr>
        <p:spPr>
          <a:xfrm>
            <a:off x="339970" y="181050"/>
            <a:ext cx="8804030" cy="871686"/>
          </a:xfrm>
        </p:spPr>
        <p:txBody>
          <a:bodyPr/>
          <a:lstStyle/>
          <a:p>
            <a:r>
              <a:rPr lang="en-CA" dirty="0"/>
              <a:t>Webinar considerations (cont.)	</a:t>
            </a:r>
          </a:p>
        </p:txBody>
      </p:sp>
      <p:sp>
        <p:nvSpPr>
          <p:cNvPr id="3" name="Content Placeholder 2">
            <a:extLst>
              <a:ext uri="{FF2B5EF4-FFF2-40B4-BE49-F238E27FC236}">
                <a16:creationId xmlns:a16="http://schemas.microsoft.com/office/drawing/2014/main" id="{DA733C5B-8F17-480B-A7C5-56FF87AE2AD2}"/>
              </a:ext>
            </a:extLst>
          </p:cNvPr>
          <p:cNvSpPr>
            <a:spLocks noGrp="1"/>
          </p:cNvSpPr>
          <p:nvPr>
            <p:ph idx="1"/>
          </p:nvPr>
        </p:nvSpPr>
        <p:spPr>
          <a:xfrm>
            <a:off x="304474" y="934490"/>
            <a:ext cx="8354334" cy="5742460"/>
          </a:xfrm>
        </p:spPr>
        <p:txBody>
          <a:bodyPr/>
          <a:lstStyle/>
          <a:p>
            <a:r>
              <a:rPr lang="en-CA" b="1" dirty="0"/>
              <a:t>Facilitator Preparation</a:t>
            </a:r>
            <a:r>
              <a:rPr lang="en-CA" dirty="0"/>
              <a:t>: </a:t>
            </a:r>
          </a:p>
          <a:p>
            <a:pPr marL="342900" indent="-342900">
              <a:lnSpc>
                <a:spcPct val="100000"/>
              </a:lnSpc>
              <a:spcBef>
                <a:spcPts val="600"/>
              </a:spcBef>
              <a:buFont typeface="Arial" panose="020B0604020202020204" pitchFamily="34" charset="0"/>
              <a:buChar char="•"/>
            </a:pPr>
            <a:r>
              <a:rPr lang="en-CA" dirty="0"/>
              <a:t>When delivering the content, ensure your speech is clear and moderately paced. </a:t>
            </a:r>
          </a:p>
          <a:p>
            <a:pPr marL="342900" indent="-342900">
              <a:lnSpc>
                <a:spcPct val="100000"/>
              </a:lnSpc>
              <a:spcBef>
                <a:spcPts val="600"/>
              </a:spcBef>
              <a:buFont typeface="Arial" panose="020B0604020202020204" pitchFamily="34" charset="0"/>
              <a:buChar char="•"/>
            </a:pPr>
            <a:r>
              <a:rPr lang="en-CA" dirty="0"/>
              <a:t>The language in the Notes is appropriate for participants of differing levels of English. If improvising the script, please choose language carefully. </a:t>
            </a:r>
          </a:p>
          <a:p>
            <a:pPr marL="342900" indent="-342900">
              <a:lnSpc>
                <a:spcPct val="100000"/>
              </a:lnSpc>
              <a:spcBef>
                <a:spcPts val="600"/>
              </a:spcBef>
              <a:buFont typeface="Arial" panose="020B0604020202020204" pitchFamily="34" charset="0"/>
              <a:buChar char="•"/>
            </a:pPr>
            <a:r>
              <a:rPr lang="en-CA" dirty="0"/>
              <a:t>Enter all poll questions into the webinar software before starting the webinar.</a:t>
            </a:r>
          </a:p>
          <a:p>
            <a:pPr marL="342900" indent="-342900">
              <a:lnSpc>
                <a:spcPct val="100000"/>
              </a:lnSpc>
              <a:spcBef>
                <a:spcPts val="600"/>
              </a:spcBef>
              <a:buFont typeface="Arial" panose="020B0604020202020204" pitchFamily="34" charset="0"/>
              <a:buChar char="•"/>
            </a:pPr>
            <a:r>
              <a:rPr lang="en-CA" dirty="0"/>
              <a:t>Of the DTN reports that are available, find out which are planned to be sent to Retailers (by their BW). Provide that information when delivering the Reports content.</a:t>
            </a:r>
          </a:p>
          <a:p>
            <a:pPr marL="342900" indent="-342900">
              <a:lnSpc>
                <a:spcPct val="100000"/>
              </a:lnSpc>
              <a:spcBef>
                <a:spcPts val="600"/>
              </a:spcBef>
              <a:buFont typeface="Arial" panose="020B0604020202020204" pitchFamily="34" charset="0"/>
              <a:buChar char="•"/>
            </a:pPr>
            <a:r>
              <a:rPr lang="en-CA" dirty="0"/>
              <a:t>Review Retailer Reports Guide for detailed info on DTN reports.</a:t>
            </a:r>
          </a:p>
          <a:p>
            <a:pPr marL="342900" indent="-342900">
              <a:lnSpc>
                <a:spcPct val="100000"/>
              </a:lnSpc>
              <a:spcBef>
                <a:spcPts val="600"/>
              </a:spcBef>
              <a:buFont typeface="Arial" panose="020B0604020202020204" pitchFamily="34" charset="0"/>
              <a:buChar char="•"/>
            </a:pPr>
            <a:r>
              <a:rPr lang="en-CA" dirty="0"/>
              <a:t>Review the Retailer Quick Reference Guide to prepare to introduce it to participants. </a:t>
            </a:r>
          </a:p>
          <a:p>
            <a:pPr marL="342900" indent="-342900">
              <a:buFont typeface="Arial" panose="020B0604020202020204" pitchFamily="34" charset="0"/>
              <a:buChar char="•"/>
            </a:pPr>
            <a:endParaRPr lang="en-CA" dirty="0"/>
          </a:p>
        </p:txBody>
      </p:sp>
    </p:spTree>
    <p:custDataLst>
      <p:tags r:id="rId1"/>
    </p:custDataLst>
    <p:extLst>
      <p:ext uri="{BB962C8B-B14F-4D97-AF65-F5344CB8AC3E}">
        <p14:creationId xmlns:p14="http://schemas.microsoft.com/office/powerpoint/2010/main" val="63395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What if I miss the cut-off time?</a:t>
            </a:r>
          </a:p>
        </p:txBody>
      </p:sp>
      <p:sp>
        <p:nvSpPr>
          <p:cNvPr id="7" name="Oval 6">
            <a:extLst>
              <a:ext uri="{FF2B5EF4-FFF2-40B4-BE49-F238E27FC236}">
                <a16:creationId xmlns:a16="http://schemas.microsoft.com/office/drawing/2014/main" id="{464D5DA4-2260-4B30-B045-86BCEC624876}"/>
              </a:ext>
            </a:extLst>
          </p:cNvPr>
          <p:cNvSpPr/>
          <p:nvPr/>
        </p:nvSpPr>
        <p:spPr>
          <a:xfrm>
            <a:off x="-290611" y="1282130"/>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9" name="Content Placeholder 1">
            <a:extLst>
              <a:ext uri="{FF2B5EF4-FFF2-40B4-BE49-F238E27FC236}">
                <a16:creationId xmlns:a16="http://schemas.microsoft.com/office/drawing/2014/main" id="{35472AE6-82D1-4E17-9797-F1930AA46E83}"/>
              </a:ext>
            </a:extLst>
          </p:cNvPr>
          <p:cNvSpPr txBox="1">
            <a:spLocks/>
          </p:cNvSpPr>
          <p:nvPr/>
        </p:nvSpPr>
        <p:spPr>
          <a:xfrm>
            <a:off x="4572000" y="2149621"/>
            <a:ext cx="4303059" cy="2394570"/>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CA" dirty="0"/>
              <a:t>If a site hasn’t performed a day-end close in the last 24 hours: </a:t>
            </a:r>
          </a:p>
          <a:p>
            <a:r>
              <a:rPr lang="en-CA" dirty="0"/>
              <a:t>At 1:45 pm EST, BAMS/FD will force a day-end close</a:t>
            </a:r>
          </a:p>
          <a:p>
            <a:r>
              <a:rPr lang="en-CA" dirty="0"/>
              <a:t>Loyalty day-end close (and debit settlement) won’t occur</a:t>
            </a:r>
          </a:p>
          <a:p>
            <a:r>
              <a:rPr lang="en-CA" dirty="0"/>
              <a:t>Local POS report and settlement system report will not balance</a:t>
            </a:r>
          </a:p>
          <a:p>
            <a:endParaRPr lang="en-CA" dirty="0"/>
          </a:p>
        </p:txBody>
      </p:sp>
      <p:sp>
        <p:nvSpPr>
          <p:cNvPr id="10" name="Freeform 14">
            <a:extLst>
              <a:ext uri="{FF2B5EF4-FFF2-40B4-BE49-F238E27FC236}">
                <a16:creationId xmlns:a16="http://schemas.microsoft.com/office/drawing/2014/main" id="{638B67D9-79F3-4911-98D8-B60705AC825E}"/>
              </a:ext>
            </a:extLst>
          </p:cNvPr>
          <p:cNvSpPr/>
          <p:nvPr/>
        </p:nvSpPr>
        <p:spPr>
          <a:xfrm rot="18481591">
            <a:off x="1434274" y="3323588"/>
            <a:ext cx="2954264" cy="2182620"/>
          </a:xfrm>
          <a:custGeom>
            <a:avLst/>
            <a:gdLst>
              <a:gd name="connsiteX0" fmla="*/ 2954264 w 2954264"/>
              <a:gd name="connsiteY0" fmla="*/ 0 h 2182620"/>
              <a:gd name="connsiteX1" fmla="*/ 2953820 w 2954264"/>
              <a:gd name="connsiteY1" fmla="*/ 1717512 h 2182620"/>
              <a:gd name="connsiteX2" fmla="*/ 2936817 w 2954264"/>
              <a:gd name="connsiteY2" fmla="*/ 1735570 h 2182620"/>
              <a:gd name="connsiteX3" fmla="*/ 2804398 w 2954264"/>
              <a:gd name="connsiteY3" fmla="*/ 1828759 h 2182620"/>
              <a:gd name="connsiteX4" fmla="*/ 82681 w 2954264"/>
              <a:gd name="connsiteY4" fmla="*/ 1634115 h 2182620"/>
              <a:gd name="connsiteX5" fmla="*/ 0 w 2954264"/>
              <a:gd name="connsiteY5" fmla="*/ 1556211 h 2182620"/>
              <a:gd name="connsiteX6" fmla="*/ 0 w 2954264"/>
              <a:gd name="connsiteY6" fmla="*/ 96254 h 2182620"/>
              <a:gd name="connsiteX7" fmla="*/ 2954264 w 2954264"/>
              <a:gd name="connsiteY7" fmla="*/ 0 h 218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4264" h="2182620">
                <a:moveTo>
                  <a:pt x="2954264" y="0"/>
                </a:moveTo>
                <a:cubicBezTo>
                  <a:pt x="2954117" y="572504"/>
                  <a:pt x="2953968" y="1145009"/>
                  <a:pt x="2953820" y="1717512"/>
                </a:cubicBezTo>
                <a:lnTo>
                  <a:pt x="2936817" y="1735570"/>
                </a:lnTo>
                <a:lnTo>
                  <a:pt x="2804398" y="1828759"/>
                </a:lnTo>
                <a:cubicBezTo>
                  <a:pt x="1947212" y="2369137"/>
                  <a:pt x="841307" y="2279956"/>
                  <a:pt x="82681" y="1634115"/>
                </a:cubicBezTo>
                <a:lnTo>
                  <a:pt x="0" y="1556211"/>
                </a:lnTo>
                <a:lnTo>
                  <a:pt x="0" y="96254"/>
                </a:lnTo>
                <a:cubicBezTo>
                  <a:pt x="984607" y="96254"/>
                  <a:pt x="1969657" y="0"/>
                  <a:pt x="2954264" y="0"/>
                </a:cubicBezTo>
                <a:close/>
              </a:path>
            </a:pathLst>
          </a:custGeom>
          <a:solidFill>
            <a:srgbClr val="119FA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pic>
        <p:nvPicPr>
          <p:cNvPr id="11" name="Picture 10">
            <a:extLst>
              <a:ext uri="{FF2B5EF4-FFF2-40B4-BE49-F238E27FC236}">
                <a16:creationId xmlns:a16="http://schemas.microsoft.com/office/drawing/2014/main" id="{7D87B6D2-C765-4447-BC77-7FA6AC1871F1}"/>
              </a:ext>
            </a:extLst>
          </p:cNvPr>
          <p:cNvPicPr>
            <a:picLocks noChangeAspect="1"/>
          </p:cNvPicPr>
          <p:nvPr/>
        </p:nvPicPr>
        <p:blipFill>
          <a:blip r:embed="rId4"/>
          <a:stretch>
            <a:fillRect/>
          </a:stretch>
        </p:blipFill>
        <p:spPr>
          <a:xfrm>
            <a:off x="943462" y="2092491"/>
            <a:ext cx="2150301" cy="2922707"/>
          </a:xfrm>
          <a:prstGeom prst="rect">
            <a:avLst/>
          </a:prstGeom>
        </p:spPr>
      </p:pic>
    </p:spTree>
    <p:custDataLst>
      <p:tags r:id="rId1"/>
    </p:custDataLst>
    <p:extLst>
      <p:ext uri="{BB962C8B-B14F-4D97-AF65-F5344CB8AC3E}">
        <p14:creationId xmlns:p14="http://schemas.microsoft.com/office/powerpoint/2010/main" val="72314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9314F-1EDC-43D3-8C01-CE30D74725DF}"/>
              </a:ext>
            </a:extLst>
          </p:cNvPr>
          <p:cNvSpPr>
            <a:spLocks noGrp="1"/>
          </p:cNvSpPr>
          <p:nvPr>
            <p:ph type="title"/>
          </p:nvPr>
        </p:nvSpPr>
        <p:spPr/>
        <p:txBody>
          <a:bodyPr/>
          <a:lstStyle/>
          <a:p>
            <a:r>
              <a:rPr lang="en-CA" dirty="0"/>
              <a:t>Reconciling after a forced close</a:t>
            </a:r>
          </a:p>
        </p:txBody>
      </p:sp>
      <p:sp>
        <p:nvSpPr>
          <p:cNvPr id="45" name="Oval 44">
            <a:extLst>
              <a:ext uri="{FF2B5EF4-FFF2-40B4-BE49-F238E27FC236}">
                <a16:creationId xmlns:a16="http://schemas.microsoft.com/office/drawing/2014/main" id="{7653B876-C665-4B1D-BF36-470A34339D0E}"/>
              </a:ext>
            </a:extLst>
          </p:cNvPr>
          <p:cNvSpPr/>
          <p:nvPr/>
        </p:nvSpPr>
        <p:spPr>
          <a:xfrm>
            <a:off x="-290611" y="1282130"/>
            <a:ext cx="4613564" cy="4613564"/>
          </a:xfrm>
          <a:prstGeom prst="ellipse">
            <a:avLst/>
          </a:prstGeom>
          <a:solidFill>
            <a:schemeClr val="accent3"/>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6" name="Content Placeholder 1">
            <a:extLst>
              <a:ext uri="{FF2B5EF4-FFF2-40B4-BE49-F238E27FC236}">
                <a16:creationId xmlns:a16="http://schemas.microsoft.com/office/drawing/2014/main" id="{B5B87C03-3B30-42BC-A53F-C3C9BDC79915}"/>
              </a:ext>
            </a:extLst>
          </p:cNvPr>
          <p:cNvSpPr txBox="1">
            <a:spLocks/>
          </p:cNvSpPr>
          <p:nvPr/>
        </p:nvSpPr>
        <p:spPr>
          <a:xfrm>
            <a:off x="4572000" y="2149621"/>
            <a:ext cx="4303059" cy="2394570"/>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Wait until next regular day-end close time</a:t>
            </a:r>
          </a:p>
          <a:p>
            <a:r>
              <a:rPr lang="en-CA" dirty="0"/>
              <a:t>Perform the day-end close process (day-end and loyalty day-end)</a:t>
            </a:r>
          </a:p>
          <a:p>
            <a:r>
              <a:rPr lang="en-CA" dirty="0"/>
              <a:t>Reconcile using combined report from the day-end close. It will contain 2 days of data.</a:t>
            </a:r>
          </a:p>
        </p:txBody>
      </p:sp>
      <p:sp>
        <p:nvSpPr>
          <p:cNvPr id="47" name="Freeform 48">
            <a:extLst>
              <a:ext uri="{FF2B5EF4-FFF2-40B4-BE49-F238E27FC236}">
                <a16:creationId xmlns:a16="http://schemas.microsoft.com/office/drawing/2014/main" id="{AE60CF87-50F0-432D-B817-B54F8C17689D}"/>
              </a:ext>
            </a:extLst>
          </p:cNvPr>
          <p:cNvSpPr/>
          <p:nvPr/>
        </p:nvSpPr>
        <p:spPr>
          <a:xfrm rot="2683865" flipH="1">
            <a:off x="1236526" y="2686847"/>
            <a:ext cx="2748903" cy="3217012"/>
          </a:xfrm>
          <a:custGeom>
            <a:avLst/>
            <a:gdLst>
              <a:gd name="connsiteX0" fmla="*/ 2748903 w 2748903"/>
              <a:gd name="connsiteY0" fmla="*/ 0 h 3217012"/>
              <a:gd name="connsiteX1" fmla="*/ 586539 w 2748903"/>
              <a:gd name="connsiteY1" fmla="*/ 0 h 3217012"/>
              <a:gd name="connsiteX2" fmla="*/ 510475 w 2748903"/>
              <a:gd name="connsiteY2" fmla="*/ 84952 h 3217012"/>
              <a:gd name="connsiteX3" fmla="*/ 683316 w 2748903"/>
              <a:gd name="connsiteY3" fmla="*/ 3171261 h 3217012"/>
              <a:gd name="connsiteX4" fmla="*/ 734413 w 2748903"/>
              <a:gd name="connsiteY4" fmla="*/ 3217012 h 3217012"/>
              <a:gd name="connsiteX5" fmla="*/ 2196864 w 2748903"/>
              <a:gd name="connsiteY5" fmla="*/ 3217012 h 321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8903" h="3217012">
                <a:moveTo>
                  <a:pt x="2748903" y="0"/>
                </a:moveTo>
                <a:lnTo>
                  <a:pt x="586539" y="0"/>
                </a:lnTo>
                <a:lnTo>
                  <a:pt x="510475" y="84952"/>
                </a:lnTo>
                <a:cubicBezTo>
                  <a:pt x="-224247" y="994455"/>
                  <a:pt x="-165190" y="2330683"/>
                  <a:pt x="683316" y="3171261"/>
                </a:cubicBezTo>
                <a:lnTo>
                  <a:pt x="734413" y="3217012"/>
                </a:lnTo>
                <a:lnTo>
                  <a:pt x="2196864" y="3217012"/>
                </a:lnTo>
                <a:close/>
              </a:path>
            </a:pathLst>
          </a:custGeom>
          <a:solidFill>
            <a:srgbClr val="119FA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grpSp>
        <p:nvGrpSpPr>
          <p:cNvPr id="48" name="Group 47">
            <a:extLst>
              <a:ext uri="{FF2B5EF4-FFF2-40B4-BE49-F238E27FC236}">
                <a16:creationId xmlns:a16="http://schemas.microsoft.com/office/drawing/2014/main" id="{8EC7F7FE-EA9F-4665-BE04-E53719FF41A9}"/>
              </a:ext>
            </a:extLst>
          </p:cNvPr>
          <p:cNvGrpSpPr>
            <a:grpSpLocks noChangeAspect="1"/>
          </p:cNvGrpSpPr>
          <p:nvPr/>
        </p:nvGrpSpPr>
        <p:grpSpPr>
          <a:xfrm>
            <a:off x="943801" y="2198037"/>
            <a:ext cx="1879960" cy="2666722"/>
            <a:chOff x="187036" y="1660669"/>
            <a:chExt cx="2493241" cy="3536661"/>
          </a:xfrm>
        </p:grpSpPr>
        <p:sp>
          <p:nvSpPr>
            <p:cNvPr id="49" name="Freeform 66">
              <a:extLst>
                <a:ext uri="{FF2B5EF4-FFF2-40B4-BE49-F238E27FC236}">
                  <a16:creationId xmlns:a16="http://schemas.microsoft.com/office/drawing/2014/main" id="{C9412D2A-AFC8-4C13-928B-AF7CD023A40C}"/>
                </a:ext>
              </a:extLst>
            </p:cNvPr>
            <p:cNvSpPr>
              <a:spLocks/>
            </p:cNvSpPr>
            <p:nvPr/>
          </p:nvSpPr>
          <p:spPr bwMode="auto">
            <a:xfrm>
              <a:off x="187036" y="1660669"/>
              <a:ext cx="2493241" cy="3536661"/>
            </a:xfrm>
            <a:custGeom>
              <a:avLst/>
              <a:gdLst>
                <a:gd name="T0" fmla="*/ 1 w 1319"/>
                <a:gd name="T1" fmla="*/ 0 h 1871"/>
                <a:gd name="T2" fmla="*/ 1319 w 1319"/>
                <a:gd name="T3" fmla="*/ 1 h 1871"/>
                <a:gd name="T4" fmla="*/ 1318 w 1319"/>
                <a:gd name="T5" fmla="*/ 1871 h 1871"/>
                <a:gd name="T6" fmla="*/ 0 w 1319"/>
                <a:gd name="T7" fmla="*/ 1870 h 1871"/>
                <a:gd name="T8" fmla="*/ 1 w 1319"/>
                <a:gd name="T9" fmla="*/ 0 h 1871"/>
              </a:gdLst>
              <a:ahLst/>
              <a:cxnLst>
                <a:cxn ang="0">
                  <a:pos x="T0" y="T1"/>
                </a:cxn>
                <a:cxn ang="0">
                  <a:pos x="T2" y="T3"/>
                </a:cxn>
                <a:cxn ang="0">
                  <a:pos x="T4" y="T5"/>
                </a:cxn>
                <a:cxn ang="0">
                  <a:pos x="T6" y="T7"/>
                </a:cxn>
                <a:cxn ang="0">
                  <a:pos x="T8" y="T9"/>
                </a:cxn>
              </a:cxnLst>
              <a:rect l="0" t="0" r="r" b="b"/>
              <a:pathLst>
                <a:path w="1319" h="1871">
                  <a:moveTo>
                    <a:pt x="1" y="0"/>
                  </a:moveTo>
                  <a:lnTo>
                    <a:pt x="1319" y="1"/>
                  </a:lnTo>
                  <a:lnTo>
                    <a:pt x="1318" y="1871"/>
                  </a:lnTo>
                  <a:lnTo>
                    <a:pt x="0" y="187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68">
              <a:extLst>
                <a:ext uri="{FF2B5EF4-FFF2-40B4-BE49-F238E27FC236}">
                  <a16:creationId xmlns:a16="http://schemas.microsoft.com/office/drawing/2014/main" id="{36391946-D5CA-481E-A91F-05CF6865482D}"/>
                </a:ext>
              </a:extLst>
            </p:cNvPr>
            <p:cNvSpPr>
              <a:spLocks noChangeArrowheads="1"/>
            </p:cNvSpPr>
            <p:nvPr/>
          </p:nvSpPr>
          <p:spPr bwMode="auto">
            <a:xfrm>
              <a:off x="500817" y="3488541"/>
              <a:ext cx="215489" cy="194697"/>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 name="Rectangle 69">
              <a:extLst>
                <a:ext uri="{FF2B5EF4-FFF2-40B4-BE49-F238E27FC236}">
                  <a16:creationId xmlns:a16="http://schemas.microsoft.com/office/drawing/2014/main" id="{075D0977-4DB9-46FF-8BA0-E3088B384F1E}"/>
                </a:ext>
              </a:extLst>
            </p:cNvPr>
            <p:cNvSpPr>
              <a:spLocks noChangeArrowheads="1"/>
            </p:cNvSpPr>
            <p:nvPr/>
          </p:nvSpPr>
          <p:spPr bwMode="auto">
            <a:xfrm>
              <a:off x="750330" y="3403481"/>
              <a:ext cx="215489" cy="279757"/>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 name="Rectangle 70">
              <a:extLst>
                <a:ext uri="{FF2B5EF4-FFF2-40B4-BE49-F238E27FC236}">
                  <a16:creationId xmlns:a16="http://schemas.microsoft.com/office/drawing/2014/main" id="{19B41163-34A1-4E9B-849E-27919768DE80}"/>
                </a:ext>
              </a:extLst>
            </p:cNvPr>
            <p:cNvSpPr>
              <a:spLocks noChangeArrowheads="1"/>
            </p:cNvSpPr>
            <p:nvPr/>
          </p:nvSpPr>
          <p:spPr bwMode="auto">
            <a:xfrm>
              <a:off x="997953" y="3205004"/>
              <a:ext cx="215489" cy="478234"/>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 name="Rectangle 71">
              <a:extLst>
                <a:ext uri="{FF2B5EF4-FFF2-40B4-BE49-F238E27FC236}">
                  <a16:creationId xmlns:a16="http://schemas.microsoft.com/office/drawing/2014/main" id="{A7DE653D-CA66-4074-BCE1-B8484BE334E7}"/>
                </a:ext>
              </a:extLst>
            </p:cNvPr>
            <p:cNvSpPr>
              <a:spLocks noChangeArrowheads="1"/>
            </p:cNvSpPr>
            <p:nvPr/>
          </p:nvSpPr>
          <p:spPr bwMode="auto">
            <a:xfrm>
              <a:off x="1247466" y="3273053"/>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94" name="Rectangle 72">
              <a:extLst>
                <a:ext uri="{FF2B5EF4-FFF2-40B4-BE49-F238E27FC236}">
                  <a16:creationId xmlns:a16="http://schemas.microsoft.com/office/drawing/2014/main" id="{6B1E0117-C6ED-408C-B681-AFDA1BBD6FE7}"/>
                </a:ext>
              </a:extLst>
            </p:cNvPr>
            <p:cNvSpPr>
              <a:spLocks noChangeArrowheads="1"/>
            </p:cNvSpPr>
            <p:nvPr/>
          </p:nvSpPr>
          <p:spPr bwMode="auto">
            <a:xfrm>
              <a:off x="1495090" y="3477200"/>
              <a:ext cx="215489" cy="206038"/>
            </a:xfrm>
            <a:prstGeom prst="rect">
              <a:avLst/>
            </a:pr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 name="Rectangle 73">
              <a:extLst>
                <a:ext uri="{FF2B5EF4-FFF2-40B4-BE49-F238E27FC236}">
                  <a16:creationId xmlns:a16="http://schemas.microsoft.com/office/drawing/2014/main" id="{9360979A-1698-4356-9AB3-0CF400693D54}"/>
                </a:ext>
              </a:extLst>
            </p:cNvPr>
            <p:cNvSpPr>
              <a:spLocks noChangeArrowheads="1"/>
            </p:cNvSpPr>
            <p:nvPr/>
          </p:nvSpPr>
          <p:spPr bwMode="auto">
            <a:xfrm>
              <a:off x="1738931" y="3401590"/>
              <a:ext cx="215489" cy="281648"/>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 name="Rectangle 74">
              <a:extLst>
                <a:ext uri="{FF2B5EF4-FFF2-40B4-BE49-F238E27FC236}">
                  <a16:creationId xmlns:a16="http://schemas.microsoft.com/office/drawing/2014/main" id="{074DC64E-5E9F-4486-869D-A4CCD159513C}"/>
                </a:ext>
              </a:extLst>
            </p:cNvPr>
            <p:cNvSpPr>
              <a:spLocks noChangeArrowheads="1"/>
            </p:cNvSpPr>
            <p:nvPr/>
          </p:nvSpPr>
          <p:spPr bwMode="auto">
            <a:xfrm>
              <a:off x="1988445" y="3273053"/>
              <a:ext cx="215489" cy="410185"/>
            </a:xfrm>
            <a:prstGeom prst="rect">
              <a:avLst/>
            </a:prstGeom>
            <a:solidFill>
              <a:srgbClr val="4CE6EA"/>
            </a:solidFill>
            <a:ln>
              <a:noFill/>
            </a:ln>
          </p:spPr>
          <p:txBody>
            <a:bodyPr vert="horz" wrap="square" lIns="91440" tIns="45720" rIns="91440" bIns="45720" numCol="1" anchor="t" anchorCtr="0" compatLnSpc="1">
              <a:prstTxWarp prst="textNoShape">
                <a:avLst/>
              </a:prstTxWarp>
            </a:bodyPr>
            <a:lstStyle/>
            <a:p>
              <a:endParaRPr lang="en-CA"/>
            </a:p>
          </p:txBody>
        </p:sp>
        <p:sp>
          <p:nvSpPr>
            <p:cNvPr id="97" name="Rectangle 75">
              <a:extLst>
                <a:ext uri="{FF2B5EF4-FFF2-40B4-BE49-F238E27FC236}">
                  <a16:creationId xmlns:a16="http://schemas.microsoft.com/office/drawing/2014/main" id="{768B6757-1CB7-4645-AACA-D679088C1BA5}"/>
                </a:ext>
              </a:extLst>
            </p:cNvPr>
            <p:cNvSpPr>
              <a:spLocks noChangeArrowheads="1"/>
            </p:cNvSpPr>
            <p:nvPr/>
          </p:nvSpPr>
          <p:spPr bwMode="auto">
            <a:xfrm>
              <a:off x="2236068" y="3000857"/>
              <a:ext cx="215489" cy="682381"/>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 name="Freeform 76">
              <a:extLst>
                <a:ext uri="{FF2B5EF4-FFF2-40B4-BE49-F238E27FC236}">
                  <a16:creationId xmlns:a16="http://schemas.microsoft.com/office/drawing/2014/main" id="{28704E62-084D-4AAB-BD72-A2A85577AFAE}"/>
                </a:ext>
              </a:extLst>
            </p:cNvPr>
            <p:cNvSpPr>
              <a:spLocks/>
            </p:cNvSpPr>
            <p:nvPr/>
          </p:nvSpPr>
          <p:spPr bwMode="auto">
            <a:xfrm>
              <a:off x="417646" y="3974337"/>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 name="Rectangle 77">
              <a:extLst>
                <a:ext uri="{FF2B5EF4-FFF2-40B4-BE49-F238E27FC236}">
                  <a16:creationId xmlns:a16="http://schemas.microsoft.com/office/drawing/2014/main" id="{90C3965A-12A5-4D1C-B77A-CE594AF20B46}"/>
                </a:ext>
              </a:extLst>
            </p:cNvPr>
            <p:cNvSpPr>
              <a:spLocks noChangeArrowheads="1"/>
            </p:cNvSpPr>
            <p:nvPr/>
          </p:nvSpPr>
          <p:spPr bwMode="auto">
            <a:xfrm>
              <a:off x="417646" y="4083971"/>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 name="Rectangle 78">
              <a:extLst>
                <a:ext uri="{FF2B5EF4-FFF2-40B4-BE49-F238E27FC236}">
                  <a16:creationId xmlns:a16="http://schemas.microsoft.com/office/drawing/2014/main" id="{F5D47CC0-F91B-4B13-8ED6-3BEB6FBD84BA}"/>
                </a:ext>
              </a:extLst>
            </p:cNvPr>
            <p:cNvSpPr>
              <a:spLocks noChangeArrowheads="1"/>
            </p:cNvSpPr>
            <p:nvPr/>
          </p:nvSpPr>
          <p:spPr bwMode="auto">
            <a:xfrm>
              <a:off x="417646" y="4191715"/>
              <a:ext cx="931893"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Freeform 79">
              <a:extLst>
                <a:ext uri="{FF2B5EF4-FFF2-40B4-BE49-F238E27FC236}">
                  <a16:creationId xmlns:a16="http://schemas.microsoft.com/office/drawing/2014/main" id="{4CCD7B34-6230-4C1F-AE30-53450DAE54A2}"/>
                </a:ext>
              </a:extLst>
            </p:cNvPr>
            <p:cNvSpPr>
              <a:spLocks/>
            </p:cNvSpPr>
            <p:nvPr/>
          </p:nvSpPr>
          <p:spPr bwMode="auto">
            <a:xfrm>
              <a:off x="417646" y="4301350"/>
              <a:ext cx="931893" cy="64269"/>
            </a:xfrm>
            <a:custGeom>
              <a:avLst/>
              <a:gdLst>
                <a:gd name="T0" fmla="*/ 0 w 493"/>
                <a:gd name="T1" fmla="*/ 0 h 34"/>
                <a:gd name="T2" fmla="*/ 493 w 493"/>
                <a:gd name="T3" fmla="*/ 1 h 34"/>
                <a:gd name="T4" fmla="*/ 493 w 493"/>
                <a:gd name="T5" fmla="*/ 34 h 34"/>
                <a:gd name="T6" fmla="*/ 0 w 493"/>
                <a:gd name="T7" fmla="*/ 34 h 34"/>
                <a:gd name="T8" fmla="*/ 0 w 493"/>
                <a:gd name="T9" fmla="*/ 0 h 34"/>
              </a:gdLst>
              <a:ahLst/>
              <a:cxnLst>
                <a:cxn ang="0">
                  <a:pos x="T0" y="T1"/>
                </a:cxn>
                <a:cxn ang="0">
                  <a:pos x="T2" y="T3"/>
                </a:cxn>
                <a:cxn ang="0">
                  <a:pos x="T4" y="T5"/>
                </a:cxn>
                <a:cxn ang="0">
                  <a:pos x="T6" y="T7"/>
                </a:cxn>
                <a:cxn ang="0">
                  <a:pos x="T8" y="T9"/>
                </a:cxn>
              </a:cxnLst>
              <a:rect l="0" t="0" r="r" b="b"/>
              <a:pathLst>
                <a:path w="493" h="34">
                  <a:moveTo>
                    <a:pt x="0" y="0"/>
                  </a:moveTo>
                  <a:lnTo>
                    <a:pt x="493" y="1"/>
                  </a:lnTo>
                  <a:lnTo>
                    <a:pt x="493"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Rectangle 80">
              <a:extLst>
                <a:ext uri="{FF2B5EF4-FFF2-40B4-BE49-F238E27FC236}">
                  <a16:creationId xmlns:a16="http://schemas.microsoft.com/office/drawing/2014/main" id="{91A467A5-FBDD-43FE-81C2-8D3145D8943E}"/>
                </a:ext>
              </a:extLst>
            </p:cNvPr>
            <p:cNvSpPr>
              <a:spLocks noChangeArrowheads="1"/>
            </p:cNvSpPr>
            <p:nvPr/>
          </p:nvSpPr>
          <p:spPr bwMode="auto">
            <a:xfrm>
              <a:off x="413866" y="4410984"/>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Rectangle 81">
              <a:extLst>
                <a:ext uri="{FF2B5EF4-FFF2-40B4-BE49-F238E27FC236}">
                  <a16:creationId xmlns:a16="http://schemas.microsoft.com/office/drawing/2014/main" id="{A6E79B96-F4B4-4289-A566-5BD3ECCBA575}"/>
                </a:ext>
              </a:extLst>
            </p:cNvPr>
            <p:cNvSpPr>
              <a:spLocks noChangeArrowheads="1"/>
            </p:cNvSpPr>
            <p:nvPr/>
          </p:nvSpPr>
          <p:spPr bwMode="auto">
            <a:xfrm>
              <a:off x="413866" y="4518729"/>
              <a:ext cx="935674" cy="6237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2">
              <a:extLst>
                <a:ext uri="{FF2B5EF4-FFF2-40B4-BE49-F238E27FC236}">
                  <a16:creationId xmlns:a16="http://schemas.microsoft.com/office/drawing/2014/main" id="{5F8D9739-E186-4818-8CC8-15EFCACA8258}"/>
                </a:ext>
              </a:extLst>
            </p:cNvPr>
            <p:cNvSpPr>
              <a:spLocks/>
            </p:cNvSpPr>
            <p:nvPr/>
          </p:nvSpPr>
          <p:spPr bwMode="auto">
            <a:xfrm>
              <a:off x="413866" y="4626473"/>
              <a:ext cx="935674" cy="64269"/>
            </a:xfrm>
            <a:custGeom>
              <a:avLst/>
              <a:gdLst>
                <a:gd name="T0" fmla="*/ 0 w 495"/>
                <a:gd name="T1" fmla="*/ 0 h 34"/>
                <a:gd name="T2" fmla="*/ 495 w 495"/>
                <a:gd name="T3" fmla="*/ 2 h 34"/>
                <a:gd name="T4" fmla="*/ 495 w 495"/>
                <a:gd name="T5" fmla="*/ 34 h 34"/>
                <a:gd name="T6" fmla="*/ 0 w 495"/>
                <a:gd name="T7" fmla="*/ 34 h 34"/>
                <a:gd name="T8" fmla="*/ 0 w 495"/>
                <a:gd name="T9" fmla="*/ 0 h 34"/>
              </a:gdLst>
              <a:ahLst/>
              <a:cxnLst>
                <a:cxn ang="0">
                  <a:pos x="T0" y="T1"/>
                </a:cxn>
                <a:cxn ang="0">
                  <a:pos x="T2" y="T3"/>
                </a:cxn>
                <a:cxn ang="0">
                  <a:pos x="T4" y="T5"/>
                </a:cxn>
                <a:cxn ang="0">
                  <a:pos x="T6" y="T7"/>
                </a:cxn>
                <a:cxn ang="0">
                  <a:pos x="T8" y="T9"/>
                </a:cxn>
              </a:cxnLst>
              <a:rect l="0" t="0" r="r" b="b"/>
              <a:pathLst>
                <a:path w="495" h="34">
                  <a:moveTo>
                    <a:pt x="0" y="0"/>
                  </a:moveTo>
                  <a:lnTo>
                    <a:pt x="495" y="2"/>
                  </a:lnTo>
                  <a:lnTo>
                    <a:pt x="495" y="34"/>
                  </a:lnTo>
                  <a:lnTo>
                    <a:pt x="0" y="3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Rectangle 83">
              <a:extLst>
                <a:ext uri="{FF2B5EF4-FFF2-40B4-BE49-F238E27FC236}">
                  <a16:creationId xmlns:a16="http://schemas.microsoft.com/office/drawing/2014/main" id="{ADB76718-7CE5-4B17-B216-9F724B3D6649}"/>
                </a:ext>
              </a:extLst>
            </p:cNvPr>
            <p:cNvSpPr>
              <a:spLocks noChangeArrowheads="1"/>
            </p:cNvSpPr>
            <p:nvPr/>
          </p:nvSpPr>
          <p:spPr bwMode="auto">
            <a:xfrm>
              <a:off x="413866" y="4737998"/>
              <a:ext cx="468782" cy="604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100">
              <a:extLst>
                <a:ext uri="{FF2B5EF4-FFF2-40B4-BE49-F238E27FC236}">
                  <a16:creationId xmlns:a16="http://schemas.microsoft.com/office/drawing/2014/main" id="{EA0D2AC4-6F65-4018-AAA3-F65945698BE3}"/>
                </a:ext>
              </a:extLst>
            </p:cNvPr>
            <p:cNvSpPr>
              <a:spLocks/>
            </p:cNvSpPr>
            <p:nvPr/>
          </p:nvSpPr>
          <p:spPr bwMode="auto">
            <a:xfrm>
              <a:off x="493256" y="2046280"/>
              <a:ext cx="1963971" cy="793906"/>
            </a:xfrm>
            <a:custGeom>
              <a:avLst/>
              <a:gdLst>
                <a:gd name="T0" fmla="*/ 30 w 1039"/>
                <a:gd name="T1" fmla="*/ 420 h 420"/>
                <a:gd name="T2" fmla="*/ 0 w 1039"/>
                <a:gd name="T3" fmla="*/ 378 h 420"/>
                <a:gd name="T4" fmla="*/ 376 w 1039"/>
                <a:gd name="T5" fmla="*/ 101 h 420"/>
                <a:gd name="T6" fmla="*/ 620 w 1039"/>
                <a:gd name="T7" fmla="*/ 268 h 420"/>
                <a:gd name="T8" fmla="*/ 1010 w 1039"/>
                <a:gd name="T9" fmla="*/ 0 h 420"/>
                <a:gd name="T10" fmla="*/ 1039 w 1039"/>
                <a:gd name="T11" fmla="*/ 42 h 420"/>
                <a:gd name="T12" fmla="*/ 620 w 1039"/>
                <a:gd name="T13" fmla="*/ 330 h 420"/>
                <a:gd name="T14" fmla="*/ 377 w 1039"/>
                <a:gd name="T15" fmla="*/ 163 h 420"/>
                <a:gd name="T16" fmla="*/ 30 w 1039"/>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20">
                  <a:moveTo>
                    <a:pt x="30" y="420"/>
                  </a:moveTo>
                  <a:lnTo>
                    <a:pt x="0" y="378"/>
                  </a:lnTo>
                  <a:lnTo>
                    <a:pt x="376" y="101"/>
                  </a:lnTo>
                  <a:lnTo>
                    <a:pt x="620" y="268"/>
                  </a:lnTo>
                  <a:lnTo>
                    <a:pt x="1010" y="0"/>
                  </a:lnTo>
                  <a:lnTo>
                    <a:pt x="1039" y="42"/>
                  </a:lnTo>
                  <a:lnTo>
                    <a:pt x="620" y="330"/>
                  </a:lnTo>
                  <a:lnTo>
                    <a:pt x="377" y="163"/>
                  </a:lnTo>
                  <a:lnTo>
                    <a:pt x="30" y="4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a:p>
          </p:txBody>
        </p:sp>
      </p:grpSp>
      <p:grpSp>
        <p:nvGrpSpPr>
          <p:cNvPr id="107" name="Group 106">
            <a:extLst>
              <a:ext uri="{FF2B5EF4-FFF2-40B4-BE49-F238E27FC236}">
                <a16:creationId xmlns:a16="http://schemas.microsoft.com/office/drawing/2014/main" id="{2D7D6007-007B-4006-9669-0F5892F9DDBD}"/>
              </a:ext>
            </a:extLst>
          </p:cNvPr>
          <p:cNvGrpSpPr>
            <a:grpSpLocks noChangeAspect="1"/>
          </p:cNvGrpSpPr>
          <p:nvPr/>
        </p:nvGrpSpPr>
        <p:grpSpPr>
          <a:xfrm rot="20554647">
            <a:off x="2521559" y="3935314"/>
            <a:ext cx="781985" cy="1133742"/>
            <a:chOff x="3077229" y="3312749"/>
            <a:chExt cx="1092565" cy="1584030"/>
          </a:xfrm>
        </p:grpSpPr>
        <p:sp>
          <p:nvSpPr>
            <p:cNvPr id="108" name="Freeform 141">
              <a:extLst>
                <a:ext uri="{FF2B5EF4-FFF2-40B4-BE49-F238E27FC236}">
                  <a16:creationId xmlns:a16="http://schemas.microsoft.com/office/drawing/2014/main" id="{F9F43120-8530-4802-8C4C-296F1202BBB8}"/>
                </a:ext>
              </a:extLst>
            </p:cNvPr>
            <p:cNvSpPr>
              <a:spLocks/>
            </p:cNvSpPr>
            <p:nvPr/>
          </p:nvSpPr>
          <p:spPr bwMode="auto">
            <a:xfrm>
              <a:off x="3077229" y="3802323"/>
              <a:ext cx="1092565" cy="1094456"/>
            </a:xfrm>
            <a:custGeom>
              <a:avLst/>
              <a:gdLst>
                <a:gd name="T0" fmla="*/ 426 w 426"/>
                <a:gd name="T1" fmla="*/ 0 h 426"/>
                <a:gd name="T2" fmla="*/ 0 w 426"/>
                <a:gd name="T3" fmla="*/ 0 h 426"/>
                <a:gd name="T4" fmla="*/ 0 w 426"/>
                <a:gd name="T5" fmla="*/ 406 h 426"/>
                <a:gd name="T6" fmla="*/ 6 w 426"/>
                <a:gd name="T7" fmla="*/ 420 h 426"/>
                <a:gd name="T8" fmla="*/ 20 w 426"/>
                <a:gd name="T9" fmla="*/ 426 h 426"/>
                <a:gd name="T10" fmla="*/ 406 w 426"/>
                <a:gd name="T11" fmla="*/ 426 h 426"/>
                <a:gd name="T12" fmla="*/ 420 w 426"/>
                <a:gd name="T13" fmla="*/ 420 h 426"/>
                <a:gd name="T14" fmla="*/ 426 w 426"/>
                <a:gd name="T15" fmla="*/ 406 h 426"/>
                <a:gd name="T16" fmla="*/ 426 w 426"/>
                <a:gd name="T1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426">
                  <a:moveTo>
                    <a:pt x="426" y="0"/>
                  </a:moveTo>
                  <a:cubicBezTo>
                    <a:pt x="0" y="0"/>
                    <a:pt x="0" y="0"/>
                    <a:pt x="0" y="0"/>
                  </a:cubicBezTo>
                  <a:cubicBezTo>
                    <a:pt x="0" y="406"/>
                    <a:pt x="0" y="406"/>
                    <a:pt x="0" y="406"/>
                  </a:cubicBezTo>
                  <a:cubicBezTo>
                    <a:pt x="0" y="411"/>
                    <a:pt x="2" y="416"/>
                    <a:pt x="6" y="420"/>
                  </a:cubicBezTo>
                  <a:cubicBezTo>
                    <a:pt x="10" y="424"/>
                    <a:pt x="15" y="426"/>
                    <a:pt x="20" y="426"/>
                  </a:cubicBezTo>
                  <a:cubicBezTo>
                    <a:pt x="406" y="426"/>
                    <a:pt x="406" y="426"/>
                    <a:pt x="406" y="426"/>
                  </a:cubicBezTo>
                  <a:cubicBezTo>
                    <a:pt x="411" y="426"/>
                    <a:pt x="416" y="424"/>
                    <a:pt x="420" y="420"/>
                  </a:cubicBezTo>
                  <a:cubicBezTo>
                    <a:pt x="424" y="416"/>
                    <a:pt x="426" y="411"/>
                    <a:pt x="426" y="406"/>
                  </a:cubicBezTo>
                  <a:cubicBezTo>
                    <a:pt x="426" y="0"/>
                    <a:pt x="426" y="0"/>
                    <a:pt x="426" y="0"/>
                  </a:cubicBezTo>
                </a:path>
              </a:pathLst>
            </a:custGeom>
            <a:solidFill>
              <a:srgbClr val="6D7889"/>
            </a:solidFill>
            <a:ln>
              <a:noFill/>
            </a:ln>
          </p:spPr>
          <p:txBody>
            <a:bodyPr vert="horz" wrap="square" lIns="91440" tIns="45720" rIns="91440" bIns="45720" numCol="1" anchor="t" anchorCtr="0" compatLnSpc="1">
              <a:prstTxWarp prst="textNoShape">
                <a:avLst/>
              </a:prstTxWarp>
            </a:bodyPr>
            <a:lstStyle/>
            <a:p>
              <a:endParaRPr lang="en-CA"/>
            </a:p>
          </p:txBody>
        </p:sp>
        <p:sp>
          <p:nvSpPr>
            <p:cNvPr id="109" name="Freeform 142">
              <a:extLst>
                <a:ext uri="{FF2B5EF4-FFF2-40B4-BE49-F238E27FC236}">
                  <a16:creationId xmlns:a16="http://schemas.microsoft.com/office/drawing/2014/main" id="{187FEF9F-CDCB-4C84-9284-63A5926F06AC}"/>
                </a:ext>
              </a:extLst>
            </p:cNvPr>
            <p:cNvSpPr>
              <a:spLocks/>
            </p:cNvSpPr>
            <p:nvPr/>
          </p:nvSpPr>
          <p:spPr bwMode="auto">
            <a:xfrm>
              <a:off x="3215218" y="3802323"/>
              <a:ext cx="954576" cy="916773"/>
            </a:xfrm>
            <a:custGeom>
              <a:avLst/>
              <a:gdLst>
                <a:gd name="T0" fmla="*/ 505 w 505"/>
                <a:gd name="T1" fmla="*/ 0 h 485"/>
                <a:gd name="T2" fmla="*/ 289 w 505"/>
                <a:gd name="T3" fmla="*/ 0 h 485"/>
                <a:gd name="T4" fmla="*/ 0 w 505"/>
                <a:gd name="T5" fmla="*/ 0 h 485"/>
                <a:gd name="T6" fmla="*/ 505 w 505"/>
                <a:gd name="T7" fmla="*/ 485 h 485"/>
                <a:gd name="T8" fmla="*/ 505 w 505"/>
                <a:gd name="T9" fmla="*/ 0 h 485"/>
              </a:gdLst>
              <a:ahLst/>
              <a:cxnLst>
                <a:cxn ang="0">
                  <a:pos x="T0" y="T1"/>
                </a:cxn>
                <a:cxn ang="0">
                  <a:pos x="T2" y="T3"/>
                </a:cxn>
                <a:cxn ang="0">
                  <a:pos x="T4" y="T5"/>
                </a:cxn>
                <a:cxn ang="0">
                  <a:pos x="T6" y="T7"/>
                </a:cxn>
                <a:cxn ang="0">
                  <a:pos x="T8" y="T9"/>
                </a:cxn>
              </a:cxnLst>
              <a:rect l="0" t="0" r="r" b="b"/>
              <a:pathLst>
                <a:path w="505" h="485">
                  <a:moveTo>
                    <a:pt x="505" y="0"/>
                  </a:moveTo>
                  <a:lnTo>
                    <a:pt x="289" y="0"/>
                  </a:lnTo>
                  <a:lnTo>
                    <a:pt x="0" y="0"/>
                  </a:lnTo>
                  <a:lnTo>
                    <a:pt x="505" y="485"/>
                  </a:lnTo>
                  <a:lnTo>
                    <a:pt x="505" y="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 name="Freeform 159">
              <a:extLst>
                <a:ext uri="{FF2B5EF4-FFF2-40B4-BE49-F238E27FC236}">
                  <a16:creationId xmlns:a16="http://schemas.microsoft.com/office/drawing/2014/main" id="{3EA39FA8-CF8B-4A35-95BC-0B8C549EFB93}"/>
                </a:ext>
              </a:extLst>
            </p:cNvPr>
            <p:cNvSpPr>
              <a:spLocks/>
            </p:cNvSpPr>
            <p:nvPr/>
          </p:nvSpPr>
          <p:spPr bwMode="auto">
            <a:xfrm>
              <a:off x="3077229" y="3312749"/>
              <a:ext cx="1092565" cy="489576"/>
            </a:xfrm>
            <a:custGeom>
              <a:avLst/>
              <a:gdLst>
                <a:gd name="T0" fmla="*/ 426 w 426"/>
                <a:gd name="T1" fmla="*/ 20 h 190"/>
                <a:gd name="T2" fmla="*/ 420 w 426"/>
                <a:gd name="T3" fmla="*/ 6 h 190"/>
                <a:gd name="T4" fmla="*/ 406 w 426"/>
                <a:gd name="T5" fmla="*/ 0 h 190"/>
                <a:gd name="T6" fmla="*/ 20 w 426"/>
                <a:gd name="T7" fmla="*/ 0 h 190"/>
                <a:gd name="T8" fmla="*/ 6 w 426"/>
                <a:gd name="T9" fmla="*/ 6 h 190"/>
                <a:gd name="T10" fmla="*/ 0 w 426"/>
                <a:gd name="T11" fmla="*/ 20 h 190"/>
                <a:gd name="T12" fmla="*/ 0 w 426"/>
                <a:gd name="T13" fmla="*/ 190 h 190"/>
                <a:gd name="T14" fmla="*/ 426 w 426"/>
                <a:gd name="T15" fmla="*/ 190 h 190"/>
                <a:gd name="T16" fmla="*/ 426 w 426"/>
                <a:gd name="T17"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90">
                  <a:moveTo>
                    <a:pt x="426" y="20"/>
                  </a:moveTo>
                  <a:cubicBezTo>
                    <a:pt x="426" y="15"/>
                    <a:pt x="424" y="10"/>
                    <a:pt x="420" y="6"/>
                  </a:cubicBezTo>
                  <a:cubicBezTo>
                    <a:pt x="416" y="2"/>
                    <a:pt x="411" y="0"/>
                    <a:pt x="406" y="0"/>
                  </a:cubicBezTo>
                  <a:cubicBezTo>
                    <a:pt x="20" y="0"/>
                    <a:pt x="20" y="0"/>
                    <a:pt x="20" y="0"/>
                  </a:cubicBezTo>
                  <a:cubicBezTo>
                    <a:pt x="15" y="0"/>
                    <a:pt x="10" y="2"/>
                    <a:pt x="6" y="6"/>
                  </a:cubicBezTo>
                  <a:cubicBezTo>
                    <a:pt x="2" y="10"/>
                    <a:pt x="0" y="15"/>
                    <a:pt x="0" y="20"/>
                  </a:cubicBezTo>
                  <a:cubicBezTo>
                    <a:pt x="0" y="190"/>
                    <a:pt x="0" y="190"/>
                    <a:pt x="0" y="190"/>
                  </a:cubicBezTo>
                  <a:cubicBezTo>
                    <a:pt x="426" y="190"/>
                    <a:pt x="426" y="190"/>
                    <a:pt x="426" y="190"/>
                  </a:cubicBezTo>
                  <a:lnTo>
                    <a:pt x="426" y="2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1" name="Freeform 161">
              <a:extLst>
                <a:ext uri="{FF2B5EF4-FFF2-40B4-BE49-F238E27FC236}">
                  <a16:creationId xmlns:a16="http://schemas.microsoft.com/office/drawing/2014/main" id="{395AA66E-4B08-4BE7-8DC9-2DE17B6C9430}"/>
                </a:ext>
              </a:extLst>
            </p:cNvPr>
            <p:cNvSpPr>
              <a:spLocks/>
            </p:cNvSpPr>
            <p:nvPr/>
          </p:nvSpPr>
          <p:spPr bwMode="auto">
            <a:xfrm>
              <a:off x="3190645" y="3424273"/>
              <a:ext cx="873296" cy="270307"/>
            </a:xfrm>
            <a:custGeom>
              <a:avLst/>
              <a:gdLst>
                <a:gd name="T0" fmla="*/ 3 w 341"/>
                <a:gd name="T1" fmla="*/ 0 h 105"/>
                <a:gd name="T2" fmla="*/ 1 w 341"/>
                <a:gd name="T3" fmla="*/ 1 h 105"/>
                <a:gd name="T4" fmla="*/ 0 w 341"/>
                <a:gd name="T5" fmla="*/ 3 h 105"/>
                <a:gd name="T6" fmla="*/ 0 w 341"/>
                <a:gd name="T7" fmla="*/ 101 h 105"/>
                <a:gd name="T8" fmla="*/ 1 w 341"/>
                <a:gd name="T9" fmla="*/ 104 h 105"/>
                <a:gd name="T10" fmla="*/ 3 w 341"/>
                <a:gd name="T11" fmla="*/ 105 h 105"/>
                <a:gd name="T12" fmla="*/ 338 w 341"/>
                <a:gd name="T13" fmla="*/ 105 h 105"/>
                <a:gd name="T14" fmla="*/ 340 w 341"/>
                <a:gd name="T15" fmla="*/ 104 h 105"/>
                <a:gd name="T16" fmla="*/ 341 w 341"/>
                <a:gd name="T17" fmla="*/ 101 h 105"/>
                <a:gd name="T18" fmla="*/ 341 w 341"/>
                <a:gd name="T19" fmla="*/ 3 h 105"/>
                <a:gd name="T20" fmla="*/ 340 w 341"/>
                <a:gd name="T21" fmla="*/ 1 h 105"/>
                <a:gd name="T22" fmla="*/ 338 w 341"/>
                <a:gd name="T23" fmla="*/ 0 h 105"/>
                <a:gd name="T24" fmla="*/ 3 w 341"/>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105">
                  <a:moveTo>
                    <a:pt x="3" y="0"/>
                  </a:moveTo>
                  <a:cubicBezTo>
                    <a:pt x="2" y="0"/>
                    <a:pt x="1" y="0"/>
                    <a:pt x="1" y="1"/>
                  </a:cubicBezTo>
                  <a:cubicBezTo>
                    <a:pt x="0" y="1"/>
                    <a:pt x="0" y="2"/>
                    <a:pt x="0" y="3"/>
                  </a:cubicBezTo>
                  <a:cubicBezTo>
                    <a:pt x="0" y="101"/>
                    <a:pt x="0" y="101"/>
                    <a:pt x="0" y="101"/>
                  </a:cubicBezTo>
                  <a:cubicBezTo>
                    <a:pt x="0" y="102"/>
                    <a:pt x="0" y="103"/>
                    <a:pt x="1" y="104"/>
                  </a:cubicBezTo>
                  <a:cubicBezTo>
                    <a:pt x="1" y="104"/>
                    <a:pt x="2" y="105"/>
                    <a:pt x="3" y="105"/>
                  </a:cubicBezTo>
                  <a:cubicBezTo>
                    <a:pt x="338" y="105"/>
                    <a:pt x="338" y="105"/>
                    <a:pt x="338" y="105"/>
                  </a:cubicBezTo>
                  <a:cubicBezTo>
                    <a:pt x="338" y="105"/>
                    <a:pt x="339" y="104"/>
                    <a:pt x="340" y="104"/>
                  </a:cubicBezTo>
                  <a:cubicBezTo>
                    <a:pt x="341" y="103"/>
                    <a:pt x="341" y="102"/>
                    <a:pt x="341" y="101"/>
                  </a:cubicBezTo>
                  <a:cubicBezTo>
                    <a:pt x="341" y="3"/>
                    <a:pt x="341" y="3"/>
                    <a:pt x="341" y="3"/>
                  </a:cubicBezTo>
                  <a:cubicBezTo>
                    <a:pt x="341" y="2"/>
                    <a:pt x="341" y="1"/>
                    <a:pt x="340" y="1"/>
                  </a:cubicBezTo>
                  <a:cubicBezTo>
                    <a:pt x="339" y="0"/>
                    <a:pt x="338" y="0"/>
                    <a:pt x="338" y="0"/>
                  </a:cubicBezTo>
                  <a:lnTo>
                    <a:pt x="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sp>
          <p:nvSpPr>
            <p:cNvPr id="112" name="Freeform 144">
              <a:extLst>
                <a:ext uri="{FF2B5EF4-FFF2-40B4-BE49-F238E27FC236}">
                  <a16:creationId xmlns:a16="http://schemas.microsoft.com/office/drawing/2014/main" id="{E1FA33C9-ABAD-4147-856E-7AD83CB79792}"/>
                </a:ext>
              </a:extLst>
            </p:cNvPr>
            <p:cNvSpPr>
              <a:spLocks/>
            </p:cNvSpPr>
            <p:nvPr/>
          </p:nvSpPr>
          <p:spPr bwMode="auto">
            <a:xfrm>
              <a:off x="3178535" y="3865985"/>
              <a:ext cx="378050" cy="136098"/>
            </a:xfrm>
            <a:custGeom>
              <a:avLst/>
              <a:gdLst>
                <a:gd name="T0" fmla="*/ 148 w 148"/>
                <a:gd name="T1" fmla="*/ 49 h 53"/>
                <a:gd name="T2" fmla="*/ 145 w 148"/>
                <a:gd name="T3" fmla="*/ 53 h 53"/>
                <a:gd name="T4" fmla="*/ 3 w 148"/>
                <a:gd name="T5" fmla="*/ 53 h 53"/>
                <a:gd name="T6" fmla="*/ 0 w 148"/>
                <a:gd name="T7" fmla="*/ 49 h 53"/>
                <a:gd name="T8" fmla="*/ 0 w 148"/>
                <a:gd name="T9" fmla="*/ 4 h 53"/>
                <a:gd name="T10" fmla="*/ 3 w 148"/>
                <a:gd name="T11" fmla="*/ 0 h 53"/>
                <a:gd name="T12" fmla="*/ 145 w 148"/>
                <a:gd name="T13" fmla="*/ 0 h 53"/>
                <a:gd name="T14" fmla="*/ 148 w 148"/>
                <a:gd name="T15" fmla="*/ 4 h 53"/>
                <a:gd name="T16" fmla="*/ 148 w 148"/>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3">
                  <a:moveTo>
                    <a:pt x="148" y="49"/>
                  </a:moveTo>
                  <a:cubicBezTo>
                    <a:pt x="148" y="51"/>
                    <a:pt x="147" y="53"/>
                    <a:pt x="145" y="53"/>
                  </a:cubicBezTo>
                  <a:cubicBezTo>
                    <a:pt x="3" y="53"/>
                    <a:pt x="3" y="53"/>
                    <a:pt x="3" y="53"/>
                  </a:cubicBezTo>
                  <a:cubicBezTo>
                    <a:pt x="1" y="53"/>
                    <a:pt x="0" y="51"/>
                    <a:pt x="0" y="49"/>
                  </a:cubicBezTo>
                  <a:cubicBezTo>
                    <a:pt x="0" y="4"/>
                    <a:pt x="0" y="4"/>
                    <a:pt x="0" y="4"/>
                  </a:cubicBezTo>
                  <a:cubicBezTo>
                    <a:pt x="0" y="2"/>
                    <a:pt x="1" y="0"/>
                    <a:pt x="3" y="0"/>
                  </a:cubicBezTo>
                  <a:cubicBezTo>
                    <a:pt x="145" y="0"/>
                    <a:pt x="145" y="0"/>
                    <a:pt x="145" y="0"/>
                  </a:cubicBezTo>
                  <a:cubicBezTo>
                    <a:pt x="147" y="0"/>
                    <a:pt x="148" y="2"/>
                    <a:pt x="148" y="4"/>
                  </a:cubicBezTo>
                  <a:lnTo>
                    <a:pt x="148" y="49"/>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 name="Freeform 145">
              <a:extLst>
                <a:ext uri="{FF2B5EF4-FFF2-40B4-BE49-F238E27FC236}">
                  <a16:creationId xmlns:a16="http://schemas.microsoft.com/office/drawing/2014/main" id="{A13F8828-8D27-4FF4-B524-0837358DA380}"/>
                </a:ext>
              </a:extLst>
            </p:cNvPr>
            <p:cNvSpPr>
              <a:spLocks/>
            </p:cNvSpPr>
            <p:nvPr/>
          </p:nvSpPr>
          <p:spPr bwMode="auto">
            <a:xfrm>
              <a:off x="3670000" y="3865985"/>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a:p>
          </p:txBody>
        </p:sp>
        <p:sp>
          <p:nvSpPr>
            <p:cNvPr id="114" name="Freeform 146">
              <a:extLst>
                <a:ext uri="{FF2B5EF4-FFF2-40B4-BE49-F238E27FC236}">
                  <a16:creationId xmlns:a16="http://schemas.microsoft.com/office/drawing/2014/main" id="{7E1161F8-5E14-4E57-8B4A-F3C94E7C336F}"/>
                </a:ext>
              </a:extLst>
            </p:cNvPr>
            <p:cNvSpPr>
              <a:spLocks/>
            </p:cNvSpPr>
            <p:nvPr/>
          </p:nvSpPr>
          <p:spPr bwMode="auto">
            <a:xfrm>
              <a:off x="3919513" y="3865985"/>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147">
              <a:extLst>
                <a:ext uri="{FF2B5EF4-FFF2-40B4-BE49-F238E27FC236}">
                  <a16:creationId xmlns:a16="http://schemas.microsoft.com/office/drawing/2014/main" id="{F84F1E1C-D1CC-463B-ADDE-7F6052DCE7B9}"/>
                </a:ext>
              </a:extLst>
            </p:cNvPr>
            <p:cNvSpPr>
              <a:spLocks/>
            </p:cNvSpPr>
            <p:nvPr/>
          </p:nvSpPr>
          <p:spPr bwMode="auto">
            <a:xfrm>
              <a:off x="3178535"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Freeform 148">
              <a:extLst>
                <a:ext uri="{FF2B5EF4-FFF2-40B4-BE49-F238E27FC236}">
                  <a16:creationId xmlns:a16="http://schemas.microsoft.com/office/drawing/2014/main" id="{A34D293A-8144-49D4-9540-149DA90A03F7}"/>
                </a:ext>
              </a:extLst>
            </p:cNvPr>
            <p:cNvSpPr>
              <a:spLocks/>
            </p:cNvSpPr>
            <p:nvPr/>
          </p:nvSpPr>
          <p:spPr bwMode="auto">
            <a:xfrm>
              <a:off x="3424267"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 name="Freeform 149">
              <a:extLst>
                <a:ext uri="{FF2B5EF4-FFF2-40B4-BE49-F238E27FC236}">
                  <a16:creationId xmlns:a16="http://schemas.microsoft.com/office/drawing/2014/main" id="{C8BCF52C-8C75-4650-85DA-AA455C947B74}"/>
                </a:ext>
              </a:extLst>
            </p:cNvPr>
            <p:cNvSpPr>
              <a:spLocks/>
            </p:cNvSpPr>
            <p:nvPr/>
          </p:nvSpPr>
          <p:spPr bwMode="auto">
            <a:xfrm>
              <a:off x="3670000" y="4115498"/>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150">
              <a:extLst>
                <a:ext uri="{FF2B5EF4-FFF2-40B4-BE49-F238E27FC236}">
                  <a16:creationId xmlns:a16="http://schemas.microsoft.com/office/drawing/2014/main" id="{6F4D6A9B-0FFE-481C-AD09-2411A85F21CF}"/>
                </a:ext>
              </a:extLst>
            </p:cNvPr>
            <p:cNvSpPr>
              <a:spLocks/>
            </p:cNvSpPr>
            <p:nvPr/>
          </p:nvSpPr>
          <p:spPr bwMode="auto">
            <a:xfrm>
              <a:off x="3919513" y="4115498"/>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51">
              <a:extLst>
                <a:ext uri="{FF2B5EF4-FFF2-40B4-BE49-F238E27FC236}">
                  <a16:creationId xmlns:a16="http://schemas.microsoft.com/office/drawing/2014/main" id="{2B14A5DC-97F4-4D81-BD5C-1ED1BCC1A226}"/>
                </a:ext>
              </a:extLst>
            </p:cNvPr>
            <p:cNvSpPr>
              <a:spLocks/>
            </p:cNvSpPr>
            <p:nvPr/>
          </p:nvSpPr>
          <p:spPr bwMode="auto">
            <a:xfrm>
              <a:off x="3178535"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0" name="Freeform 152">
              <a:extLst>
                <a:ext uri="{FF2B5EF4-FFF2-40B4-BE49-F238E27FC236}">
                  <a16:creationId xmlns:a16="http://schemas.microsoft.com/office/drawing/2014/main" id="{60A0D593-FE06-4665-A6BB-EEC413E78B89}"/>
                </a:ext>
              </a:extLst>
            </p:cNvPr>
            <p:cNvSpPr>
              <a:spLocks/>
            </p:cNvSpPr>
            <p:nvPr/>
          </p:nvSpPr>
          <p:spPr bwMode="auto">
            <a:xfrm>
              <a:off x="3424267"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1" y="52"/>
                    <a:pt x="49" y="52"/>
                  </a:cubicBezTo>
                  <a:cubicBezTo>
                    <a:pt x="3" y="52"/>
                    <a:pt x="3" y="52"/>
                    <a:pt x="3" y="52"/>
                  </a:cubicBezTo>
                  <a:cubicBezTo>
                    <a:pt x="2" y="52"/>
                    <a:pt x="0" y="51"/>
                    <a:pt x="0" y="49"/>
                  </a:cubicBezTo>
                  <a:cubicBezTo>
                    <a:pt x="0" y="3"/>
                    <a:pt x="0" y="3"/>
                    <a:pt x="0" y="3"/>
                  </a:cubicBezTo>
                  <a:cubicBezTo>
                    <a:pt x="0" y="1"/>
                    <a:pt x="2" y="0"/>
                    <a:pt x="3" y="0"/>
                  </a:cubicBezTo>
                  <a:cubicBezTo>
                    <a:pt x="49" y="0"/>
                    <a:pt x="49" y="0"/>
                    <a:pt x="49" y="0"/>
                  </a:cubicBezTo>
                  <a:cubicBezTo>
                    <a:pt x="51" y="0"/>
                    <a:pt x="52" y="1"/>
                    <a:pt x="52" y="3"/>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1" name="Freeform 153">
              <a:extLst>
                <a:ext uri="{FF2B5EF4-FFF2-40B4-BE49-F238E27FC236}">
                  <a16:creationId xmlns:a16="http://schemas.microsoft.com/office/drawing/2014/main" id="{E4CA6FD2-93B0-48C0-BED1-50A0E42A5847}"/>
                </a:ext>
              </a:extLst>
            </p:cNvPr>
            <p:cNvSpPr>
              <a:spLocks/>
            </p:cNvSpPr>
            <p:nvPr/>
          </p:nvSpPr>
          <p:spPr bwMode="auto">
            <a:xfrm>
              <a:off x="3670000" y="4361231"/>
              <a:ext cx="136098" cy="134208"/>
            </a:xfrm>
            <a:custGeom>
              <a:avLst/>
              <a:gdLst>
                <a:gd name="T0" fmla="*/ 53 w 53"/>
                <a:gd name="T1" fmla="*/ 49 h 52"/>
                <a:gd name="T2" fmla="*/ 49 w 53"/>
                <a:gd name="T3" fmla="*/ 52 h 52"/>
                <a:gd name="T4" fmla="*/ 4 w 53"/>
                <a:gd name="T5" fmla="*/ 52 h 52"/>
                <a:gd name="T6" fmla="*/ 0 w 53"/>
                <a:gd name="T7" fmla="*/ 49 h 52"/>
                <a:gd name="T8" fmla="*/ 0 w 53"/>
                <a:gd name="T9" fmla="*/ 3 h 52"/>
                <a:gd name="T10" fmla="*/ 4 w 53"/>
                <a:gd name="T11" fmla="*/ 0 h 52"/>
                <a:gd name="T12" fmla="*/ 49 w 53"/>
                <a:gd name="T13" fmla="*/ 0 h 52"/>
                <a:gd name="T14" fmla="*/ 53 w 53"/>
                <a:gd name="T15" fmla="*/ 3 h 52"/>
                <a:gd name="T16" fmla="*/ 53 w 53"/>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3" y="49"/>
                  </a:moveTo>
                  <a:cubicBezTo>
                    <a:pt x="53" y="51"/>
                    <a:pt x="51" y="52"/>
                    <a:pt x="49" y="52"/>
                  </a:cubicBezTo>
                  <a:cubicBezTo>
                    <a:pt x="4" y="52"/>
                    <a:pt x="4" y="52"/>
                    <a:pt x="4" y="52"/>
                  </a:cubicBezTo>
                  <a:cubicBezTo>
                    <a:pt x="2" y="52"/>
                    <a:pt x="0" y="51"/>
                    <a:pt x="0" y="49"/>
                  </a:cubicBezTo>
                  <a:cubicBezTo>
                    <a:pt x="0" y="3"/>
                    <a:pt x="0" y="3"/>
                    <a:pt x="0" y="3"/>
                  </a:cubicBezTo>
                  <a:cubicBezTo>
                    <a:pt x="0" y="1"/>
                    <a:pt x="2" y="0"/>
                    <a:pt x="4" y="0"/>
                  </a:cubicBezTo>
                  <a:cubicBezTo>
                    <a:pt x="49" y="0"/>
                    <a:pt x="49" y="0"/>
                    <a:pt x="49" y="0"/>
                  </a:cubicBezTo>
                  <a:cubicBezTo>
                    <a:pt x="51" y="0"/>
                    <a:pt x="53" y="1"/>
                    <a:pt x="53" y="3"/>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 name="Freeform 154">
              <a:extLst>
                <a:ext uri="{FF2B5EF4-FFF2-40B4-BE49-F238E27FC236}">
                  <a16:creationId xmlns:a16="http://schemas.microsoft.com/office/drawing/2014/main" id="{7EB7AA83-FDE6-4DA2-83C7-6F5465133AC0}"/>
                </a:ext>
              </a:extLst>
            </p:cNvPr>
            <p:cNvSpPr>
              <a:spLocks/>
            </p:cNvSpPr>
            <p:nvPr/>
          </p:nvSpPr>
          <p:spPr bwMode="auto">
            <a:xfrm>
              <a:off x="3178535"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55">
              <a:extLst>
                <a:ext uri="{FF2B5EF4-FFF2-40B4-BE49-F238E27FC236}">
                  <a16:creationId xmlns:a16="http://schemas.microsoft.com/office/drawing/2014/main" id="{57BA29EB-3194-4BCF-942D-2585AB2B8E93}"/>
                </a:ext>
              </a:extLst>
            </p:cNvPr>
            <p:cNvSpPr>
              <a:spLocks/>
            </p:cNvSpPr>
            <p:nvPr/>
          </p:nvSpPr>
          <p:spPr bwMode="auto">
            <a:xfrm>
              <a:off x="3424267"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1" y="53"/>
                    <a:pt x="49" y="53"/>
                  </a:cubicBezTo>
                  <a:cubicBezTo>
                    <a:pt x="3" y="53"/>
                    <a:pt x="3" y="53"/>
                    <a:pt x="3" y="53"/>
                  </a:cubicBezTo>
                  <a:cubicBezTo>
                    <a:pt x="2" y="53"/>
                    <a:pt x="0" y="51"/>
                    <a:pt x="0" y="49"/>
                  </a:cubicBezTo>
                  <a:cubicBezTo>
                    <a:pt x="0" y="4"/>
                    <a:pt x="0" y="4"/>
                    <a:pt x="0" y="4"/>
                  </a:cubicBezTo>
                  <a:cubicBezTo>
                    <a:pt x="0" y="2"/>
                    <a:pt x="2" y="0"/>
                    <a:pt x="3" y="0"/>
                  </a:cubicBezTo>
                  <a:cubicBezTo>
                    <a:pt x="49" y="0"/>
                    <a:pt x="49" y="0"/>
                    <a:pt x="49" y="0"/>
                  </a:cubicBezTo>
                  <a:cubicBezTo>
                    <a:pt x="51" y="0"/>
                    <a:pt x="52" y="2"/>
                    <a:pt x="52" y="4"/>
                  </a:cubicBezTo>
                  <a:lnTo>
                    <a:pt x="52" y="49"/>
                  </a:lnTo>
                  <a:close/>
                </a:path>
              </a:pathLst>
            </a:custGeom>
            <a:solidFill>
              <a:srgbClr val="F2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4" name="Freeform 156">
              <a:extLst>
                <a:ext uri="{FF2B5EF4-FFF2-40B4-BE49-F238E27FC236}">
                  <a16:creationId xmlns:a16="http://schemas.microsoft.com/office/drawing/2014/main" id="{84FA6DAA-6F86-4C71-BA7E-77ED794DB6A4}"/>
                </a:ext>
              </a:extLst>
            </p:cNvPr>
            <p:cNvSpPr>
              <a:spLocks/>
            </p:cNvSpPr>
            <p:nvPr/>
          </p:nvSpPr>
          <p:spPr bwMode="auto">
            <a:xfrm>
              <a:off x="3670000" y="4608853"/>
              <a:ext cx="136098" cy="136098"/>
            </a:xfrm>
            <a:custGeom>
              <a:avLst/>
              <a:gdLst>
                <a:gd name="T0" fmla="*/ 53 w 53"/>
                <a:gd name="T1" fmla="*/ 49 h 53"/>
                <a:gd name="T2" fmla="*/ 49 w 53"/>
                <a:gd name="T3" fmla="*/ 53 h 53"/>
                <a:gd name="T4" fmla="*/ 4 w 53"/>
                <a:gd name="T5" fmla="*/ 53 h 53"/>
                <a:gd name="T6" fmla="*/ 0 w 53"/>
                <a:gd name="T7" fmla="*/ 49 h 53"/>
                <a:gd name="T8" fmla="*/ 0 w 53"/>
                <a:gd name="T9" fmla="*/ 4 h 53"/>
                <a:gd name="T10" fmla="*/ 4 w 53"/>
                <a:gd name="T11" fmla="*/ 0 h 53"/>
                <a:gd name="T12" fmla="*/ 49 w 53"/>
                <a:gd name="T13" fmla="*/ 0 h 53"/>
                <a:gd name="T14" fmla="*/ 53 w 53"/>
                <a:gd name="T15" fmla="*/ 4 h 53"/>
                <a:gd name="T16" fmla="*/ 53 w 53"/>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3" y="49"/>
                  </a:moveTo>
                  <a:cubicBezTo>
                    <a:pt x="53" y="51"/>
                    <a:pt x="51" y="53"/>
                    <a:pt x="49" y="53"/>
                  </a:cubicBezTo>
                  <a:cubicBezTo>
                    <a:pt x="4" y="53"/>
                    <a:pt x="4" y="53"/>
                    <a:pt x="4" y="53"/>
                  </a:cubicBezTo>
                  <a:cubicBezTo>
                    <a:pt x="2" y="53"/>
                    <a:pt x="0" y="51"/>
                    <a:pt x="0" y="49"/>
                  </a:cubicBezTo>
                  <a:cubicBezTo>
                    <a:pt x="0" y="4"/>
                    <a:pt x="0" y="4"/>
                    <a:pt x="0" y="4"/>
                  </a:cubicBezTo>
                  <a:cubicBezTo>
                    <a:pt x="0" y="2"/>
                    <a:pt x="2" y="0"/>
                    <a:pt x="4" y="0"/>
                  </a:cubicBezTo>
                  <a:cubicBezTo>
                    <a:pt x="49" y="0"/>
                    <a:pt x="49" y="0"/>
                    <a:pt x="49" y="0"/>
                  </a:cubicBezTo>
                  <a:cubicBezTo>
                    <a:pt x="51" y="0"/>
                    <a:pt x="53" y="2"/>
                    <a:pt x="53" y="4"/>
                  </a:cubicBezTo>
                  <a:lnTo>
                    <a:pt x="53"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 name="Freeform 157">
              <a:extLst>
                <a:ext uri="{FF2B5EF4-FFF2-40B4-BE49-F238E27FC236}">
                  <a16:creationId xmlns:a16="http://schemas.microsoft.com/office/drawing/2014/main" id="{395F8925-6700-4B92-8299-337031672417}"/>
                </a:ext>
              </a:extLst>
            </p:cNvPr>
            <p:cNvSpPr>
              <a:spLocks/>
            </p:cNvSpPr>
            <p:nvPr/>
          </p:nvSpPr>
          <p:spPr bwMode="auto">
            <a:xfrm>
              <a:off x="3919513" y="4608853"/>
              <a:ext cx="132318" cy="136098"/>
            </a:xfrm>
            <a:custGeom>
              <a:avLst/>
              <a:gdLst>
                <a:gd name="T0" fmla="*/ 52 w 52"/>
                <a:gd name="T1" fmla="*/ 49 h 53"/>
                <a:gd name="T2" fmla="*/ 49 w 52"/>
                <a:gd name="T3" fmla="*/ 53 h 53"/>
                <a:gd name="T4" fmla="*/ 3 w 52"/>
                <a:gd name="T5" fmla="*/ 53 h 53"/>
                <a:gd name="T6" fmla="*/ 0 w 52"/>
                <a:gd name="T7" fmla="*/ 49 h 53"/>
                <a:gd name="T8" fmla="*/ 0 w 52"/>
                <a:gd name="T9" fmla="*/ 4 h 53"/>
                <a:gd name="T10" fmla="*/ 3 w 52"/>
                <a:gd name="T11" fmla="*/ 0 h 53"/>
                <a:gd name="T12" fmla="*/ 49 w 52"/>
                <a:gd name="T13" fmla="*/ 0 h 53"/>
                <a:gd name="T14" fmla="*/ 52 w 52"/>
                <a:gd name="T15" fmla="*/ 4 h 53"/>
                <a:gd name="T16" fmla="*/ 52 w 52"/>
                <a:gd name="T1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52" y="49"/>
                  </a:moveTo>
                  <a:cubicBezTo>
                    <a:pt x="52" y="51"/>
                    <a:pt x="50" y="53"/>
                    <a:pt x="49" y="53"/>
                  </a:cubicBezTo>
                  <a:cubicBezTo>
                    <a:pt x="3" y="53"/>
                    <a:pt x="3" y="53"/>
                    <a:pt x="3" y="53"/>
                  </a:cubicBezTo>
                  <a:cubicBezTo>
                    <a:pt x="1" y="53"/>
                    <a:pt x="0" y="51"/>
                    <a:pt x="0" y="49"/>
                  </a:cubicBezTo>
                  <a:cubicBezTo>
                    <a:pt x="0" y="4"/>
                    <a:pt x="0" y="4"/>
                    <a:pt x="0" y="4"/>
                  </a:cubicBezTo>
                  <a:cubicBezTo>
                    <a:pt x="0" y="2"/>
                    <a:pt x="1" y="0"/>
                    <a:pt x="3" y="0"/>
                  </a:cubicBezTo>
                  <a:cubicBezTo>
                    <a:pt x="49" y="0"/>
                    <a:pt x="49" y="0"/>
                    <a:pt x="49" y="0"/>
                  </a:cubicBezTo>
                  <a:cubicBezTo>
                    <a:pt x="50" y="0"/>
                    <a:pt x="52" y="2"/>
                    <a:pt x="52" y="4"/>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 name="Freeform 158">
              <a:extLst>
                <a:ext uri="{FF2B5EF4-FFF2-40B4-BE49-F238E27FC236}">
                  <a16:creationId xmlns:a16="http://schemas.microsoft.com/office/drawing/2014/main" id="{34656CA5-AFCC-4E58-BD2E-38A809AEF6DB}"/>
                </a:ext>
              </a:extLst>
            </p:cNvPr>
            <p:cNvSpPr>
              <a:spLocks/>
            </p:cNvSpPr>
            <p:nvPr/>
          </p:nvSpPr>
          <p:spPr bwMode="auto">
            <a:xfrm>
              <a:off x="3919513" y="4361231"/>
              <a:ext cx="132318" cy="134208"/>
            </a:xfrm>
            <a:custGeom>
              <a:avLst/>
              <a:gdLst>
                <a:gd name="T0" fmla="*/ 52 w 52"/>
                <a:gd name="T1" fmla="*/ 49 h 52"/>
                <a:gd name="T2" fmla="*/ 49 w 52"/>
                <a:gd name="T3" fmla="*/ 52 h 52"/>
                <a:gd name="T4" fmla="*/ 3 w 52"/>
                <a:gd name="T5" fmla="*/ 52 h 52"/>
                <a:gd name="T6" fmla="*/ 0 w 52"/>
                <a:gd name="T7" fmla="*/ 49 h 52"/>
                <a:gd name="T8" fmla="*/ 0 w 52"/>
                <a:gd name="T9" fmla="*/ 3 h 52"/>
                <a:gd name="T10" fmla="*/ 3 w 52"/>
                <a:gd name="T11" fmla="*/ 0 h 52"/>
                <a:gd name="T12" fmla="*/ 49 w 52"/>
                <a:gd name="T13" fmla="*/ 0 h 52"/>
                <a:gd name="T14" fmla="*/ 52 w 52"/>
                <a:gd name="T15" fmla="*/ 3 h 52"/>
                <a:gd name="T16" fmla="*/ 52 w 52"/>
                <a:gd name="T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52" y="49"/>
                  </a:moveTo>
                  <a:cubicBezTo>
                    <a:pt x="52" y="51"/>
                    <a:pt x="50" y="52"/>
                    <a:pt x="49" y="52"/>
                  </a:cubicBezTo>
                  <a:cubicBezTo>
                    <a:pt x="3" y="52"/>
                    <a:pt x="3" y="52"/>
                    <a:pt x="3" y="52"/>
                  </a:cubicBezTo>
                  <a:cubicBezTo>
                    <a:pt x="1" y="52"/>
                    <a:pt x="0" y="51"/>
                    <a:pt x="0" y="49"/>
                  </a:cubicBezTo>
                  <a:cubicBezTo>
                    <a:pt x="0" y="3"/>
                    <a:pt x="0" y="3"/>
                    <a:pt x="0" y="3"/>
                  </a:cubicBezTo>
                  <a:cubicBezTo>
                    <a:pt x="0" y="1"/>
                    <a:pt x="1" y="0"/>
                    <a:pt x="3" y="0"/>
                  </a:cubicBezTo>
                  <a:cubicBezTo>
                    <a:pt x="49" y="0"/>
                    <a:pt x="49" y="0"/>
                    <a:pt x="49" y="0"/>
                  </a:cubicBezTo>
                  <a:cubicBezTo>
                    <a:pt x="50" y="0"/>
                    <a:pt x="52" y="1"/>
                    <a:pt x="52" y="3"/>
                  </a:cubicBezTo>
                  <a:lnTo>
                    <a:pt x="52" y="49"/>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CA"/>
            </a:p>
          </p:txBody>
        </p:sp>
      </p:grpSp>
    </p:spTree>
    <p:custDataLst>
      <p:tags r:id="rId1"/>
    </p:custDataLst>
    <p:extLst>
      <p:ext uri="{BB962C8B-B14F-4D97-AF65-F5344CB8AC3E}">
        <p14:creationId xmlns:p14="http://schemas.microsoft.com/office/powerpoint/2010/main" val="8806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up)">
                                      <p:cBhvr>
                                        <p:cTn id="2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a:xfrm>
            <a:off x="304474" y="181050"/>
            <a:ext cx="8804030" cy="871686"/>
          </a:xfrm>
        </p:spPr>
        <p:txBody>
          <a:bodyPr/>
          <a:lstStyle/>
          <a:p>
            <a:r>
              <a:rPr lang="en-CA" dirty="0"/>
              <a:t>Alerts &amp; Reminders</a:t>
            </a:r>
          </a:p>
        </p:txBody>
      </p:sp>
      <p:grpSp>
        <p:nvGrpSpPr>
          <p:cNvPr id="10" name="Group 9">
            <a:extLst>
              <a:ext uri="{FF2B5EF4-FFF2-40B4-BE49-F238E27FC236}">
                <a16:creationId xmlns:a16="http://schemas.microsoft.com/office/drawing/2014/main" id="{68362201-2E2E-49F7-945A-6450DC5CF39E}"/>
              </a:ext>
            </a:extLst>
          </p:cNvPr>
          <p:cNvGrpSpPr/>
          <p:nvPr/>
        </p:nvGrpSpPr>
        <p:grpSpPr>
          <a:xfrm>
            <a:off x="1830162" y="1714070"/>
            <a:ext cx="2679047" cy="3205515"/>
            <a:chOff x="1830162" y="1714070"/>
            <a:chExt cx="2679047" cy="3205515"/>
          </a:xfrm>
        </p:grpSpPr>
        <p:sp>
          <p:nvSpPr>
            <p:cNvPr id="11" name="Rectangle 10">
              <a:extLst>
                <a:ext uri="{FF2B5EF4-FFF2-40B4-BE49-F238E27FC236}">
                  <a16:creationId xmlns:a16="http://schemas.microsoft.com/office/drawing/2014/main" id="{5F9961CA-9CDD-48F6-97B6-B78D07147100}"/>
                </a:ext>
              </a:extLst>
            </p:cNvPr>
            <p:cNvSpPr/>
            <p:nvPr/>
          </p:nvSpPr>
          <p:spPr>
            <a:xfrm>
              <a:off x="1830162" y="1714070"/>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2" name="Rectangle 11">
              <a:extLst>
                <a:ext uri="{FF2B5EF4-FFF2-40B4-BE49-F238E27FC236}">
                  <a16:creationId xmlns:a16="http://schemas.microsoft.com/office/drawing/2014/main" id="{BDC97CF4-A021-4E49-BF41-A1302989E0A6}"/>
                </a:ext>
              </a:extLst>
            </p:cNvPr>
            <p:cNvSpPr/>
            <p:nvPr/>
          </p:nvSpPr>
          <p:spPr>
            <a:xfrm>
              <a:off x="1834409" y="4170785"/>
              <a:ext cx="2674800" cy="748800"/>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Customizable alerts</a:t>
              </a:r>
            </a:p>
          </p:txBody>
        </p:sp>
        <p:pic>
          <p:nvPicPr>
            <p:cNvPr id="15" name="Picture 14">
              <a:extLst>
                <a:ext uri="{FF2B5EF4-FFF2-40B4-BE49-F238E27FC236}">
                  <a16:creationId xmlns:a16="http://schemas.microsoft.com/office/drawing/2014/main" id="{90B44E22-E22E-4391-8B01-84C145DF86FC}"/>
                </a:ext>
              </a:extLst>
            </p:cNvPr>
            <p:cNvPicPr>
              <a:picLocks noChangeAspect="1"/>
            </p:cNvPicPr>
            <p:nvPr/>
          </p:nvPicPr>
          <p:blipFill>
            <a:blip r:embed="rId4"/>
            <a:stretch>
              <a:fillRect/>
            </a:stretch>
          </p:blipFill>
          <p:spPr>
            <a:xfrm>
              <a:off x="2471539" y="1972064"/>
              <a:ext cx="1406535" cy="1911775"/>
            </a:xfrm>
            <a:prstGeom prst="rect">
              <a:avLst/>
            </a:prstGeom>
          </p:spPr>
        </p:pic>
      </p:grpSp>
      <p:grpSp>
        <p:nvGrpSpPr>
          <p:cNvPr id="16" name="Group 15">
            <a:extLst>
              <a:ext uri="{FF2B5EF4-FFF2-40B4-BE49-F238E27FC236}">
                <a16:creationId xmlns:a16="http://schemas.microsoft.com/office/drawing/2014/main" id="{630FDA01-1994-4D0C-BA01-79477026D671}"/>
              </a:ext>
            </a:extLst>
          </p:cNvPr>
          <p:cNvGrpSpPr/>
          <p:nvPr/>
        </p:nvGrpSpPr>
        <p:grpSpPr>
          <a:xfrm>
            <a:off x="4627198" y="1639096"/>
            <a:ext cx="2686641" cy="3280489"/>
            <a:chOff x="4627198" y="1639096"/>
            <a:chExt cx="2686641" cy="3280489"/>
          </a:xfrm>
        </p:grpSpPr>
        <p:sp>
          <p:nvSpPr>
            <p:cNvPr id="17" name="Rectangle 16">
              <a:extLst>
                <a:ext uri="{FF2B5EF4-FFF2-40B4-BE49-F238E27FC236}">
                  <a16:creationId xmlns:a16="http://schemas.microsoft.com/office/drawing/2014/main" id="{03545B86-97C4-4CDD-AE3F-2CBA5CA55CDE}"/>
                </a:ext>
              </a:extLst>
            </p:cNvPr>
            <p:cNvSpPr/>
            <p:nvPr/>
          </p:nvSpPr>
          <p:spPr>
            <a:xfrm>
              <a:off x="4639039" y="1714069"/>
              <a:ext cx="2674800" cy="3172944"/>
            </a:xfrm>
            <a:prstGeom prst="rect">
              <a:avLst/>
            </a:prstGeom>
            <a:no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8" name="Rectangle 17">
              <a:extLst>
                <a:ext uri="{FF2B5EF4-FFF2-40B4-BE49-F238E27FC236}">
                  <a16:creationId xmlns:a16="http://schemas.microsoft.com/office/drawing/2014/main" id="{A47B08A8-E233-47FA-9806-6B5A52426F09}"/>
                </a:ext>
              </a:extLst>
            </p:cNvPr>
            <p:cNvSpPr/>
            <p:nvPr/>
          </p:nvSpPr>
          <p:spPr>
            <a:xfrm>
              <a:off x="4627198" y="4170785"/>
              <a:ext cx="2674800" cy="748800"/>
            </a:xfrm>
            <a:prstGeom prst="rect">
              <a:avLst/>
            </a:prstGeom>
            <a:solidFill>
              <a:schemeClr val="accent3"/>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Reduced out-of-balance situations</a:t>
              </a:r>
            </a:p>
          </p:txBody>
        </p:sp>
        <p:pic>
          <p:nvPicPr>
            <p:cNvPr id="19" name="Picture 18">
              <a:extLst>
                <a:ext uri="{FF2B5EF4-FFF2-40B4-BE49-F238E27FC236}">
                  <a16:creationId xmlns:a16="http://schemas.microsoft.com/office/drawing/2014/main" id="{99E32F2D-2A3A-4AEE-8B9E-A832D0345D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3050" y="1639096"/>
              <a:ext cx="2473389" cy="2661970"/>
            </a:xfrm>
            <a:prstGeom prst="rect">
              <a:avLst/>
            </a:prstGeom>
          </p:spPr>
        </p:pic>
      </p:grpSp>
    </p:spTree>
    <p:custDataLst>
      <p:tags r:id="rId1"/>
    </p:custDataLst>
    <p:extLst>
      <p:ext uri="{BB962C8B-B14F-4D97-AF65-F5344CB8AC3E}">
        <p14:creationId xmlns:p14="http://schemas.microsoft.com/office/powerpoint/2010/main" val="12700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73A605-A267-4E32-9B26-9D5A93D4ED30}"/>
              </a:ext>
            </a:extLst>
          </p:cNvPr>
          <p:cNvSpPr>
            <a:spLocks noGrp="1"/>
          </p:cNvSpPr>
          <p:nvPr>
            <p:ph type="title"/>
          </p:nvPr>
        </p:nvSpPr>
        <p:spPr>
          <a:xfrm>
            <a:off x="904009" y="4806511"/>
            <a:ext cx="7756230" cy="1790841"/>
          </a:xfrm>
        </p:spPr>
        <p:txBody>
          <a:bodyPr/>
          <a:lstStyle/>
          <a:p>
            <a:r>
              <a:rPr lang="en-CA" sz="4400" dirty="0"/>
              <a:t>How can you prepare your site to ensure the updated day-end close process is followed?</a:t>
            </a:r>
          </a:p>
        </p:txBody>
      </p:sp>
      <p:grpSp>
        <p:nvGrpSpPr>
          <p:cNvPr id="15" name="Group 14">
            <a:extLst>
              <a:ext uri="{FF2B5EF4-FFF2-40B4-BE49-F238E27FC236}">
                <a16:creationId xmlns:a16="http://schemas.microsoft.com/office/drawing/2014/main" id="{08159B36-5A24-4C88-A8A2-8B0F454EF946}"/>
              </a:ext>
            </a:extLst>
          </p:cNvPr>
          <p:cNvGrpSpPr/>
          <p:nvPr/>
        </p:nvGrpSpPr>
        <p:grpSpPr>
          <a:xfrm>
            <a:off x="395288" y="1140065"/>
            <a:ext cx="4991280" cy="3657087"/>
            <a:chOff x="3717780" y="3407611"/>
            <a:chExt cx="1589186" cy="1164389"/>
          </a:xfrm>
        </p:grpSpPr>
        <p:pic>
          <p:nvPicPr>
            <p:cNvPr id="16" name="Graphic 15" descr="Speech">
              <a:extLst>
                <a:ext uri="{FF2B5EF4-FFF2-40B4-BE49-F238E27FC236}">
                  <a16:creationId xmlns:a16="http://schemas.microsoft.com/office/drawing/2014/main" id="{6BBF321D-ABBE-4708-9E17-9ADC33BE54D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647" b="12084"/>
            <a:stretch/>
          </p:blipFill>
          <p:spPr>
            <a:xfrm>
              <a:off x="3717780" y="3407611"/>
              <a:ext cx="1589186" cy="1164389"/>
            </a:xfrm>
            <a:prstGeom prst="rect">
              <a:avLst/>
            </a:prstGeom>
          </p:spPr>
        </p:pic>
        <p:sp>
          <p:nvSpPr>
            <p:cNvPr id="17" name="Oval 16">
              <a:extLst>
                <a:ext uri="{FF2B5EF4-FFF2-40B4-BE49-F238E27FC236}">
                  <a16:creationId xmlns:a16="http://schemas.microsoft.com/office/drawing/2014/main" id="{1B2467F7-0C5D-46C5-909A-77F4443232B0}"/>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8" name="Oval 17">
              <a:extLst>
                <a:ext uri="{FF2B5EF4-FFF2-40B4-BE49-F238E27FC236}">
                  <a16:creationId xmlns:a16="http://schemas.microsoft.com/office/drawing/2014/main" id="{73D86341-F44F-4720-AC01-D56A376A2132}"/>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9" name="Oval 18">
              <a:extLst>
                <a:ext uri="{FF2B5EF4-FFF2-40B4-BE49-F238E27FC236}">
                  <a16:creationId xmlns:a16="http://schemas.microsoft.com/office/drawing/2014/main" id="{FA5B304A-236F-45D5-A430-5494C5513E59}"/>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23896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7963548-90C8-4D7A-8113-9C5F21FA5A01}"/>
              </a:ext>
            </a:extLst>
          </p:cNvPr>
          <p:cNvSpPr>
            <a:spLocks noGrp="1"/>
          </p:cNvSpPr>
          <p:nvPr>
            <p:ph idx="1"/>
          </p:nvPr>
        </p:nvSpPr>
        <p:spPr/>
        <p:txBody>
          <a:bodyPr/>
          <a:lstStyle/>
          <a:p>
            <a:r>
              <a:rPr lang="en-CA" dirty="0">
                <a:solidFill>
                  <a:schemeClr val="accent4"/>
                </a:solidFill>
              </a:rPr>
              <a:t>How can you prepare your site to ensure the updated day-end close process is followed? All answers are correct.</a:t>
            </a:r>
          </a:p>
        </p:txBody>
      </p:sp>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sp>
        <p:nvSpPr>
          <p:cNvPr id="17" name="Content Placeholder 16">
            <a:extLst>
              <a:ext uri="{FF2B5EF4-FFF2-40B4-BE49-F238E27FC236}">
                <a16:creationId xmlns:a16="http://schemas.microsoft.com/office/drawing/2014/main" id="{A5A36472-D12B-4994-8BFD-E1B2C94AB834}"/>
              </a:ext>
            </a:extLst>
          </p:cNvPr>
          <p:cNvSpPr>
            <a:spLocks noGrp="1"/>
          </p:cNvSpPr>
          <p:nvPr>
            <p:ph idx="13"/>
          </p:nvPr>
        </p:nvSpPr>
        <p:spPr>
          <a:xfrm>
            <a:off x="323528" y="2492896"/>
            <a:ext cx="7992888" cy="3240360"/>
          </a:xfrm>
        </p:spPr>
        <p:txBody>
          <a:bodyPr/>
          <a:lstStyle/>
          <a:p>
            <a:r>
              <a:rPr lang="en-CA" dirty="0"/>
              <a:t>Train your team on what they need to know</a:t>
            </a:r>
          </a:p>
          <a:p>
            <a:r>
              <a:rPr lang="en-CA" dirty="0"/>
              <a:t>Become familiar with the resources on the settlement information portal website</a:t>
            </a:r>
          </a:p>
          <a:p>
            <a:r>
              <a:rPr lang="en-CA" dirty="0"/>
              <a:t>Communicate with your BW about any questions you have</a:t>
            </a:r>
          </a:p>
          <a:p>
            <a:r>
              <a:rPr lang="en-CA" dirty="0"/>
              <a:t>Other</a:t>
            </a:r>
          </a:p>
          <a:p>
            <a:endParaRPr lang="en-CA" dirty="0"/>
          </a:p>
        </p:txBody>
      </p:sp>
      <p:sp>
        <p:nvSpPr>
          <p:cNvPr id="2" name="Rectangle 1">
            <a:extLst>
              <a:ext uri="{FF2B5EF4-FFF2-40B4-BE49-F238E27FC236}">
                <a16:creationId xmlns:a16="http://schemas.microsoft.com/office/drawing/2014/main" id="{D5EB8436-2145-436A-9D02-2968C9B5CAB4}"/>
              </a:ext>
            </a:extLst>
          </p:cNvPr>
          <p:cNvSpPr/>
          <p:nvPr/>
        </p:nvSpPr>
        <p:spPr>
          <a:xfrm>
            <a:off x="5724128" y="938815"/>
            <a:ext cx="8135098" cy="954107"/>
          </a:xfrm>
          <a:prstGeom prst="rect">
            <a:avLst/>
          </a:prstGeom>
        </p:spPr>
        <p:txBody>
          <a:bodyPr wrap="square">
            <a:noAutofit/>
          </a:bodyPr>
          <a:lstStyle/>
          <a:p>
            <a:endParaRPr lang="en-CA" sz="2800" dirty="0">
              <a:solidFill>
                <a:schemeClr val="accent6"/>
              </a:solidFill>
            </a:endParaRPr>
          </a:p>
        </p:txBody>
      </p:sp>
      <p:sp>
        <p:nvSpPr>
          <p:cNvPr id="15" name="Rectangle 14">
            <a:extLst>
              <a:ext uri="{FF2B5EF4-FFF2-40B4-BE49-F238E27FC236}">
                <a16:creationId xmlns:a16="http://schemas.microsoft.com/office/drawing/2014/main" id="{7A47493E-66DF-4452-87CC-EDBA49415ADD}"/>
              </a:ext>
            </a:extLst>
          </p:cNvPr>
          <p:cNvSpPr/>
          <p:nvPr/>
        </p:nvSpPr>
        <p:spPr>
          <a:xfrm>
            <a:off x="504846" y="3647485"/>
            <a:ext cx="8639154" cy="2446824"/>
          </a:xfrm>
          <a:prstGeom prst="rect">
            <a:avLst/>
          </a:prstGeom>
        </p:spPr>
        <p:txBody>
          <a:bodyPr wrap="square">
            <a:noAutofit/>
          </a:bodyPr>
          <a:lstStyle/>
          <a:p>
            <a:pPr marL="342900" indent="-342900">
              <a:lnSpc>
                <a:spcPct val="90000"/>
              </a:lnSpc>
              <a:spcBef>
                <a:spcPts val="1800"/>
              </a:spcBef>
              <a:buAutoNum type="alphaLcParenR"/>
            </a:pPr>
            <a:endParaRPr lang="en-CA" sz="2400" dirty="0"/>
          </a:p>
        </p:txBody>
      </p:sp>
      <p:sp>
        <p:nvSpPr>
          <p:cNvPr id="21" name="Rectangle 20">
            <a:extLst>
              <a:ext uri="{FF2B5EF4-FFF2-40B4-BE49-F238E27FC236}">
                <a16:creationId xmlns:a16="http://schemas.microsoft.com/office/drawing/2014/main" id="{BD3F6007-3F3F-4244-89F8-E1D25DCF5D63}"/>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51875D65-D4F6-491D-B247-94739227F025}"/>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BA936B28-81D9-43D3-BFD0-7A04A8CFAC52}"/>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CC3C63DC-495B-4504-AB76-65E3A8147670}"/>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7AC76AD-7DEB-4D83-ACF1-961CE8D561D9}"/>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2E9163DE-AB73-4EAB-AAFD-BE916986CE9A}"/>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3" name="Rectangle 32">
            <a:extLst>
              <a:ext uri="{FF2B5EF4-FFF2-40B4-BE49-F238E27FC236}">
                <a16:creationId xmlns:a16="http://schemas.microsoft.com/office/drawing/2014/main" id="{5B8BABC8-515F-43E8-80CB-637B8048E3D7}"/>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245650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7290" y="1645"/>
            <a:ext cx="5716710" cy="918097"/>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8" name="Rectangle 17"/>
          <p:cNvSpPr/>
          <p:nvPr/>
        </p:nvSpPr>
        <p:spPr>
          <a:xfrm>
            <a:off x="-13064" y="1645"/>
            <a:ext cx="1152935" cy="918097"/>
          </a:xfrm>
          <a:prstGeom prst="rect">
            <a:avLst/>
          </a:prstGeom>
          <a:solidFill>
            <a:srgbClr val="F2AB1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19" name="Rectangle 18"/>
          <p:cNvSpPr/>
          <p:nvPr/>
        </p:nvSpPr>
        <p:spPr>
          <a:xfrm>
            <a:off x="1135518" y="1645"/>
            <a:ext cx="1155662" cy="918097"/>
          </a:xfrm>
          <a:prstGeom prst="rect">
            <a:avLst/>
          </a:prstGeom>
          <a:solidFill>
            <a:srgbClr val="4B95A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0" name="Rectangle 19"/>
          <p:cNvSpPr/>
          <p:nvPr/>
        </p:nvSpPr>
        <p:spPr>
          <a:xfrm>
            <a:off x="2287771" y="1645"/>
            <a:ext cx="1144710" cy="918097"/>
          </a:xfrm>
          <a:prstGeom prst="rect">
            <a:avLst/>
          </a:prstGeom>
          <a:solidFill>
            <a:srgbClr val="17C4CB"/>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21" name="Rectangle 20"/>
          <p:cNvSpPr/>
          <p:nvPr/>
        </p:nvSpPr>
        <p:spPr>
          <a:xfrm>
            <a:off x="3643314" y="149613"/>
            <a:ext cx="4572000" cy="685316"/>
          </a:xfrm>
          <a:prstGeom prst="rect">
            <a:avLst/>
          </a:prstGeom>
        </p:spPr>
        <p:txBody>
          <a:bodyPr>
            <a:spAutoFit/>
          </a:bodyPr>
          <a:lstStyle/>
          <a:p>
            <a:pPr lvl="0">
              <a:lnSpc>
                <a:spcPct val="80000"/>
              </a:lnSpc>
              <a:spcBef>
                <a:spcPts val="400"/>
              </a:spcBef>
            </a:pPr>
            <a:r>
              <a:rPr lang="en-US" sz="1600" dirty="0">
                <a:solidFill>
                  <a:prstClr val="white"/>
                </a:solidFill>
              </a:rPr>
              <a:t>MODULE 4: </a:t>
            </a:r>
            <a:endParaRPr lang="en-US" sz="2400" b="1" spc="100" dirty="0">
              <a:solidFill>
                <a:schemeClr val="bg1"/>
              </a:solidFill>
            </a:endParaRPr>
          </a:p>
          <a:p>
            <a:pPr lvl="0">
              <a:lnSpc>
                <a:spcPct val="80000"/>
              </a:lnSpc>
              <a:spcBef>
                <a:spcPts val="400"/>
              </a:spcBef>
            </a:pPr>
            <a:r>
              <a:rPr lang="en-US" sz="2800" b="1" spc="100" dirty="0">
                <a:solidFill>
                  <a:schemeClr val="bg1"/>
                </a:solidFill>
              </a:rPr>
              <a:t>OTHER UPDATES</a:t>
            </a:r>
            <a:endParaRPr lang="en-CA" sz="2800" b="1" spc="100" dirty="0">
              <a:solidFill>
                <a:schemeClr val="bg1"/>
              </a:solidFill>
            </a:endParaRPr>
          </a:p>
        </p:txBody>
      </p:sp>
      <p:sp>
        <p:nvSpPr>
          <p:cNvPr id="22" name="Freeform 21"/>
          <p:cNvSpPr/>
          <p:nvPr/>
        </p:nvSpPr>
        <p:spPr>
          <a:xfrm>
            <a:off x="504248" y="491582"/>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23" name="Rectangle 22"/>
          <p:cNvSpPr/>
          <p:nvPr/>
        </p:nvSpPr>
        <p:spPr>
          <a:xfrm>
            <a:off x="-23150" y="149613"/>
            <a:ext cx="1163022" cy="289310"/>
          </a:xfrm>
          <a:prstGeom prst="rect">
            <a:avLst/>
          </a:prstGeom>
        </p:spPr>
        <p:txBody>
          <a:bodyPr wrap="square">
            <a:spAutoFit/>
          </a:bodyPr>
          <a:lstStyle/>
          <a:p>
            <a:pPr lvl="0" algn="ctr">
              <a:lnSpc>
                <a:spcPct val="80000"/>
              </a:lnSpc>
              <a:spcBef>
                <a:spcPts val="400"/>
              </a:spcBef>
            </a:pPr>
            <a:r>
              <a:rPr lang="en-US" sz="1600" dirty="0">
                <a:solidFill>
                  <a:prstClr val="white"/>
                </a:solidFill>
              </a:rPr>
              <a:t>MODULE 1 </a:t>
            </a:r>
            <a:endParaRPr lang="en-US" sz="2400" b="1" spc="100" dirty="0">
              <a:solidFill>
                <a:schemeClr val="bg1"/>
              </a:solidFill>
            </a:endParaRPr>
          </a:p>
        </p:txBody>
      </p:sp>
      <p:sp>
        <p:nvSpPr>
          <p:cNvPr id="24" name="Freeform 23"/>
          <p:cNvSpPr/>
          <p:nvPr/>
        </p:nvSpPr>
        <p:spPr>
          <a:xfrm>
            <a:off x="1644120" y="474888"/>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25" name="Rectangle 24"/>
          <p:cNvSpPr/>
          <p:nvPr/>
        </p:nvSpPr>
        <p:spPr>
          <a:xfrm>
            <a:off x="1116722" y="14961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2 </a:t>
            </a:r>
            <a:endParaRPr lang="en-US" sz="2400" b="1" spc="100" dirty="0">
              <a:solidFill>
                <a:schemeClr val="bg1"/>
              </a:solidFill>
            </a:endParaRPr>
          </a:p>
        </p:txBody>
      </p:sp>
      <p:sp>
        <p:nvSpPr>
          <p:cNvPr id="26" name="Freeform 25"/>
          <p:cNvSpPr/>
          <p:nvPr/>
        </p:nvSpPr>
        <p:spPr>
          <a:xfrm>
            <a:off x="2755033" y="466647"/>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sp>
        <p:nvSpPr>
          <p:cNvPr id="27" name="Rectangle 26"/>
          <p:cNvSpPr/>
          <p:nvPr/>
        </p:nvSpPr>
        <p:spPr>
          <a:xfrm>
            <a:off x="2279744" y="149613"/>
            <a:ext cx="1163022" cy="294183"/>
          </a:xfrm>
          <a:prstGeom prst="rect">
            <a:avLst/>
          </a:prstGeom>
        </p:spPr>
        <p:txBody>
          <a:bodyPr wrap="square">
            <a:spAutoFit/>
          </a:bodyPr>
          <a:lstStyle/>
          <a:p>
            <a:pPr lvl="0" algn="ctr">
              <a:lnSpc>
                <a:spcPct val="80000"/>
              </a:lnSpc>
              <a:spcBef>
                <a:spcPts val="400"/>
              </a:spcBef>
            </a:pPr>
            <a:r>
              <a:rPr lang="en-US" sz="1600" dirty="0">
                <a:solidFill>
                  <a:prstClr val="white"/>
                </a:solidFill>
              </a:rPr>
              <a:t>MODULE 3 </a:t>
            </a:r>
            <a:endParaRPr lang="en-US" sz="2400" b="1" spc="100" dirty="0">
              <a:solidFill>
                <a:schemeClr val="bg1"/>
              </a:solidFill>
            </a:endParaRPr>
          </a:p>
        </p:txBody>
      </p:sp>
      <p:sp>
        <p:nvSpPr>
          <p:cNvPr id="79" name="Rectangle 78">
            <a:extLst>
              <a:ext uri="{FF2B5EF4-FFF2-40B4-BE49-F238E27FC236}">
                <a16:creationId xmlns:a16="http://schemas.microsoft.com/office/drawing/2014/main" id="{C6F92CFC-8F26-481E-BC2E-93BF4B4DF1CF}"/>
              </a:ext>
            </a:extLst>
          </p:cNvPr>
          <p:cNvSpPr/>
          <p:nvPr/>
        </p:nvSpPr>
        <p:spPr>
          <a:xfrm>
            <a:off x="318" y="1055330"/>
            <a:ext cx="9143682" cy="5802670"/>
          </a:xfrm>
          <a:prstGeom prst="rect">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80000"/>
              </a:lnSpc>
              <a:spcBef>
                <a:spcPts val="400"/>
              </a:spcBef>
            </a:pPr>
            <a:endParaRPr lang="en-CA" sz="1600">
              <a:solidFill>
                <a:prstClr val="white"/>
              </a:solidFill>
            </a:endParaRPr>
          </a:p>
        </p:txBody>
      </p:sp>
      <p:sp>
        <p:nvSpPr>
          <p:cNvPr id="80" name="Rectangle 79">
            <a:extLst>
              <a:ext uri="{FF2B5EF4-FFF2-40B4-BE49-F238E27FC236}">
                <a16:creationId xmlns:a16="http://schemas.microsoft.com/office/drawing/2014/main" id="{FF732717-4552-47B7-B505-B7158DA86ACF}"/>
              </a:ext>
            </a:extLst>
          </p:cNvPr>
          <p:cNvSpPr/>
          <p:nvPr/>
        </p:nvSpPr>
        <p:spPr>
          <a:xfrm>
            <a:off x="0" y="4239491"/>
            <a:ext cx="9152965" cy="2662445"/>
          </a:xfrm>
          <a:prstGeom prst="rect">
            <a:avLst/>
          </a:prstGeom>
          <a:solidFill>
            <a:srgbClr val="F7653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81" name="Group 80">
            <a:extLst>
              <a:ext uri="{FF2B5EF4-FFF2-40B4-BE49-F238E27FC236}">
                <a16:creationId xmlns:a16="http://schemas.microsoft.com/office/drawing/2014/main" id="{88A2CED5-DBC5-4F55-A0FB-16A4C033C05D}"/>
              </a:ext>
            </a:extLst>
          </p:cNvPr>
          <p:cNvGrpSpPr/>
          <p:nvPr/>
        </p:nvGrpSpPr>
        <p:grpSpPr>
          <a:xfrm>
            <a:off x="2557935" y="2092791"/>
            <a:ext cx="4238441" cy="4060071"/>
            <a:chOff x="2557935" y="2072009"/>
            <a:chExt cx="4238441" cy="4060071"/>
          </a:xfrm>
          <a:effectLst>
            <a:outerShdw dist="165100" dir="7200000" algn="tr" rotWithShape="0">
              <a:prstClr val="black">
                <a:alpha val="15000"/>
              </a:prstClr>
            </a:outerShdw>
          </a:effectLst>
        </p:grpSpPr>
        <p:sp>
          <p:nvSpPr>
            <p:cNvPr id="82" name="Freeform 8">
              <a:extLst>
                <a:ext uri="{FF2B5EF4-FFF2-40B4-BE49-F238E27FC236}">
                  <a16:creationId xmlns:a16="http://schemas.microsoft.com/office/drawing/2014/main" id="{034C7D67-F97A-4530-A8EA-555C07D57024}"/>
                </a:ext>
              </a:extLst>
            </p:cNvPr>
            <p:cNvSpPr>
              <a:spLocks/>
            </p:cNvSpPr>
            <p:nvPr/>
          </p:nvSpPr>
          <p:spPr bwMode="auto">
            <a:xfrm>
              <a:off x="2557935" y="3201694"/>
              <a:ext cx="4212961" cy="2930386"/>
            </a:xfrm>
            <a:custGeom>
              <a:avLst/>
              <a:gdLst>
                <a:gd name="T0" fmla="*/ 0 w 1913"/>
                <a:gd name="T1" fmla="*/ 33 h 1327"/>
                <a:gd name="T2" fmla="*/ 158 w 1913"/>
                <a:gd name="T3" fmla="*/ 546 h 1327"/>
                <a:gd name="T4" fmla="*/ 232 w 1913"/>
                <a:gd name="T5" fmla="*/ 646 h 1327"/>
                <a:gd name="T6" fmla="*/ 600 w 1913"/>
                <a:gd name="T7" fmla="*/ 838 h 1327"/>
                <a:gd name="T8" fmla="*/ 1111 w 1913"/>
                <a:gd name="T9" fmla="*/ 1265 h 1327"/>
                <a:gd name="T10" fmla="*/ 1831 w 1913"/>
                <a:gd name="T11" fmla="*/ 1000 h 1327"/>
                <a:gd name="T12" fmla="*/ 1913 w 1913"/>
                <a:gd name="T13" fmla="*/ 844 h 1327"/>
                <a:gd name="T14" fmla="*/ 1297 w 1913"/>
                <a:gd name="T15" fmla="*/ 1040 h 1327"/>
                <a:gd name="T16" fmla="*/ 936 w 1913"/>
                <a:gd name="T17" fmla="*/ 1029 h 1327"/>
                <a:gd name="T18" fmla="*/ 318 w 1913"/>
                <a:gd name="T19" fmla="*/ 231 h 1327"/>
                <a:gd name="T20" fmla="*/ 73 w 1913"/>
                <a:gd name="T21" fmla="*/ 0 h 1327"/>
                <a:gd name="T22" fmla="*/ 0 w 1913"/>
                <a:gd name="T23" fmla="*/ 33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3" h="1327">
                  <a:moveTo>
                    <a:pt x="0" y="33"/>
                  </a:moveTo>
                  <a:cubicBezTo>
                    <a:pt x="158" y="546"/>
                    <a:pt x="158" y="546"/>
                    <a:pt x="158" y="546"/>
                  </a:cubicBezTo>
                  <a:cubicBezTo>
                    <a:pt x="232" y="646"/>
                    <a:pt x="232" y="646"/>
                    <a:pt x="232" y="646"/>
                  </a:cubicBezTo>
                  <a:cubicBezTo>
                    <a:pt x="232" y="646"/>
                    <a:pt x="333" y="487"/>
                    <a:pt x="600" y="838"/>
                  </a:cubicBezTo>
                  <a:cubicBezTo>
                    <a:pt x="867" y="1188"/>
                    <a:pt x="895" y="1327"/>
                    <a:pt x="1111" y="1265"/>
                  </a:cubicBezTo>
                  <a:cubicBezTo>
                    <a:pt x="1328" y="1204"/>
                    <a:pt x="1831" y="1000"/>
                    <a:pt x="1831" y="1000"/>
                  </a:cubicBezTo>
                  <a:cubicBezTo>
                    <a:pt x="1831" y="1000"/>
                    <a:pt x="1909" y="981"/>
                    <a:pt x="1913" y="844"/>
                  </a:cubicBezTo>
                  <a:cubicBezTo>
                    <a:pt x="1297" y="1040"/>
                    <a:pt x="1297" y="1040"/>
                    <a:pt x="1297" y="1040"/>
                  </a:cubicBezTo>
                  <a:cubicBezTo>
                    <a:pt x="936" y="1029"/>
                    <a:pt x="936" y="1029"/>
                    <a:pt x="936" y="1029"/>
                  </a:cubicBezTo>
                  <a:cubicBezTo>
                    <a:pt x="318" y="231"/>
                    <a:pt x="318" y="231"/>
                    <a:pt x="318" y="231"/>
                  </a:cubicBezTo>
                  <a:cubicBezTo>
                    <a:pt x="73" y="0"/>
                    <a:pt x="73" y="0"/>
                    <a:pt x="73" y="0"/>
                  </a:cubicBezTo>
                  <a:lnTo>
                    <a:pt x="0" y="33"/>
                  </a:lnTo>
                  <a:close/>
                </a:path>
              </a:pathLst>
            </a:custGeom>
            <a:solidFill>
              <a:srgbClr val="D1D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83" name="Group 82">
              <a:extLst>
                <a:ext uri="{FF2B5EF4-FFF2-40B4-BE49-F238E27FC236}">
                  <a16:creationId xmlns:a16="http://schemas.microsoft.com/office/drawing/2014/main" id="{4A699601-12F8-4E09-BB7C-5C1AEEEC6C21}"/>
                </a:ext>
              </a:extLst>
            </p:cNvPr>
            <p:cNvGrpSpPr/>
            <p:nvPr/>
          </p:nvGrpSpPr>
          <p:grpSpPr>
            <a:xfrm>
              <a:off x="2560058" y="2072009"/>
              <a:ext cx="4236318" cy="3792514"/>
              <a:chOff x="2560058" y="2072009"/>
              <a:chExt cx="4236318" cy="3792514"/>
            </a:xfrm>
          </p:grpSpPr>
          <p:sp>
            <p:nvSpPr>
              <p:cNvPr id="84" name="Freeform 7">
                <a:extLst>
                  <a:ext uri="{FF2B5EF4-FFF2-40B4-BE49-F238E27FC236}">
                    <a16:creationId xmlns:a16="http://schemas.microsoft.com/office/drawing/2014/main" id="{95C54B1D-2E45-4CDA-A8D2-AE47A13FB03E}"/>
                  </a:ext>
                </a:extLst>
              </p:cNvPr>
              <p:cNvSpPr>
                <a:spLocks/>
              </p:cNvSpPr>
              <p:nvPr/>
            </p:nvSpPr>
            <p:spPr bwMode="auto">
              <a:xfrm>
                <a:off x="2560058" y="2471221"/>
                <a:ext cx="4236318" cy="2777496"/>
              </a:xfrm>
              <a:custGeom>
                <a:avLst/>
                <a:gdLst>
                  <a:gd name="T0" fmla="*/ 0 w 1923"/>
                  <a:gd name="T1" fmla="*/ 100 h 1258"/>
                  <a:gd name="T2" fmla="*/ 154 w 1923"/>
                  <a:gd name="T3" fmla="*/ 393 h 1258"/>
                  <a:gd name="T4" fmla="*/ 696 w 1923"/>
                  <a:gd name="T5" fmla="*/ 1017 h 1258"/>
                  <a:gd name="T6" fmla="*/ 904 w 1923"/>
                  <a:gd name="T7" fmla="*/ 1218 h 1258"/>
                  <a:gd name="T8" fmla="*/ 1201 w 1923"/>
                  <a:gd name="T9" fmla="*/ 1253 h 1258"/>
                  <a:gd name="T10" fmla="*/ 1611 w 1923"/>
                  <a:gd name="T11" fmla="*/ 1163 h 1258"/>
                  <a:gd name="T12" fmla="*/ 1907 w 1923"/>
                  <a:gd name="T13" fmla="*/ 1022 h 1258"/>
                  <a:gd name="T14" fmla="*/ 1917 w 1923"/>
                  <a:gd name="T15" fmla="*/ 916 h 1258"/>
                  <a:gd name="T16" fmla="*/ 1620 w 1923"/>
                  <a:gd name="T17" fmla="*/ 520 h 1258"/>
                  <a:gd name="T18" fmla="*/ 960 w 1923"/>
                  <a:gd name="T19" fmla="*/ 115 h 1258"/>
                  <a:gd name="T20" fmla="*/ 648 w 1923"/>
                  <a:gd name="T21" fmla="*/ 0 h 1258"/>
                  <a:gd name="T22" fmla="*/ 317 w 1923"/>
                  <a:gd name="T23" fmla="*/ 45 h 1258"/>
                  <a:gd name="T24" fmla="*/ 0 w 1923"/>
                  <a:gd name="T25" fmla="*/ 10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3" h="1258">
                    <a:moveTo>
                      <a:pt x="0" y="100"/>
                    </a:moveTo>
                    <a:cubicBezTo>
                      <a:pt x="154" y="393"/>
                      <a:pt x="154" y="393"/>
                      <a:pt x="154" y="393"/>
                    </a:cubicBezTo>
                    <a:cubicBezTo>
                      <a:pt x="696" y="1017"/>
                      <a:pt x="696" y="1017"/>
                      <a:pt x="696" y="1017"/>
                    </a:cubicBezTo>
                    <a:cubicBezTo>
                      <a:pt x="904" y="1218"/>
                      <a:pt x="904" y="1218"/>
                      <a:pt x="904" y="1218"/>
                    </a:cubicBezTo>
                    <a:cubicBezTo>
                      <a:pt x="904" y="1218"/>
                      <a:pt x="1167" y="1258"/>
                      <a:pt x="1201" y="1253"/>
                    </a:cubicBezTo>
                    <a:cubicBezTo>
                      <a:pt x="1234" y="1249"/>
                      <a:pt x="1594" y="1169"/>
                      <a:pt x="1611" y="1163"/>
                    </a:cubicBezTo>
                    <a:cubicBezTo>
                      <a:pt x="1629" y="1156"/>
                      <a:pt x="1907" y="1022"/>
                      <a:pt x="1907" y="1022"/>
                    </a:cubicBezTo>
                    <a:cubicBezTo>
                      <a:pt x="1907" y="1022"/>
                      <a:pt x="1923" y="942"/>
                      <a:pt x="1917" y="916"/>
                    </a:cubicBezTo>
                    <a:cubicBezTo>
                      <a:pt x="1886" y="796"/>
                      <a:pt x="1739" y="652"/>
                      <a:pt x="1620" y="520"/>
                    </a:cubicBezTo>
                    <a:cubicBezTo>
                      <a:pt x="1501" y="389"/>
                      <a:pt x="1083" y="158"/>
                      <a:pt x="960" y="115"/>
                    </a:cubicBezTo>
                    <a:cubicBezTo>
                      <a:pt x="837" y="73"/>
                      <a:pt x="846" y="16"/>
                      <a:pt x="648" y="0"/>
                    </a:cubicBezTo>
                    <a:cubicBezTo>
                      <a:pt x="317" y="45"/>
                      <a:pt x="317" y="45"/>
                      <a:pt x="317" y="45"/>
                    </a:cubicBezTo>
                    <a:cubicBezTo>
                      <a:pt x="317" y="45"/>
                      <a:pt x="0" y="76"/>
                      <a:pt x="0" y="100"/>
                    </a:cubicBezTo>
                    <a:close/>
                  </a:path>
                </a:pathLst>
              </a:custGeom>
              <a:solidFill>
                <a:srgbClr val="4B5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5" name="Freeform 9">
                <a:extLst>
                  <a:ext uri="{FF2B5EF4-FFF2-40B4-BE49-F238E27FC236}">
                    <a16:creationId xmlns:a16="http://schemas.microsoft.com/office/drawing/2014/main" id="{F60BD174-8D36-4B8B-A91D-75B1EA8FC443}"/>
                  </a:ext>
                </a:extLst>
              </p:cNvPr>
              <p:cNvSpPr>
                <a:spLocks/>
              </p:cNvSpPr>
              <p:nvPr/>
            </p:nvSpPr>
            <p:spPr bwMode="auto">
              <a:xfrm>
                <a:off x="2560058" y="2692062"/>
                <a:ext cx="4225702" cy="3172461"/>
              </a:xfrm>
              <a:custGeom>
                <a:avLst/>
                <a:gdLst>
                  <a:gd name="T0" fmla="*/ 0 w 1918"/>
                  <a:gd name="T1" fmla="*/ 0 h 1437"/>
                  <a:gd name="T2" fmla="*/ 0 w 1918"/>
                  <a:gd name="T3" fmla="*/ 267 h 1437"/>
                  <a:gd name="T4" fmla="*/ 855 w 1918"/>
                  <a:gd name="T5" fmla="*/ 1314 h 1437"/>
                  <a:gd name="T6" fmla="*/ 1141 w 1918"/>
                  <a:gd name="T7" fmla="*/ 1379 h 1437"/>
                  <a:gd name="T8" fmla="*/ 1881 w 1918"/>
                  <a:gd name="T9" fmla="*/ 1123 h 1437"/>
                  <a:gd name="T10" fmla="*/ 1917 w 1918"/>
                  <a:gd name="T11" fmla="*/ 1058 h 1437"/>
                  <a:gd name="T12" fmla="*/ 1918 w 1918"/>
                  <a:gd name="T13" fmla="*/ 825 h 1437"/>
                  <a:gd name="T14" fmla="*/ 1870 w 1918"/>
                  <a:gd name="T15" fmla="*/ 884 h 1437"/>
                  <a:gd name="T16" fmla="*/ 1126 w 1918"/>
                  <a:gd name="T17" fmla="*/ 1087 h 1437"/>
                  <a:gd name="T18" fmla="*/ 877 w 1918"/>
                  <a:gd name="T19" fmla="*/ 1004 h 1437"/>
                  <a:gd name="T20" fmla="*/ 0 w 1918"/>
                  <a:gd name="T21"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8" h="1437">
                    <a:moveTo>
                      <a:pt x="0" y="0"/>
                    </a:moveTo>
                    <a:cubicBezTo>
                      <a:pt x="0" y="267"/>
                      <a:pt x="0" y="267"/>
                      <a:pt x="0" y="267"/>
                    </a:cubicBezTo>
                    <a:cubicBezTo>
                      <a:pt x="0" y="267"/>
                      <a:pt x="552" y="841"/>
                      <a:pt x="855" y="1314"/>
                    </a:cubicBezTo>
                    <a:cubicBezTo>
                      <a:pt x="855" y="1314"/>
                      <a:pt x="924" y="1437"/>
                      <a:pt x="1141" y="1379"/>
                    </a:cubicBezTo>
                    <a:cubicBezTo>
                      <a:pt x="1357" y="1321"/>
                      <a:pt x="1881" y="1123"/>
                      <a:pt x="1881" y="1123"/>
                    </a:cubicBezTo>
                    <a:cubicBezTo>
                      <a:pt x="1881" y="1123"/>
                      <a:pt x="1906" y="1112"/>
                      <a:pt x="1917" y="1058"/>
                    </a:cubicBezTo>
                    <a:cubicBezTo>
                      <a:pt x="1918" y="825"/>
                      <a:pt x="1918" y="825"/>
                      <a:pt x="1918" y="825"/>
                    </a:cubicBezTo>
                    <a:cubicBezTo>
                      <a:pt x="1918" y="825"/>
                      <a:pt x="1906" y="866"/>
                      <a:pt x="1870" y="884"/>
                    </a:cubicBezTo>
                    <a:cubicBezTo>
                      <a:pt x="1834" y="902"/>
                      <a:pt x="1126" y="1087"/>
                      <a:pt x="1126" y="1087"/>
                    </a:cubicBezTo>
                    <a:cubicBezTo>
                      <a:pt x="1126" y="1087"/>
                      <a:pt x="989" y="1126"/>
                      <a:pt x="877" y="1004"/>
                    </a:cubicBezTo>
                    <a:cubicBezTo>
                      <a:pt x="792" y="911"/>
                      <a:pt x="455" y="368"/>
                      <a:pt x="0" y="0"/>
                    </a:cubicBezTo>
                    <a:close/>
                  </a:path>
                </a:pathLst>
              </a:custGeom>
              <a:solidFill>
                <a:srgbClr val="687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Freeform 10">
                <a:extLst>
                  <a:ext uri="{FF2B5EF4-FFF2-40B4-BE49-F238E27FC236}">
                    <a16:creationId xmlns:a16="http://schemas.microsoft.com/office/drawing/2014/main" id="{BBEFA729-029B-47BE-9353-B43118E8F4EF}"/>
                  </a:ext>
                </a:extLst>
              </p:cNvPr>
              <p:cNvSpPr>
                <a:spLocks/>
              </p:cNvSpPr>
              <p:nvPr/>
            </p:nvSpPr>
            <p:spPr bwMode="auto">
              <a:xfrm>
                <a:off x="4059226" y="3838734"/>
                <a:ext cx="443804" cy="148643"/>
              </a:xfrm>
              <a:custGeom>
                <a:avLst/>
                <a:gdLst>
                  <a:gd name="T0" fmla="*/ 202 w 202"/>
                  <a:gd name="T1" fmla="*/ 23 h 67"/>
                  <a:gd name="T2" fmla="*/ 182 w 202"/>
                  <a:gd name="T3" fmla="*/ 23 h 67"/>
                  <a:gd name="T4" fmla="*/ 176 w 202"/>
                  <a:gd name="T5" fmla="*/ 19 h 67"/>
                  <a:gd name="T6" fmla="*/ 120 w 202"/>
                  <a:gd name="T7" fmla="*/ 5 h 67"/>
                  <a:gd name="T8" fmla="*/ 32 w 202"/>
                  <a:gd name="T9" fmla="*/ 18 h 67"/>
                  <a:gd name="T10" fmla="*/ 32 w 202"/>
                  <a:gd name="T11" fmla="*/ 12 h 67"/>
                  <a:gd name="T12" fmla="*/ 0 w 202"/>
                  <a:gd name="T13" fmla="*/ 12 h 67"/>
                  <a:gd name="T14" fmla="*/ 0 w 202"/>
                  <a:gd name="T15" fmla="*/ 32 h 67"/>
                  <a:gd name="T16" fmla="*/ 1 w 202"/>
                  <a:gd name="T17" fmla="*/ 32 h 67"/>
                  <a:gd name="T18" fmla="*/ 10 w 202"/>
                  <a:gd name="T19" fmla="*/ 43 h 67"/>
                  <a:gd name="T20" fmla="*/ 105 w 202"/>
                  <a:gd name="T21" fmla="*/ 66 h 67"/>
                  <a:gd name="T22" fmla="*/ 201 w 202"/>
                  <a:gd name="T23" fmla="*/ 47 h 67"/>
                  <a:gd name="T24" fmla="*/ 202 w 202"/>
                  <a:gd name="T25" fmla="*/ 44 h 67"/>
                  <a:gd name="T26" fmla="*/ 202 w 202"/>
                  <a:gd name="T27" fmla="*/ 44 h 67"/>
                  <a:gd name="T28" fmla="*/ 202 w 202"/>
                  <a:gd name="T29"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67">
                    <a:moveTo>
                      <a:pt x="202" y="23"/>
                    </a:moveTo>
                    <a:cubicBezTo>
                      <a:pt x="182" y="23"/>
                      <a:pt x="182" y="23"/>
                      <a:pt x="182" y="23"/>
                    </a:cubicBezTo>
                    <a:cubicBezTo>
                      <a:pt x="180" y="22"/>
                      <a:pt x="178" y="21"/>
                      <a:pt x="176" y="19"/>
                    </a:cubicBezTo>
                    <a:cubicBezTo>
                      <a:pt x="148" y="0"/>
                      <a:pt x="120" y="5"/>
                      <a:pt x="120" y="5"/>
                    </a:cubicBezTo>
                    <a:cubicBezTo>
                      <a:pt x="32" y="18"/>
                      <a:pt x="32" y="18"/>
                      <a:pt x="32" y="18"/>
                    </a:cubicBezTo>
                    <a:cubicBezTo>
                      <a:pt x="32" y="12"/>
                      <a:pt x="32" y="12"/>
                      <a:pt x="32" y="12"/>
                    </a:cubicBezTo>
                    <a:cubicBezTo>
                      <a:pt x="0" y="12"/>
                      <a:pt x="0" y="12"/>
                      <a:pt x="0" y="12"/>
                    </a:cubicBezTo>
                    <a:cubicBezTo>
                      <a:pt x="0" y="32"/>
                      <a:pt x="0" y="32"/>
                      <a:pt x="0" y="32"/>
                    </a:cubicBezTo>
                    <a:cubicBezTo>
                      <a:pt x="1" y="32"/>
                      <a:pt x="1" y="32"/>
                      <a:pt x="1" y="32"/>
                    </a:cubicBezTo>
                    <a:cubicBezTo>
                      <a:pt x="0" y="36"/>
                      <a:pt x="2" y="39"/>
                      <a:pt x="10" y="43"/>
                    </a:cubicBezTo>
                    <a:cubicBezTo>
                      <a:pt x="10" y="43"/>
                      <a:pt x="68" y="66"/>
                      <a:pt x="105" y="66"/>
                    </a:cubicBezTo>
                    <a:cubicBezTo>
                      <a:pt x="142" y="67"/>
                      <a:pt x="201" y="47"/>
                      <a:pt x="201" y="47"/>
                    </a:cubicBezTo>
                    <a:cubicBezTo>
                      <a:pt x="201" y="47"/>
                      <a:pt x="202" y="47"/>
                      <a:pt x="202" y="44"/>
                    </a:cubicBezTo>
                    <a:cubicBezTo>
                      <a:pt x="202" y="44"/>
                      <a:pt x="202" y="44"/>
                      <a:pt x="202" y="44"/>
                    </a:cubicBezTo>
                    <a:lnTo>
                      <a:pt x="202" y="23"/>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Freeform 11">
                <a:extLst>
                  <a:ext uri="{FF2B5EF4-FFF2-40B4-BE49-F238E27FC236}">
                    <a16:creationId xmlns:a16="http://schemas.microsoft.com/office/drawing/2014/main" id="{4E553895-6D17-4C5B-915D-A72913BDB4F6}"/>
                  </a:ext>
                </a:extLst>
              </p:cNvPr>
              <p:cNvSpPr>
                <a:spLocks/>
              </p:cNvSpPr>
              <p:nvPr/>
            </p:nvSpPr>
            <p:spPr bwMode="auto">
              <a:xfrm>
                <a:off x="4023128" y="3796265"/>
                <a:ext cx="496892" cy="144396"/>
              </a:xfrm>
              <a:custGeom>
                <a:avLst/>
                <a:gdLst>
                  <a:gd name="T0" fmla="*/ 26 w 226"/>
                  <a:gd name="T1" fmla="*/ 42 h 66"/>
                  <a:gd name="T2" fmla="*/ 121 w 226"/>
                  <a:gd name="T3" fmla="*/ 65 h 66"/>
                  <a:gd name="T4" fmla="*/ 217 w 226"/>
                  <a:gd name="T5" fmla="*/ 46 h 66"/>
                  <a:gd name="T6" fmla="*/ 192 w 226"/>
                  <a:gd name="T7" fmla="*/ 18 h 66"/>
                  <a:gd name="T8" fmla="*/ 136 w 226"/>
                  <a:gd name="T9" fmla="*/ 4 h 66"/>
                  <a:gd name="T10" fmla="*/ 36 w 226"/>
                  <a:gd name="T11" fmla="*/ 18 h 66"/>
                  <a:gd name="T12" fmla="*/ 26 w 226"/>
                  <a:gd name="T13" fmla="*/ 42 h 66"/>
                </a:gdLst>
                <a:ahLst/>
                <a:cxnLst>
                  <a:cxn ang="0">
                    <a:pos x="T0" y="T1"/>
                  </a:cxn>
                  <a:cxn ang="0">
                    <a:pos x="T2" y="T3"/>
                  </a:cxn>
                  <a:cxn ang="0">
                    <a:pos x="T4" y="T5"/>
                  </a:cxn>
                  <a:cxn ang="0">
                    <a:pos x="T6" y="T7"/>
                  </a:cxn>
                  <a:cxn ang="0">
                    <a:pos x="T8" y="T9"/>
                  </a:cxn>
                  <a:cxn ang="0">
                    <a:pos x="T10" y="T11"/>
                  </a:cxn>
                  <a:cxn ang="0">
                    <a:pos x="T12" y="T13"/>
                  </a:cxn>
                </a:cxnLst>
                <a:rect l="0" t="0" r="r" b="b"/>
                <a:pathLst>
                  <a:path w="226" h="66">
                    <a:moveTo>
                      <a:pt x="26" y="42"/>
                    </a:moveTo>
                    <a:cubicBezTo>
                      <a:pt x="26" y="42"/>
                      <a:pt x="84" y="65"/>
                      <a:pt x="121" y="65"/>
                    </a:cubicBezTo>
                    <a:cubicBezTo>
                      <a:pt x="158" y="66"/>
                      <a:pt x="217" y="46"/>
                      <a:pt x="217" y="46"/>
                    </a:cubicBezTo>
                    <a:cubicBezTo>
                      <a:pt x="217" y="46"/>
                      <a:pt x="226" y="41"/>
                      <a:pt x="192" y="18"/>
                    </a:cubicBezTo>
                    <a:cubicBezTo>
                      <a:pt x="164" y="0"/>
                      <a:pt x="136" y="4"/>
                      <a:pt x="136" y="4"/>
                    </a:cubicBezTo>
                    <a:cubicBezTo>
                      <a:pt x="36" y="18"/>
                      <a:pt x="36" y="18"/>
                      <a:pt x="36" y="18"/>
                    </a:cubicBezTo>
                    <a:cubicBezTo>
                      <a:pt x="36" y="18"/>
                      <a:pt x="0" y="28"/>
                      <a:pt x="26" y="4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Freeform 12">
                <a:extLst>
                  <a:ext uri="{FF2B5EF4-FFF2-40B4-BE49-F238E27FC236}">
                    <a16:creationId xmlns:a16="http://schemas.microsoft.com/office/drawing/2014/main" id="{C7199B22-3674-4155-837A-05D11242C4F7}"/>
                  </a:ext>
                </a:extLst>
              </p:cNvPr>
              <p:cNvSpPr>
                <a:spLocks/>
              </p:cNvSpPr>
              <p:nvPr/>
            </p:nvSpPr>
            <p:spPr bwMode="auto">
              <a:xfrm>
                <a:off x="4224857" y="4014983"/>
                <a:ext cx="445928" cy="146519"/>
              </a:xfrm>
              <a:custGeom>
                <a:avLst/>
                <a:gdLst>
                  <a:gd name="T0" fmla="*/ 202 w 202"/>
                  <a:gd name="T1" fmla="*/ 23 h 67"/>
                  <a:gd name="T2" fmla="*/ 182 w 202"/>
                  <a:gd name="T3" fmla="*/ 23 h 67"/>
                  <a:gd name="T4" fmla="*/ 176 w 202"/>
                  <a:gd name="T5" fmla="*/ 19 h 67"/>
                  <a:gd name="T6" fmla="*/ 121 w 202"/>
                  <a:gd name="T7" fmla="*/ 4 h 67"/>
                  <a:gd name="T8" fmla="*/ 32 w 202"/>
                  <a:gd name="T9" fmla="*/ 17 h 67"/>
                  <a:gd name="T10" fmla="*/ 32 w 202"/>
                  <a:gd name="T11" fmla="*/ 12 h 67"/>
                  <a:gd name="T12" fmla="*/ 1 w 202"/>
                  <a:gd name="T13" fmla="*/ 12 h 67"/>
                  <a:gd name="T14" fmla="*/ 1 w 202"/>
                  <a:gd name="T15" fmla="*/ 32 h 67"/>
                  <a:gd name="T16" fmla="*/ 1 w 202"/>
                  <a:gd name="T17" fmla="*/ 32 h 67"/>
                  <a:gd name="T18" fmla="*/ 10 w 202"/>
                  <a:gd name="T19" fmla="*/ 42 h 67"/>
                  <a:gd name="T20" fmla="*/ 105 w 202"/>
                  <a:gd name="T21" fmla="*/ 66 h 67"/>
                  <a:gd name="T22" fmla="*/ 201 w 202"/>
                  <a:gd name="T23" fmla="*/ 47 h 67"/>
                  <a:gd name="T24" fmla="*/ 202 w 202"/>
                  <a:gd name="T25" fmla="*/ 44 h 67"/>
                  <a:gd name="T26" fmla="*/ 202 w 202"/>
                  <a:gd name="T27" fmla="*/ 44 h 67"/>
                  <a:gd name="T28" fmla="*/ 202 w 202"/>
                  <a:gd name="T29"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67">
                    <a:moveTo>
                      <a:pt x="202" y="23"/>
                    </a:moveTo>
                    <a:cubicBezTo>
                      <a:pt x="182" y="23"/>
                      <a:pt x="182" y="23"/>
                      <a:pt x="182" y="23"/>
                    </a:cubicBezTo>
                    <a:cubicBezTo>
                      <a:pt x="180" y="22"/>
                      <a:pt x="178" y="20"/>
                      <a:pt x="176" y="19"/>
                    </a:cubicBezTo>
                    <a:cubicBezTo>
                      <a:pt x="148" y="0"/>
                      <a:pt x="121" y="4"/>
                      <a:pt x="121" y="4"/>
                    </a:cubicBezTo>
                    <a:cubicBezTo>
                      <a:pt x="32" y="17"/>
                      <a:pt x="32" y="17"/>
                      <a:pt x="32" y="17"/>
                    </a:cubicBezTo>
                    <a:cubicBezTo>
                      <a:pt x="32" y="12"/>
                      <a:pt x="32" y="12"/>
                      <a:pt x="32" y="12"/>
                    </a:cubicBezTo>
                    <a:cubicBezTo>
                      <a:pt x="1" y="12"/>
                      <a:pt x="1" y="12"/>
                      <a:pt x="1" y="12"/>
                    </a:cubicBezTo>
                    <a:cubicBezTo>
                      <a:pt x="1" y="32"/>
                      <a:pt x="1" y="32"/>
                      <a:pt x="1" y="32"/>
                    </a:cubicBezTo>
                    <a:cubicBezTo>
                      <a:pt x="1" y="32"/>
                      <a:pt x="1" y="32"/>
                      <a:pt x="1" y="32"/>
                    </a:cubicBezTo>
                    <a:cubicBezTo>
                      <a:pt x="0" y="35"/>
                      <a:pt x="3" y="39"/>
                      <a:pt x="10" y="42"/>
                    </a:cubicBezTo>
                    <a:cubicBezTo>
                      <a:pt x="10" y="42"/>
                      <a:pt x="68" y="65"/>
                      <a:pt x="105" y="66"/>
                    </a:cubicBezTo>
                    <a:cubicBezTo>
                      <a:pt x="142" y="67"/>
                      <a:pt x="201" y="47"/>
                      <a:pt x="201" y="47"/>
                    </a:cubicBezTo>
                    <a:cubicBezTo>
                      <a:pt x="201" y="47"/>
                      <a:pt x="202" y="46"/>
                      <a:pt x="202" y="44"/>
                    </a:cubicBezTo>
                    <a:cubicBezTo>
                      <a:pt x="202" y="44"/>
                      <a:pt x="202" y="44"/>
                      <a:pt x="202" y="44"/>
                    </a:cubicBezTo>
                    <a:lnTo>
                      <a:pt x="202" y="23"/>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 name="Freeform 13">
                <a:extLst>
                  <a:ext uri="{FF2B5EF4-FFF2-40B4-BE49-F238E27FC236}">
                    <a16:creationId xmlns:a16="http://schemas.microsoft.com/office/drawing/2014/main" id="{895BAE1C-80C0-448A-976D-8D43546E257A}"/>
                  </a:ext>
                </a:extLst>
              </p:cNvPr>
              <p:cNvSpPr>
                <a:spLocks/>
              </p:cNvSpPr>
              <p:nvPr/>
            </p:nvSpPr>
            <p:spPr bwMode="auto">
              <a:xfrm>
                <a:off x="4190881" y="3968267"/>
                <a:ext cx="496892" cy="146519"/>
              </a:xfrm>
              <a:custGeom>
                <a:avLst/>
                <a:gdLst>
                  <a:gd name="T0" fmla="*/ 26 w 226"/>
                  <a:gd name="T1" fmla="*/ 43 h 67"/>
                  <a:gd name="T2" fmla="*/ 121 w 226"/>
                  <a:gd name="T3" fmla="*/ 66 h 67"/>
                  <a:gd name="T4" fmla="*/ 217 w 226"/>
                  <a:gd name="T5" fmla="*/ 47 h 67"/>
                  <a:gd name="T6" fmla="*/ 192 w 226"/>
                  <a:gd name="T7" fmla="*/ 19 h 67"/>
                  <a:gd name="T8" fmla="*/ 137 w 226"/>
                  <a:gd name="T9" fmla="*/ 4 h 67"/>
                  <a:gd name="T10" fmla="*/ 36 w 226"/>
                  <a:gd name="T11" fmla="*/ 19 h 67"/>
                  <a:gd name="T12" fmla="*/ 26 w 226"/>
                  <a:gd name="T13" fmla="*/ 43 h 67"/>
                </a:gdLst>
                <a:ahLst/>
                <a:cxnLst>
                  <a:cxn ang="0">
                    <a:pos x="T0" y="T1"/>
                  </a:cxn>
                  <a:cxn ang="0">
                    <a:pos x="T2" y="T3"/>
                  </a:cxn>
                  <a:cxn ang="0">
                    <a:pos x="T4" y="T5"/>
                  </a:cxn>
                  <a:cxn ang="0">
                    <a:pos x="T6" y="T7"/>
                  </a:cxn>
                  <a:cxn ang="0">
                    <a:pos x="T8" y="T9"/>
                  </a:cxn>
                  <a:cxn ang="0">
                    <a:pos x="T10" y="T11"/>
                  </a:cxn>
                  <a:cxn ang="0">
                    <a:pos x="T12" y="T13"/>
                  </a:cxn>
                </a:cxnLst>
                <a:rect l="0" t="0" r="r" b="b"/>
                <a:pathLst>
                  <a:path w="226" h="67">
                    <a:moveTo>
                      <a:pt x="26" y="43"/>
                    </a:moveTo>
                    <a:cubicBezTo>
                      <a:pt x="26" y="43"/>
                      <a:pt x="84" y="65"/>
                      <a:pt x="121" y="66"/>
                    </a:cubicBezTo>
                    <a:cubicBezTo>
                      <a:pt x="158" y="67"/>
                      <a:pt x="217" y="47"/>
                      <a:pt x="217" y="47"/>
                    </a:cubicBezTo>
                    <a:cubicBezTo>
                      <a:pt x="217" y="47"/>
                      <a:pt x="226" y="42"/>
                      <a:pt x="192" y="19"/>
                    </a:cubicBezTo>
                    <a:cubicBezTo>
                      <a:pt x="164" y="0"/>
                      <a:pt x="137" y="4"/>
                      <a:pt x="137" y="4"/>
                    </a:cubicBezTo>
                    <a:cubicBezTo>
                      <a:pt x="36" y="19"/>
                      <a:pt x="36" y="19"/>
                      <a:pt x="36" y="19"/>
                    </a:cubicBezTo>
                    <a:cubicBezTo>
                      <a:pt x="36" y="19"/>
                      <a:pt x="0" y="29"/>
                      <a:pt x="26" y="43"/>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 name="Freeform 14">
                <a:extLst>
                  <a:ext uri="{FF2B5EF4-FFF2-40B4-BE49-F238E27FC236}">
                    <a16:creationId xmlns:a16="http://schemas.microsoft.com/office/drawing/2014/main" id="{4C8480B8-EA09-47D9-ABCC-85F98C83C591}"/>
                  </a:ext>
                </a:extLst>
              </p:cNvPr>
              <p:cNvSpPr>
                <a:spLocks/>
              </p:cNvSpPr>
              <p:nvPr/>
            </p:nvSpPr>
            <p:spPr bwMode="auto">
              <a:xfrm>
                <a:off x="4354389" y="4193354"/>
                <a:ext cx="465039" cy="155013"/>
              </a:xfrm>
              <a:custGeom>
                <a:avLst/>
                <a:gdLst>
                  <a:gd name="T0" fmla="*/ 212 w 212"/>
                  <a:gd name="T1" fmla="*/ 24 h 70"/>
                  <a:gd name="T2" fmla="*/ 191 w 212"/>
                  <a:gd name="T3" fmla="*/ 24 h 70"/>
                  <a:gd name="T4" fmla="*/ 185 w 212"/>
                  <a:gd name="T5" fmla="*/ 20 h 70"/>
                  <a:gd name="T6" fmla="*/ 126 w 212"/>
                  <a:gd name="T7" fmla="*/ 5 h 70"/>
                  <a:gd name="T8" fmla="*/ 34 w 212"/>
                  <a:gd name="T9" fmla="*/ 18 h 70"/>
                  <a:gd name="T10" fmla="*/ 34 w 212"/>
                  <a:gd name="T11" fmla="*/ 12 h 70"/>
                  <a:gd name="T12" fmla="*/ 0 w 212"/>
                  <a:gd name="T13" fmla="*/ 12 h 70"/>
                  <a:gd name="T14" fmla="*/ 0 w 212"/>
                  <a:gd name="T15" fmla="*/ 34 h 70"/>
                  <a:gd name="T16" fmla="*/ 0 w 212"/>
                  <a:gd name="T17" fmla="*/ 34 h 70"/>
                  <a:gd name="T18" fmla="*/ 10 w 212"/>
                  <a:gd name="T19" fmla="*/ 45 h 70"/>
                  <a:gd name="T20" fmla="*/ 110 w 212"/>
                  <a:gd name="T21" fmla="*/ 69 h 70"/>
                  <a:gd name="T22" fmla="*/ 211 w 212"/>
                  <a:gd name="T23" fmla="*/ 49 h 70"/>
                  <a:gd name="T24" fmla="*/ 212 w 212"/>
                  <a:gd name="T25" fmla="*/ 46 h 70"/>
                  <a:gd name="T26" fmla="*/ 212 w 212"/>
                  <a:gd name="T27" fmla="*/ 46 h 70"/>
                  <a:gd name="T28" fmla="*/ 212 w 212"/>
                  <a:gd name="T2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70">
                    <a:moveTo>
                      <a:pt x="212" y="24"/>
                    </a:moveTo>
                    <a:cubicBezTo>
                      <a:pt x="191" y="24"/>
                      <a:pt x="191" y="24"/>
                      <a:pt x="191" y="24"/>
                    </a:cubicBezTo>
                    <a:cubicBezTo>
                      <a:pt x="189" y="23"/>
                      <a:pt x="187" y="21"/>
                      <a:pt x="185" y="20"/>
                    </a:cubicBezTo>
                    <a:cubicBezTo>
                      <a:pt x="155" y="0"/>
                      <a:pt x="126" y="5"/>
                      <a:pt x="126" y="5"/>
                    </a:cubicBezTo>
                    <a:cubicBezTo>
                      <a:pt x="34" y="18"/>
                      <a:pt x="34" y="18"/>
                      <a:pt x="34" y="18"/>
                    </a:cubicBezTo>
                    <a:cubicBezTo>
                      <a:pt x="34" y="12"/>
                      <a:pt x="34" y="12"/>
                      <a:pt x="34" y="12"/>
                    </a:cubicBezTo>
                    <a:cubicBezTo>
                      <a:pt x="0" y="12"/>
                      <a:pt x="0" y="12"/>
                      <a:pt x="0" y="12"/>
                    </a:cubicBezTo>
                    <a:cubicBezTo>
                      <a:pt x="0" y="34"/>
                      <a:pt x="0" y="34"/>
                      <a:pt x="0" y="34"/>
                    </a:cubicBezTo>
                    <a:cubicBezTo>
                      <a:pt x="0" y="34"/>
                      <a:pt x="0" y="34"/>
                      <a:pt x="0" y="34"/>
                    </a:cubicBezTo>
                    <a:cubicBezTo>
                      <a:pt x="0" y="37"/>
                      <a:pt x="2" y="40"/>
                      <a:pt x="10" y="45"/>
                    </a:cubicBezTo>
                    <a:cubicBezTo>
                      <a:pt x="10" y="45"/>
                      <a:pt x="71" y="69"/>
                      <a:pt x="110" y="69"/>
                    </a:cubicBezTo>
                    <a:cubicBezTo>
                      <a:pt x="149" y="70"/>
                      <a:pt x="211" y="49"/>
                      <a:pt x="211" y="49"/>
                    </a:cubicBezTo>
                    <a:cubicBezTo>
                      <a:pt x="211" y="49"/>
                      <a:pt x="212" y="48"/>
                      <a:pt x="212" y="46"/>
                    </a:cubicBezTo>
                    <a:cubicBezTo>
                      <a:pt x="212" y="46"/>
                      <a:pt x="212" y="46"/>
                      <a:pt x="212" y="46"/>
                    </a:cubicBezTo>
                    <a:lnTo>
                      <a:pt x="212" y="24"/>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15">
                <a:extLst>
                  <a:ext uri="{FF2B5EF4-FFF2-40B4-BE49-F238E27FC236}">
                    <a16:creationId xmlns:a16="http://schemas.microsoft.com/office/drawing/2014/main" id="{69913905-781F-4D54-8576-6618E91F19A5}"/>
                  </a:ext>
                </a:extLst>
              </p:cNvPr>
              <p:cNvSpPr>
                <a:spLocks/>
              </p:cNvSpPr>
              <p:nvPr/>
            </p:nvSpPr>
            <p:spPr bwMode="auto">
              <a:xfrm>
                <a:off x="4316167" y="4144514"/>
                <a:ext cx="522373" cy="155013"/>
              </a:xfrm>
              <a:custGeom>
                <a:avLst/>
                <a:gdLst>
                  <a:gd name="T0" fmla="*/ 27 w 237"/>
                  <a:gd name="T1" fmla="*/ 45 h 70"/>
                  <a:gd name="T2" fmla="*/ 127 w 237"/>
                  <a:gd name="T3" fmla="*/ 69 h 70"/>
                  <a:gd name="T4" fmla="*/ 228 w 237"/>
                  <a:gd name="T5" fmla="*/ 49 h 70"/>
                  <a:gd name="T6" fmla="*/ 202 w 237"/>
                  <a:gd name="T7" fmla="*/ 20 h 70"/>
                  <a:gd name="T8" fmla="*/ 143 w 237"/>
                  <a:gd name="T9" fmla="*/ 5 h 70"/>
                  <a:gd name="T10" fmla="*/ 38 w 237"/>
                  <a:gd name="T11" fmla="*/ 20 h 70"/>
                  <a:gd name="T12" fmla="*/ 27 w 237"/>
                  <a:gd name="T13" fmla="*/ 45 h 70"/>
                </a:gdLst>
                <a:ahLst/>
                <a:cxnLst>
                  <a:cxn ang="0">
                    <a:pos x="T0" y="T1"/>
                  </a:cxn>
                  <a:cxn ang="0">
                    <a:pos x="T2" y="T3"/>
                  </a:cxn>
                  <a:cxn ang="0">
                    <a:pos x="T4" y="T5"/>
                  </a:cxn>
                  <a:cxn ang="0">
                    <a:pos x="T6" y="T7"/>
                  </a:cxn>
                  <a:cxn ang="0">
                    <a:pos x="T8" y="T9"/>
                  </a:cxn>
                  <a:cxn ang="0">
                    <a:pos x="T10" y="T11"/>
                  </a:cxn>
                  <a:cxn ang="0">
                    <a:pos x="T12" y="T13"/>
                  </a:cxn>
                </a:cxnLst>
                <a:rect l="0" t="0" r="r" b="b"/>
                <a:pathLst>
                  <a:path w="237" h="70">
                    <a:moveTo>
                      <a:pt x="27" y="45"/>
                    </a:moveTo>
                    <a:cubicBezTo>
                      <a:pt x="27" y="45"/>
                      <a:pt x="88" y="69"/>
                      <a:pt x="127" y="69"/>
                    </a:cubicBezTo>
                    <a:cubicBezTo>
                      <a:pt x="166" y="70"/>
                      <a:pt x="228" y="49"/>
                      <a:pt x="228" y="49"/>
                    </a:cubicBezTo>
                    <a:cubicBezTo>
                      <a:pt x="228" y="49"/>
                      <a:pt x="237" y="43"/>
                      <a:pt x="202" y="20"/>
                    </a:cubicBezTo>
                    <a:cubicBezTo>
                      <a:pt x="172" y="0"/>
                      <a:pt x="143" y="5"/>
                      <a:pt x="143" y="5"/>
                    </a:cubicBezTo>
                    <a:cubicBezTo>
                      <a:pt x="38" y="20"/>
                      <a:pt x="38" y="20"/>
                      <a:pt x="38" y="20"/>
                    </a:cubicBezTo>
                    <a:cubicBezTo>
                      <a:pt x="38" y="20"/>
                      <a:pt x="0" y="30"/>
                      <a:pt x="27" y="45"/>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16">
                <a:extLst>
                  <a:ext uri="{FF2B5EF4-FFF2-40B4-BE49-F238E27FC236}">
                    <a16:creationId xmlns:a16="http://schemas.microsoft.com/office/drawing/2014/main" id="{6FB29235-C2A8-46D2-A678-31156BE4E985}"/>
                  </a:ext>
                </a:extLst>
              </p:cNvPr>
              <p:cNvSpPr>
                <a:spLocks/>
              </p:cNvSpPr>
              <p:nvPr/>
            </p:nvSpPr>
            <p:spPr bwMode="auto">
              <a:xfrm>
                <a:off x="4498785" y="4369601"/>
                <a:ext cx="479904" cy="159259"/>
              </a:xfrm>
              <a:custGeom>
                <a:avLst/>
                <a:gdLst>
                  <a:gd name="T0" fmla="*/ 217 w 218"/>
                  <a:gd name="T1" fmla="*/ 25 h 72"/>
                  <a:gd name="T2" fmla="*/ 196 w 218"/>
                  <a:gd name="T3" fmla="*/ 25 h 72"/>
                  <a:gd name="T4" fmla="*/ 190 w 218"/>
                  <a:gd name="T5" fmla="*/ 20 h 72"/>
                  <a:gd name="T6" fmla="*/ 129 w 218"/>
                  <a:gd name="T7" fmla="*/ 5 h 72"/>
                  <a:gd name="T8" fmla="*/ 34 w 218"/>
                  <a:gd name="T9" fmla="*/ 18 h 72"/>
                  <a:gd name="T10" fmla="*/ 34 w 218"/>
                  <a:gd name="T11" fmla="*/ 13 h 72"/>
                  <a:gd name="T12" fmla="*/ 0 w 218"/>
                  <a:gd name="T13" fmla="*/ 13 h 72"/>
                  <a:gd name="T14" fmla="*/ 0 w 218"/>
                  <a:gd name="T15" fmla="*/ 34 h 72"/>
                  <a:gd name="T16" fmla="*/ 0 w 218"/>
                  <a:gd name="T17" fmla="*/ 34 h 72"/>
                  <a:gd name="T18" fmla="*/ 10 w 218"/>
                  <a:gd name="T19" fmla="*/ 46 h 72"/>
                  <a:gd name="T20" fmla="*/ 113 w 218"/>
                  <a:gd name="T21" fmla="*/ 71 h 72"/>
                  <a:gd name="T22" fmla="*/ 216 w 218"/>
                  <a:gd name="T23" fmla="*/ 51 h 72"/>
                  <a:gd name="T24" fmla="*/ 217 w 218"/>
                  <a:gd name="T25" fmla="*/ 47 h 72"/>
                  <a:gd name="T26" fmla="*/ 217 w 218"/>
                  <a:gd name="T27" fmla="*/ 47 h 72"/>
                  <a:gd name="T28" fmla="*/ 217 w 218"/>
                  <a:gd name="T29"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72">
                    <a:moveTo>
                      <a:pt x="217" y="25"/>
                    </a:moveTo>
                    <a:cubicBezTo>
                      <a:pt x="196" y="25"/>
                      <a:pt x="196" y="25"/>
                      <a:pt x="196" y="25"/>
                    </a:cubicBezTo>
                    <a:cubicBezTo>
                      <a:pt x="194" y="23"/>
                      <a:pt x="192" y="22"/>
                      <a:pt x="190" y="20"/>
                    </a:cubicBezTo>
                    <a:cubicBezTo>
                      <a:pt x="159" y="0"/>
                      <a:pt x="129" y="5"/>
                      <a:pt x="129" y="5"/>
                    </a:cubicBezTo>
                    <a:cubicBezTo>
                      <a:pt x="34" y="18"/>
                      <a:pt x="34" y="18"/>
                      <a:pt x="34" y="18"/>
                    </a:cubicBezTo>
                    <a:cubicBezTo>
                      <a:pt x="34" y="13"/>
                      <a:pt x="34" y="13"/>
                      <a:pt x="34" y="13"/>
                    </a:cubicBezTo>
                    <a:cubicBezTo>
                      <a:pt x="0" y="13"/>
                      <a:pt x="0" y="13"/>
                      <a:pt x="0" y="13"/>
                    </a:cubicBezTo>
                    <a:cubicBezTo>
                      <a:pt x="0" y="34"/>
                      <a:pt x="0" y="34"/>
                      <a:pt x="0" y="34"/>
                    </a:cubicBezTo>
                    <a:cubicBezTo>
                      <a:pt x="0" y="34"/>
                      <a:pt x="0" y="34"/>
                      <a:pt x="0" y="34"/>
                    </a:cubicBezTo>
                    <a:cubicBezTo>
                      <a:pt x="0" y="38"/>
                      <a:pt x="2" y="41"/>
                      <a:pt x="10" y="46"/>
                    </a:cubicBezTo>
                    <a:cubicBezTo>
                      <a:pt x="10" y="46"/>
                      <a:pt x="73" y="70"/>
                      <a:pt x="113" y="71"/>
                    </a:cubicBezTo>
                    <a:cubicBezTo>
                      <a:pt x="153" y="72"/>
                      <a:pt x="216" y="51"/>
                      <a:pt x="216" y="51"/>
                    </a:cubicBezTo>
                    <a:cubicBezTo>
                      <a:pt x="216" y="51"/>
                      <a:pt x="218" y="50"/>
                      <a:pt x="217" y="47"/>
                    </a:cubicBezTo>
                    <a:cubicBezTo>
                      <a:pt x="217" y="47"/>
                      <a:pt x="217" y="47"/>
                      <a:pt x="217" y="47"/>
                    </a:cubicBezTo>
                    <a:lnTo>
                      <a:pt x="217" y="25"/>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17">
                <a:extLst>
                  <a:ext uri="{FF2B5EF4-FFF2-40B4-BE49-F238E27FC236}">
                    <a16:creationId xmlns:a16="http://schemas.microsoft.com/office/drawing/2014/main" id="{83F74126-7656-4CB1-A68A-ADE9F199D281}"/>
                  </a:ext>
                </a:extLst>
              </p:cNvPr>
              <p:cNvSpPr>
                <a:spLocks/>
              </p:cNvSpPr>
              <p:nvPr/>
            </p:nvSpPr>
            <p:spPr bwMode="auto">
              <a:xfrm>
                <a:off x="4458438" y="4318638"/>
                <a:ext cx="537237" cy="159259"/>
              </a:xfrm>
              <a:custGeom>
                <a:avLst/>
                <a:gdLst>
                  <a:gd name="T0" fmla="*/ 28 w 244"/>
                  <a:gd name="T1" fmla="*/ 46 h 72"/>
                  <a:gd name="T2" fmla="*/ 131 w 244"/>
                  <a:gd name="T3" fmla="*/ 71 h 72"/>
                  <a:gd name="T4" fmla="*/ 234 w 244"/>
                  <a:gd name="T5" fmla="*/ 51 h 72"/>
                  <a:gd name="T6" fmla="*/ 208 w 244"/>
                  <a:gd name="T7" fmla="*/ 21 h 72"/>
                  <a:gd name="T8" fmla="*/ 147 w 244"/>
                  <a:gd name="T9" fmla="*/ 5 h 72"/>
                  <a:gd name="T10" fmla="*/ 39 w 244"/>
                  <a:gd name="T11" fmla="*/ 21 h 72"/>
                  <a:gd name="T12" fmla="*/ 28 w 244"/>
                  <a:gd name="T13" fmla="*/ 46 h 72"/>
                </a:gdLst>
                <a:ahLst/>
                <a:cxnLst>
                  <a:cxn ang="0">
                    <a:pos x="T0" y="T1"/>
                  </a:cxn>
                  <a:cxn ang="0">
                    <a:pos x="T2" y="T3"/>
                  </a:cxn>
                  <a:cxn ang="0">
                    <a:pos x="T4" y="T5"/>
                  </a:cxn>
                  <a:cxn ang="0">
                    <a:pos x="T6" y="T7"/>
                  </a:cxn>
                  <a:cxn ang="0">
                    <a:pos x="T8" y="T9"/>
                  </a:cxn>
                  <a:cxn ang="0">
                    <a:pos x="T10" y="T11"/>
                  </a:cxn>
                  <a:cxn ang="0">
                    <a:pos x="T12" y="T13"/>
                  </a:cxn>
                </a:cxnLst>
                <a:rect l="0" t="0" r="r" b="b"/>
                <a:pathLst>
                  <a:path w="244" h="72">
                    <a:moveTo>
                      <a:pt x="28" y="46"/>
                    </a:moveTo>
                    <a:cubicBezTo>
                      <a:pt x="28" y="46"/>
                      <a:pt x="91" y="71"/>
                      <a:pt x="131" y="71"/>
                    </a:cubicBezTo>
                    <a:cubicBezTo>
                      <a:pt x="171" y="72"/>
                      <a:pt x="234" y="51"/>
                      <a:pt x="234" y="51"/>
                    </a:cubicBezTo>
                    <a:cubicBezTo>
                      <a:pt x="234" y="51"/>
                      <a:pt x="244" y="45"/>
                      <a:pt x="208" y="21"/>
                    </a:cubicBezTo>
                    <a:cubicBezTo>
                      <a:pt x="177" y="0"/>
                      <a:pt x="147" y="5"/>
                      <a:pt x="147" y="5"/>
                    </a:cubicBezTo>
                    <a:cubicBezTo>
                      <a:pt x="39" y="21"/>
                      <a:pt x="39" y="21"/>
                      <a:pt x="39" y="21"/>
                    </a:cubicBezTo>
                    <a:cubicBezTo>
                      <a:pt x="39" y="21"/>
                      <a:pt x="0" y="31"/>
                      <a:pt x="28" y="46"/>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18">
                <a:extLst>
                  <a:ext uri="{FF2B5EF4-FFF2-40B4-BE49-F238E27FC236}">
                    <a16:creationId xmlns:a16="http://schemas.microsoft.com/office/drawing/2014/main" id="{6E89F659-60DA-4AC1-BE80-FD0BC7AA7658}"/>
                  </a:ext>
                </a:extLst>
              </p:cNvPr>
              <p:cNvSpPr>
                <a:spLocks/>
              </p:cNvSpPr>
              <p:nvPr/>
            </p:nvSpPr>
            <p:spPr bwMode="auto">
              <a:xfrm>
                <a:off x="4549748" y="3726191"/>
                <a:ext cx="394965" cy="165631"/>
              </a:xfrm>
              <a:custGeom>
                <a:avLst/>
                <a:gdLst>
                  <a:gd name="T0" fmla="*/ 177 w 179"/>
                  <a:gd name="T1" fmla="*/ 21 h 75"/>
                  <a:gd name="T2" fmla="*/ 152 w 179"/>
                  <a:gd name="T3" fmla="*/ 2 h 75"/>
                  <a:gd name="T4" fmla="*/ 30 w 179"/>
                  <a:gd name="T5" fmla="*/ 25 h 75"/>
                  <a:gd name="T6" fmla="*/ 30 w 179"/>
                  <a:gd name="T7" fmla="*/ 18 h 75"/>
                  <a:gd name="T8" fmla="*/ 1 w 179"/>
                  <a:gd name="T9" fmla="*/ 18 h 75"/>
                  <a:gd name="T10" fmla="*/ 1 w 179"/>
                  <a:gd name="T11" fmla="*/ 36 h 75"/>
                  <a:gd name="T12" fmla="*/ 1 w 179"/>
                  <a:gd name="T13" fmla="*/ 36 h 75"/>
                  <a:gd name="T14" fmla="*/ 8 w 179"/>
                  <a:gd name="T15" fmla="*/ 45 h 75"/>
                  <a:gd name="T16" fmla="*/ 46 w 179"/>
                  <a:gd name="T17" fmla="*/ 66 h 75"/>
                  <a:gd name="T18" fmla="*/ 90 w 179"/>
                  <a:gd name="T19" fmla="*/ 72 h 75"/>
                  <a:gd name="T20" fmla="*/ 157 w 179"/>
                  <a:gd name="T21" fmla="*/ 55 h 75"/>
                  <a:gd name="T22" fmla="*/ 178 w 179"/>
                  <a:gd name="T23" fmla="*/ 26 h 75"/>
                  <a:gd name="T24" fmla="*/ 177 w 179"/>
                  <a:gd name="T25"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75">
                    <a:moveTo>
                      <a:pt x="177" y="21"/>
                    </a:moveTo>
                    <a:cubicBezTo>
                      <a:pt x="176" y="8"/>
                      <a:pt x="165" y="0"/>
                      <a:pt x="152" y="2"/>
                    </a:cubicBezTo>
                    <a:cubicBezTo>
                      <a:pt x="30" y="25"/>
                      <a:pt x="30" y="25"/>
                      <a:pt x="30" y="25"/>
                    </a:cubicBezTo>
                    <a:cubicBezTo>
                      <a:pt x="30" y="18"/>
                      <a:pt x="30" y="18"/>
                      <a:pt x="30" y="18"/>
                    </a:cubicBezTo>
                    <a:cubicBezTo>
                      <a:pt x="1" y="18"/>
                      <a:pt x="1" y="18"/>
                      <a:pt x="1" y="18"/>
                    </a:cubicBezTo>
                    <a:cubicBezTo>
                      <a:pt x="1" y="36"/>
                      <a:pt x="1" y="36"/>
                      <a:pt x="1" y="36"/>
                    </a:cubicBezTo>
                    <a:cubicBezTo>
                      <a:pt x="1" y="36"/>
                      <a:pt x="1" y="36"/>
                      <a:pt x="1" y="36"/>
                    </a:cubicBezTo>
                    <a:cubicBezTo>
                      <a:pt x="0" y="38"/>
                      <a:pt x="3" y="42"/>
                      <a:pt x="8" y="45"/>
                    </a:cubicBezTo>
                    <a:cubicBezTo>
                      <a:pt x="46" y="66"/>
                      <a:pt x="46" y="66"/>
                      <a:pt x="46" y="66"/>
                    </a:cubicBezTo>
                    <a:cubicBezTo>
                      <a:pt x="58" y="73"/>
                      <a:pt x="77" y="75"/>
                      <a:pt x="90" y="72"/>
                    </a:cubicBezTo>
                    <a:cubicBezTo>
                      <a:pt x="157" y="55"/>
                      <a:pt x="157" y="55"/>
                      <a:pt x="157" y="55"/>
                    </a:cubicBezTo>
                    <a:cubicBezTo>
                      <a:pt x="169" y="52"/>
                      <a:pt x="179" y="39"/>
                      <a:pt x="178" y="26"/>
                    </a:cubicBezTo>
                    <a:lnTo>
                      <a:pt x="177" y="21"/>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19">
                <a:extLst>
                  <a:ext uri="{FF2B5EF4-FFF2-40B4-BE49-F238E27FC236}">
                    <a16:creationId xmlns:a16="http://schemas.microsoft.com/office/drawing/2014/main" id="{264B476F-A579-4B85-957D-9D4A7A2D127B}"/>
                  </a:ext>
                </a:extLst>
              </p:cNvPr>
              <p:cNvSpPr>
                <a:spLocks/>
              </p:cNvSpPr>
              <p:nvPr/>
            </p:nvSpPr>
            <p:spPr bwMode="auto">
              <a:xfrm>
                <a:off x="4543377" y="3692216"/>
                <a:ext cx="401335" cy="167753"/>
              </a:xfrm>
              <a:custGeom>
                <a:avLst/>
                <a:gdLst>
                  <a:gd name="T0" fmla="*/ 14 w 182"/>
                  <a:gd name="T1" fmla="*/ 29 h 76"/>
                  <a:gd name="T2" fmla="*/ 11 w 182"/>
                  <a:gd name="T3" fmla="*/ 45 h 76"/>
                  <a:gd name="T4" fmla="*/ 49 w 182"/>
                  <a:gd name="T5" fmla="*/ 67 h 76"/>
                  <a:gd name="T6" fmla="*/ 93 w 182"/>
                  <a:gd name="T7" fmla="*/ 72 h 76"/>
                  <a:gd name="T8" fmla="*/ 160 w 182"/>
                  <a:gd name="T9" fmla="*/ 56 h 76"/>
                  <a:gd name="T10" fmla="*/ 181 w 182"/>
                  <a:gd name="T11" fmla="*/ 26 h 76"/>
                  <a:gd name="T12" fmla="*/ 180 w 182"/>
                  <a:gd name="T13" fmla="*/ 21 h 76"/>
                  <a:gd name="T14" fmla="*/ 155 w 182"/>
                  <a:gd name="T15" fmla="*/ 2 h 76"/>
                  <a:gd name="T16" fmla="*/ 14 w 182"/>
                  <a:gd name="T1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76">
                    <a:moveTo>
                      <a:pt x="14" y="29"/>
                    </a:moveTo>
                    <a:cubicBezTo>
                      <a:pt x="1" y="31"/>
                      <a:pt x="0" y="39"/>
                      <a:pt x="11" y="45"/>
                    </a:cubicBezTo>
                    <a:cubicBezTo>
                      <a:pt x="49" y="67"/>
                      <a:pt x="49" y="67"/>
                      <a:pt x="49" y="67"/>
                    </a:cubicBezTo>
                    <a:cubicBezTo>
                      <a:pt x="61" y="73"/>
                      <a:pt x="80" y="76"/>
                      <a:pt x="93" y="72"/>
                    </a:cubicBezTo>
                    <a:cubicBezTo>
                      <a:pt x="160" y="56"/>
                      <a:pt x="160" y="56"/>
                      <a:pt x="160" y="56"/>
                    </a:cubicBezTo>
                    <a:cubicBezTo>
                      <a:pt x="172" y="52"/>
                      <a:pt x="182" y="39"/>
                      <a:pt x="181" y="26"/>
                    </a:cubicBezTo>
                    <a:cubicBezTo>
                      <a:pt x="180" y="21"/>
                      <a:pt x="180" y="21"/>
                      <a:pt x="180" y="21"/>
                    </a:cubicBezTo>
                    <a:cubicBezTo>
                      <a:pt x="179" y="9"/>
                      <a:pt x="168" y="0"/>
                      <a:pt x="155" y="2"/>
                    </a:cubicBezTo>
                    <a:lnTo>
                      <a:pt x="14" y="29"/>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20">
                <a:extLst>
                  <a:ext uri="{FF2B5EF4-FFF2-40B4-BE49-F238E27FC236}">
                    <a16:creationId xmlns:a16="http://schemas.microsoft.com/office/drawing/2014/main" id="{7A5FFDAE-72F5-47E1-BC76-53724364C4AA}"/>
                  </a:ext>
                </a:extLst>
              </p:cNvPr>
              <p:cNvSpPr>
                <a:spLocks/>
              </p:cNvSpPr>
              <p:nvPr/>
            </p:nvSpPr>
            <p:spPr bwMode="auto">
              <a:xfrm>
                <a:off x="4687773" y="3874834"/>
                <a:ext cx="392841" cy="165631"/>
              </a:xfrm>
              <a:custGeom>
                <a:avLst/>
                <a:gdLst>
                  <a:gd name="T0" fmla="*/ 176 w 178"/>
                  <a:gd name="T1" fmla="*/ 21 h 75"/>
                  <a:gd name="T2" fmla="*/ 151 w 178"/>
                  <a:gd name="T3" fmla="*/ 2 h 75"/>
                  <a:gd name="T4" fmla="*/ 29 w 178"/>
                  <a:gd name="T5" fmla="*/ 25 h 75"/>
                  <a:gd name="T6" fmla="*/ 29 w 178"/>
                  <a:gd name="T7" fmla="*/ 18 h 75"/>
                  <a:gd name="T8" fmla="*/ 0 w 178"/>
                  <a:gd name="T9" fmla="*/ 18 h 75"/>
                  <a:gd name="T10" fmla="*/ 0 w 178"/>
                  <a:gd name="T11" fmla="*/ 35 h 75"/>
                  <a:gd name="T12" fmla="*/ 0 w 178"/>
                  <a:gd name="T13" fmla="*/ 35 h 75"/>
                  <a:gd name="T14" fmla="*/ 7 w 178"/>
                  <a:gd name="T15" fmla="*/ 44 h 75"/>
                  <a:gd name="T16" fmla="*/ 45 w 178"/>
                  <a:gd name="T17" fmla="*/ 66 h 75"/>
                  <a:gd name="T18" fmla="*/ 89 w 178"/>
                  <a:gd name="T19" fmla="*/ 72 h 75"/>
                  <a:gd name="T20" fmla="*/ 156 w 178"/>
                  <a:gd name="T21" fmla="*/ 55 h 75"/>
                  <a:gd name="T22" fmla="*/ 177 w 178"/>
                  <a:gd name="T23" fmla="*/ 26 h 75"/>
                  <a:gd name="T24" fmla="*/ 176 w 178"/>
                  <a:gd name="T25"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75">
                    <a:moveTo>
                      <a:pt x="176" y="21"/>
                    </a:moveTo>
                    <a:cubicBezTo>
                      <a:pt x="175" y="8"/>
                      <a:pt x="164" y="0"/>
                      <a:pt x="151" y="2"/>
                    </a:cubicBezTo>
                    <a:cubicBezTo>
                      <a:pt x="29" y="25"/>
                      <a:pt x="29" y="25"/>
                      <a:pt x="29" y="25"/>
                    </a:cubicBezTo>
                    <a:cubicBezTo>
                      <a:pt x="29" y="18"/>
                      <a:pt x="29" y="18"/>
                      <a:pt x="29" y="18"/>
                    </a:cubicBezTo>
                    <a:cubicBezTo>
                      <a:pt x="0" y="18"/>
                      <a:pt x="0" y="18"/>
                      <a:pt x="0" y="18"/>
                    </a:cubicBezTo>
                    <a:cubicBezTo>
                      <a:pt x="0" y="35"/>
                      <a:pt x="0" y="35"/>
                      <a:pt x="0" y="35"/>
                    </a:cubicBezTo>
                    <a:cubicBezTo>
                      <a:pt x="0" y="35"/>
                      <a:pt x="0" y="35"/>
                      <a:pt x="0" y="35"/>
                    </a:cubicBezTo>
                    <a:cubicBezTo>
                      <a:pt x="0" y="38"/>
                      <a:pt x="2" y="41"/>
                      <a:pt x="7" y="44"/>
                    </a:cubicBezTo>
                    <a:cubicBezTo>
                      <a:pt x="45" y="66"/>
                      <a:pt x="45" y="66"/>
                      <a:pt x="45" y="66"/>
                    </a:cubicBezTo>
                    <a:cubicBezTo>
                      <a:pt x="57" y="72"/>
                      <a:pt x="76" y="75"/>
                      <a:pt x="89" y="72"/>
                    </a:cubicBezTo>
                    <a:cubicBezTo>
                      <a:pt x="156" y="55"/>
                      <a:pt x="156" y="55"/>
                      <a:pt x="156" y="55"/>
                    </a:cubicBezTo>
                    <a:cubicBezTo>
                      <a:pt x="168" y="52"/>
                      <a:pt x="178" y="39"/>
                      <a:pt x="177" y="26"/>
                    </a:cubicBezTo>
                    <a:lnTo>
                      <a:pt x="176" y="21"/>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21">
                <a:extLst>
                  <a:ext uri="{FF2B5EF4-FFF2-40B4-BE49-F238E27FC236}">
                    <a16:creationId xmlns:a16="http://schemas.microsoft.com/office/drawing/2014/main" id="{B2658523-C34B-4613-8115-ED2ED87D1207}"/>
                  </a:ext>
                </a:extLst>
              </p:cNvPr>
              <p:cNvSpPr>
                <a:spLocks/>
              </p:cNvSpPr>
              <p:nvPr/>
            </p:nvSpPr>
            <p:spPr bwMode="auto">
              <a:xfrm>
                <a:off x="4679279" y="3838734"/>
                <a:ext cx="401335" cy="165631"/>
              </a:xfrm>
              <a:custGeom>
                <a:avLst/>
                <a:gdLst>
                  <a:gd name="T0" fmla="*/ 14 w 182"/>
                  <a:gd name="T1" fmla="*/ 29 h 75"/>
                  <a:gd name="T2" fmla="*/ 11 w 182"/>
                  <a:gd name="T3" fmla="*/ 45 h 75"/>
                  <a:gd name="T4" fmla="*/ 49 w 182"/>
                  <a:gd name="T5" fmla="*/ 66 h 75"/>
                  <a:gd name="T6" fmla="*/ 93 w 182"/>
                  <a:gd name="T7" fmla="*/ 72 h 75"/>
                  <a:gd name="T8" fmla="*/ 160 w 182"/>
                  <a:gd name="T9" fmla="*/ 55 h 75"/>
                  <a:gd name="T10" fmla="*/ 181 w 182"/>
                  <a:gd name="T11" fmla="*/ 26 h 75"/>
                  <a:gd name="T12" fmla="*/ 180 w 182"/>
                  <a:gd name="T13" fmla="*/ 21 h 75"/>
                  <a:gd name="T14" fmla="*/ 155 w 182"/>
                  <a:gd name="T15" fmla="*/ 2 h 75"/>
                  <a:gd name="T16" fmla="*/ 14 w 182"/>
                  <a:gd name="T17"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75">
                    <a:moveTo>
                      <a:pt x="14" y="29"/>
                    </a:moveTo>
                    <a:cubicBezTo>
                      <a:pt x="1" y="31"/>
                      <a:pt x="0" y="38"/>
                      <a:pt x="11" y="45"/>
                    </a:cubicBezTo>
                    <a:cubicBezTo>
                      <a:pt x="49" y="66"/>
                      <a:pt x="49" y="66"/>
                      <a:pt x="49" y="66"/>
                    </a:cubicBezTo>
                    <a:cubicBezTo>
                      <a:pt x="61" y="73"/>
                      <a:pt x="80" y="75"/>
                      <a:pt x="93" y="72"/>
                    </a:cubicBezTo>
                    <a:cubicBezTo>
                      <a:pt x="160" y="55"/>
                      <a:pt x="160" y="55"/>
                      <a:pt x="160" y="55"/>
                    </a:cubicBezTo>
                    <a:cubicBezTo>
                      <a:pt x="172" y="52"/>
                      <a:pt x="182" y="39"/>
                      <a:pt x="181" y="26"/>
                    </a:cubicBezTo>
                    <a:cubicBezTo>
                      <a:pt x="180" y="21"/>
                      <a:pt x="180" y="21"/>
                      <a:pt x="180" y="21"/>
                    </a:cubicBezTo>
                    <a:cubicBezTo>
                      <a:pt x="179" y="8"/>
                      <a:pt x="168" y="0"/>
                      <a:pt x="155" y="2"/>
                    </a:cubicBezTo>
                    <a:lnTo>
                      <a:pt x="14" y="29"/>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 name="Freeform 22">
                <a:extLst>
                  <a:ext uri="{FF2B5EF4-FFF2-40B4-BE49-F238E27FC236}">
                    <a16:creationId xmlns:a16="http://schemas.microsoft.com/office/drawing/2014/main" id="{1DE9AC2A-551E-4286-BF88-AD3C5336AB07}"/>
                  </a:ext>
                </a:extLst>
              </p:cNvPr>
              <p:cNvSpPr>
                <a:spLocks/>
              </p:cNvSpPr>
              <p:nvPr/>
            </p:nvSpPr>
            <p:spPr bwMode="auto">
              <a:xfrm>
                <a:off x="4851281" y="4048958"/>
                <a:ext cx="411953" cy="174124"/>
              </a:xfrm>
              <a:custGeom>
                <a:avLst/>
                <a:gdLst>
                  <a:gd name="T0" fmla="*/ 185 w 187"/>
                  <a:gd name="T1" fmla="*/ 22 h 79"/>
                  <a:gd name="T2" fmla="*/ 159 w 187"/>
                  <a:gd name="T3" fmla="*/ 2 h 79"/>
                  <a:gd name="T4" fmla="*/ 31 w 187"/>
                  <a:gd name="T5" fmla="*/ 27 h 79"/>
                  <a:gd name="T6" fmla="*/ 31 w 187"/>
                  <a:gd name="T7" fmla="*/ 19 h 79"/>
                  <a:gd name="T8" fmla="*/ 0 w 187"/>
                  <a:gd name="T9" fmla="*/ 19 h 79"/>
                  <a:gd name="T10" fmla="*/ 0 w 187"/>
                  <a:gd name="T11" fmla="*/ 37 h 79"/>
                  <a:gd name="T12" fmla="*/ 0 w 187"/>
                  <a:gd name="T13" fmla="*/ 37 h 79"/>
                  <a:gd name="T14" fmla="*/ 8 w 187"/>
                  <a:gd name="T15" fmla="*/ 47 h 79"/>
                  <a:gd name="T16" fmla="*/ 48 w 187"/>
                  <a:gd name="T17" fmla="*/ 70 h 79"/>
                  <a:gd name="T18" fmla="*/ 93 w 187"/>
                  <a:gd name="T19" fmla="*/ 76 h 79"/>
                  <a:gd name="T20" fmla="*/ 164 w 187"/>
                  <a:gd name="T21" fmla="*/ 58 h 79"/>
                  <a:gd name="T22" fmla="*/ 186 w 187"/>
                  <a:gd name="T23" fmla="*/ 28 h 79"/>
                  <a:gd name="T24" fmla="*/ 185 w 187"/>
                  <a:gd name="T25"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79">
                    <a:moveTo>
                      <a:pt x="185" y="22"/>
                    </a:moveTo>
                    <a:cubicBezTo>
                      <a:pt x="184" y="9"/>
                      <a:pt x="172" y="0"/>
                      <a:pt x="159" y="2"/>
                    </a:cubicBezTo>
                    <a:cubicBezTo>
                      <a:pt x="31" y="27"/>
                      <a:pt x="31" y="27"/>
                      <a:pt x="31" y="27"/>
                    </a:cubicBezTo>
                    <a:cubicBezTo>
                      <a:pt x="31" y="19"/>
                      <a:pt x="31" y="19"/>
                      <a:pt x="31" y="19"/>
                    </a:cubicBezTo>
                    <a:cubicBezTo>
                      <a:pt x="0" y="19"/>
                      <a:pt x="0" y="19"/>
                      <a:pt x="0" y="19"/>
                    </a:cubicBezTo>
                    <a:cubicBezTo>
                      <a:pt x="0" y="37"/>
                      <a:pt x="0" y="37"/>
                      <a:pt x="0" y="37"/>
                    </a:cubicBezTo>
                    <a:cubicBezTo>
                      <a:pt x="0" y="37"/>
                      <a:pt x="0" y="37"/>
                      <a:pt x="0" y="37"/>
                    </a:cubicBezTo>
                    <a:cubicBezTo>
                      <a:pt x="0" y="40"/>
                      <a:pt x="2" y="44"/>
                      <a:pt x="8" y="47"/>
                    </a:cubicBezTo>
                    <a:cubicBezTo>
                      <a:pt x="48" y="70"/>
                      <a:pt x="48" y="70"/>
                      <a:pt x="48" y="70"/>
                    </a:cubicBezTo>
                    <a:cubicBezTo>
                      <a:pt x="60" y="76"/>
                      <a:pt x="80" y="79"/>
                      <a:pt x="93" y="76"/>
                    </a:cubicBezTo>
                    <a:cubicBezTo>
                      <a:pt x="164" y="58"/>
                      <a:pt x="164" y="58"/>
                      <a:pt x="164" y="58"/>
                    </a:cubicBezTo>
                    <a:cubicBezTo>
                      <a:pt x="177" y="55"/>
                      <a:pt x="187" y="41"/>
                      <a:pt x="186" y="28"/>
                    </a:cubicBezTo>
                    <a:lnTo>
                      <a:pt x="185" y="22"/>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 name="Freeform 23">
                <a:extLst>
                  <a:ext uri="{FF2B5EF4-FFF2-40B4-BE49-F238E27FC236}">
                    <a16:creationId xmlns:a16="http://schemas.microsoft.com/office/drawing/2014/main" id="{3B4F1CFD-6F58-4224-91BD-242758E542A4}"/>
                  </a:ext>
                </a:extLst>
              </p:cNvPr>
              <p:cNvSpPr>
                <a:spLocks/>
              </p:cNvSpPr>
              <p:nvPr/>
            </p:nvSpPr>
            <p:spPr bwMode="auto">
              <a:xfrm>
                <a:off x="4842787" y="4010736"/>
                <a:ext cx="420447" cy="178371"/>
              </a:xfrm>
              <a:custGeom>
                <a:avLst/>
                <a:gdLst>
                  <a:gd name="T0" fmla="*/ 15 w 191"/>
                  <a:gd name="T1" fmla="*/ 31 h 80"/>
                  <a:gd name="T2" fmla="*/ 12 w 191"/>
                  <a:gd name="T3" fmla="*/ 48 h 80"/>
                  <a:gd name="T4" fmla="*/ 52 w 191"/>
                  <a:gd name="T5" fmla="*/ 70 h 80"/>
                  <a:gd name="T6" fmla="*/ 97 w 191"/>
                  <a:gd name="T7" fmla="*/ 76 h 80"/>
                  <a:gd name="T8" fmla="*/ 168 w 191"/>
                  <a:gd name="T9" fmla="*/ 59 h 80"/>
                  <a:gd name="T10" fmla="*/ 190 w 191"/>
                  <a:gd name="T11" fmla="*/ 28 h 80"/>
                  <a:gd name="T12" fmla="*/ 189 w 191"/>
                  <a:gd name="T13" fmla="*/ 23 h 80"/>
                  <a:gd name="T14" fmla="*/ 163 w 191"/>
                  <a:gd name="T15" fmla="*/ 3 h 80"/>
                  <a:gd name="T16" fmla="*/ 15 w 191"/>
                  <a:gd name="T17" fmla="*/ 3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80">
                    <a:moveTo>
                      <a:pt x="15" y="31"/>
                    </a:moveTo>
                    <a:cubicBezTo>
                      <a:pt x="2" y="33"/>
                      <a:pt x="0" y="41"/>
                      <a:pt x="12" y="48"/>
                    </a:cubicBezTo>
                    <a:cubicBezTo>
                      <a:pt x="52" y="70"/>
                      <a:pt x="52" y="70"/>
                      <a:pt x="52" y="70"/>
                    </a:cubicBezTo>
                    <a:cubicBezTo>
                      <a:pt x="64" y="77"/>
                      <a:pt x="84" y="80"/>
                      <a:pt x="97" y="76"/>
                    </a:cubicBezTo>
                    <a:cubicBezTo>
                      <a:pt x="168" y="59"/>
                      <a:pt x="168" y="59"/>
                      <a:pt x="168" y="59"/>
                    </a:cubicBezTo>
                    <a:cubicBezTo>
                      <a:pt x="181" y="55"/>
                      <a:pt x="191" y="42"/>
                      <a:pt x="190" y="28"/>
                    </a:cubicBezTo>
                    <a:cubicBezTo>
                      <a:pt x="189" y="23"/>
                      <a:pt x="189" y="23"/>
                      <a:pt x="189" y="23"/>
                    </a:cubicBezTo>
                    <a:cubicBezTo>
                      <a:pt x="188" y="9"/>
                      <a:pt x="176" y="0"/>
                      <a:pt x="163" y="3"/>
                    </a:cubicBezTo>
                    <a:lnTo>
                      <a:pt x="15" y="31"/>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 name="Freeform 24">
                <a:extLst>
                  <a:ext uri="{FF2B5EF4-FFF2-40B4-BE49-F238E27FC236}">
                    <a16:creationId xmlns:a16="http://schemas.microsoft.com/office/drawing/2014/main" id="{31F5B850-D777-4F16-99A7-4ED414D8A74D}"/>
                  </a:ext>
                </a:extLst>
              </p:cNvPr>
              <p:cNvSpPr>
                <a:spLocks/>
              </p:cNvSpPr>
              <p:nvPr/>
            </p:nvSpPr>
            <p:spPr bwMode="auto">
              <a:xfrm>
                <a:off x="4991429" y="4244318"/>
                <a:ext cx="431063" cy="180494"/>
              </a:xfrm>
              <a:custGeom>
                <a:avLst/>
                <a:gdLst>
                  <a:gd name="T0" fmla="*/ 193 w 195"/>
                  <a:gd name="T1" fmla="*/ 23 h 82"/>
                  <a:gd name="T2" fmla="*/ 166 w 195"/>
                  <a:gd name="T3" fmla="*/ 3 h 82"/>
                  <a:gd name="T4" fmla="*/ 32 w 195"/>
                  <a:gd name="T5" fmla="*/ 28 h 82"/>
                  <a:gd name="T6" fmla="*/ 32 w 195"/>
                  <a:gd name="T7" fmla="*/ 20 h 82"/>
                  <a:gd name="T8" fmla="*/ 0 w 195"/>
                  <a:gd name="T9" fmla="*/ 20 h 82"/>
                  <a:gd name="T10" fmla="*/ 0 w 195"/>
                  <a:gd name="T11" fmla="*/ 39 h 82"/>
                  <a:gd name="T12" fmla="*/ 0 w 195"/>
                  <a:gd name="T13" fmla="*/ 39 h 82"/>
                  <a:gd name="T14" fmla="*/ 8 w 195"/>
                  <a:gd name="T15" fmla="*/ 49 h 82"/>
                  <a:gd name="T16" fmla="*/ 50 w 195"/>
                  <a:gd name="T17" fmla="*/ 73 h 82"/>
                  <a:gd name="T18" fmla="*/ 97 w 195"/>
                  <a:gd name="T19" fmla="*/ 79 h 82"/>
                  <a:gd name="T20" fmla="*/ 171 w 195"/>
                  <a:gd name="T21" fmla="*/ 61 h 82"/>
                  <a:gd name="T22" fmla="*/ 193 w 195"/>
                  <a:gd name="T23" fmla="*/ 29 h 82"/>
                  <a:gd name="T24" fmla="*/ 193 w 195"/>
                  <a:gd name="T25" fmla="*/ 2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82">
                    <a:moveTo>
                      <a:pt x="193" y="23"/>
                    </a:moveTo>
                    <a:cubicBezTo>
                      <a:pt x="192" y="9"/>
                      <a:pt x="179" y="0"/>
                      <a:pt x="166" y="3"/>
                    </a:cubicBezTo>
                    <a:cubicBezTo>
                      <a:pt x="32" y="28"/>
                      <a:pt x="32" y="28"/>
                      <a:pt x="32" y="28"/>
                    </a:cubicBezTo>
                    <a:cubicBezTo>
                      <a:pt x="32" y="20"/>
                      <a:pt x="32" y="20"/>
                      <a:pt x="32" y="20"/>
                    </a:cubicBezTo>
                    <a:cubicBezTo>
                      <a:pt x="0" y="20"/>
                      <a:pt x="0" y="20"/>
                      <a:pt x="0" y="20"/>
                    </a:cubicBezTo>
                    <a:cubicBezTo>
                      <a:pt x="0" y="39"/>
                      <a:pt x="0" y="39"/>
                      <a:pt x="0" y="39"/>
                    </a:cubicBezTo>
                    <a:cubicBezTo>
                      <a:pt x="0" y="39"/>
                      <a:pt x="0" y="39"/>
                      <a:pt x="0" y="39"/>
                    </a:cubicBezTo>
                    <a:cubicBezTo>
                      <a:pt x="0" y="42"/>
                      <a:pt x="2" y="46"/>
                      <a:pt x="8" y="49"/>
                    </a:cubicBezTo>
                    <a:cubicBezTo>
                      <a:pt x="50" y="73"/>
                      <a:pt x="50" y="73"/>
                      <a:pt x="50" y="73"/>
                    </a:cubicBezTo>
                    <a:cubicBezTo>
                      <a:pt x="62" y="80"/>
                      <a:pt x="83" y="82"/>
                      <a:pt x="97" y="79"/>
                    </a:cubicBezTo>
                    <a:cubicBezTo>
                      <a:pt x="171" y="61"/>
                      <a:pt x="171" y="61"/>
                      <a:pt x="171" y="61"/>
                    </a:cubicBezTo>
                    <a:cubicBezTo>
                      <a:pt x="184" y="57"/>
                      <a:pt x="195" y="43"/>
                      <a:pt x="193" y="29"/>
                    </a:cubicBezTo>
                    <a:lnTo>
                      <a:pt x="193" y="23"/>
                    </a:ln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Freeform 25">
                <a:extLst>
                  <a:ext uri="{FF2B5EF4-FFF2-40B4-BE49-F238E27FC236}">
                    <a16:creationId xmlns:a16="http://schemas.microsoft.com/office/drawing/2014/main" id="{F25DDAD2-6223-4D15-B782-7DFC8C7C60FE}"/>
                  </a:ext>
                </a:extLst>
              </p:cNvPr>
              <p:cNvSpPr>
                <a:spLocks/>
              </p:cNvSpPr>
              <p:nvPr/>
            </p:nvSpPr>
            <p:spPr bwMode="auto">
              <a:xfrm>
                <a:off x="4982936" y="4206095"/>
                <a:ext cx="439557" cy="180494"/>
              </a:xfrm>
              <a:custGeom>
                <a:avLst/>
                <a:gdLst>
                  <a:gd name="T0" fmla="*/ 15 w 199"/>
                  <a:gd name="T1" fmla="*/ 31 h 82"/>
                  <a:gd name="T2" fmla="*/ 12 w 199"/>
                  <a:gd name="T3" fmla="*/ 49 h 82"/>
                  <a:gd name="T4" fmla="*/ 54 w 199"/>
                  <a:gd name="T5" fmla="*/ 72 h 82"/>
                  <a:gd name="T6" fmla="*/ 101 w 199"/>
                  <a:gd name="T7" fmla="*/ 79 h 82"/>
                  <a:gd name="T8" fmla="*/ 175 w 199"/>
                  <a:gd name="T9" fmla="*/ 60 h 82"/>
                  <a:gd name="T10" fmla="*/ 197 w 199"/>
                  <a:gd name="T11" fmla="*/ 29 h 82"/>
                  <a:gd name="T12" fmla="*/ 197 w 199"/>
                  <a:gd name="T13" fmla="*/ 23 h 82"/>
                  <a:gd name="T14" fmla="*/ 170 w 199"/>
                  <a:gd name="T15" fmla="*/ 2 h 82"/>
                  <a:gd name="T16" fmla="*/ 15 w 199"/>
                  <a:gd name="T17" fmla="*/ 3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82">
                    <a:moveTo>
                      <a:pt x="15" y="31"/>
                    </a:moveTo>
                    <a:cubicBezTo>
                      <a:pt x="1" y="34"/>
                      <a:pt x="0" y="42"/>
                      <a:pt x="12" y="49"/>
                    </a:cubicBezTo>
                    <a:cubicBezTo>
                      <a:pt x="54" y="72"/>
                      <a:pt x="54" y="72"/>
                      <a:pt x="54" y="72"/>
                    </a:cubicBezTo>
                    <a:cubicBezTo>
                      <a:pt x="66" y="79"/>
                      <a:pt x="87" y="82"/>
                      <a:pt x="101" y="79"/>
                    </a:cubicBezTo>
                    <a:cubicBezTo>
                      <a:pt x="175" y="60"/>
                      <a:pt x="175" y="60"/>
                      <a:pt x="175" y="60"/>
                    </a:cubicBezTo>
                    <a:cubicBezTo>
                      <a:pt x="188" y="57"/>
                      <a:pt x="199" y="43"/>
                      <a:pt x="197" y="29"/>
                    </a:cubicBezTo>
                    <a:cubicBezTo>
                      <a:pt x="197" y="23"/>
                      <a:pt x="197" y="23"/>
                      <a:pt x="197" y="23"/>
                    </a:cubicBezTo>
                    <a:cubicBezTo>
                      <a:pt x="196" y="9"/>
                      <a:pt x="183" y="0"/>
                      <a:pt x="170" y="2"/>
                    </a:cubicBezTo>
                    <a:lnTo>
                      <a:pt x="15" y="31"/>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26">
                <a:extLst>
                  <a:ext uri="{FF2B5EF4-FFF2-40B4-BE49-F238E27FC236}">
                    <a16:creationId xmlns:a16="http://schemas.microsoft.com/office/drawing/2014/main" id="{74896103-587F-4EC8-915F-A57C8F3A0EC9}"/>
                  </a:ext>
                </a:extLst>
              </p:cNvPr>
              <p:cNvSpPr>
                <a:spLocks/>
              </p:cNvSpPr>
              <p:nvPr/>
            </p:nvSpPr>
            <p:spPr bwMode="auto">
              <a:xfrm>
                <a:off x="5076368" y="3603030"/>
                <a:ext cx="329137" cy="218717"/>
              </a:xfrm>
              <a:custGeom>
                <a:avLst/>
                <a:gdLst>
                  <a:gd name="T0" fmla="*/ 119 w 150"/>
                  <a:gd name="T1" fmla="*/ 10 h 99"/>
                  <a:gd name="T2" fmla="*/ 73 w 150"/>
                  <a:gd name="T3" fmla="*/ 75 h 99"/>
                  <a:gd name="T4" fmla="*/ 1 w 150"/>
                  <a:gd name="T5" fmla="*/ 75 h 99"/>
                  <a:gd name="T6" fmla="*/ 1 w 150"/>
                  <a:gd name="T7" fmla="*/ 38 h 99"/>
                  <a:gd name="T8" fmla="*/ 63 w 150"/>
                  <a:gd name="T9" fmla="*/ 20 h 99"/>
                  <a:gd name="T10" fmla="*/ 119 w 150"/>
                  <a:gd name="T11" fmla="*/ 10 h 99"/>
                </a:gdLst>
                <a:ahLst/>
                <a:cxnLst>
                  <a:cxn ang="0">
                    <a:pos x="T0" y="T1"/>
                  </a:cxn>
                  <a:cxn ang="0">
                    <a:pos x="T2" y="T3"/>
                  </a:cxn>
                  <a:cxn ang="0">
                    <a:pos x="T4" y="T5"/>
                  </a:cxn>
                  <a:cxn ang="0">
                    <a:pos x="T6" y="T7"/>
                  </a:cxn>
                  <a:cxn ang="0">
                    <a:pos x="T8" y="T9"/>
                  </a:cxn>
                  <a:cxn ang="0">
                    <a:pos x="T10" y="T11"/>
                  </a:cxn>
                </a:cxnLst>
                <a:rect l="0" t="0" r="r" b="b"/>
                <a:pathLst>
                  <a:path w="150" h="99">
                    <a:moveTo>
                      <a:pt x="119" y="10"/>
                    </a:moveTo>
                    <a:cubicBezTo>
                      <a:pt x="119" y="10"/>
                      <a:pt x="150" y="51"/>
                      <a:pt x="73" y="75"/>
                    </a:cubicBezTo>
                    <a:cubicBezTo>
                      <a:pt x="73" y="75"/>
                      <a:pt x="0" y="99"/>
                      <a:pt x="1" y="75"/>
                    </a:cubicBezTo>
                    <a:cubicBezTo>
                      <a:pt x="1" y="52"/>
                      <a:pt x="1" y="38"/>
                      <a:pt x="1" y="38"/>
                    </a:cubicBezTo>
                    <a:cubicBezTo>
                      <a:pt x="63" y="20"/>
                      <a:pt x="63" y="20"/>
                      <a:pt x="63" y="20"/>
                    </a:cubicBezTo>
                    <a:cubicBezTo>
                      <a:pt x="63" y="20"/>
                      <a:pt x="114" y="0"/>
                      <a:pt x="119" y="10"/>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27">
                <a:extLst>
                  <a:ext uri="{FF2B5EF4-FFF2-40B4-BE49-F238E27FC236}">
                    <a16:creationId xmlns:a16="http://schemas.microsoft.com/office/drawing/2014/main" id="{A6C10304-3185-40F6-9A0D-C349B03FB74D}"/>
                  </a:ext>
                </a:extLst>
              </p:cNvPr>
              <p:cNvSpPr>
                <a:spLocks/>
              </p:cNvSpPr>
              <p:nvPr/>
            </p:nvSpPr>
            <p:spPr bwMode="auto">
              <a:xfrm>
                <a:off x="5076368" y="3564808"/>
                <a:ext cx="329137" cy="220841"/>
              </a:xfrm>
              <a:custGeom>
                <a:avLst/>
                <a:gdLst>
                  <a:gd name="T0" fmla="*/ 119 w 150"/>
                  <a:gd name="T1" fmla="*/ 11 h 100"/>
                  <a:gd name="T2" fmla="*/ 73 w 150"/>
                  <a:gd name="T3" fmla="*/ 76 h 100"/>
                  <a:gd name="T4" fmla="*/ 1 w 150"/>
                  <a:gd name="T5" fmla="*/ 76 h 100"/>
                  <a:gd name="T6" fmla="*/ 1 w 150"/>
                  <a:gd name="T7" fmla="*/ 39 h 100"/>
                  <a:gd name="T8" fmla="*/ 63 w 150"/>
                  <a:gd name="T9" fmla="*/ 21 h 100"/>
                  <a:gd name="T10" fmla="*/ 119 w 150"/>
                  <a:gd name="T11" fmla="*/ 11 h 100"/>
                </a:gdLst>
                <a:ahLst/>
                <a:cxnLst>
                  <a:cxn ang="0">
                    <a:pos x="T0" y="T1"/>
                  </a:cxn>
                  <a:cxn ang="0">
                    <a:pos x="T2" y="T3"/>
                  </a:cxn>
                  <a:cxn ang="0">
                    <a:pos x="T4" y="T5"/>
                  </a:cxn>
                  <a:cxn ang="0">
                    <a:pos x="T6" y="T7"/>
                  </a:cxn>
                  <a:cxn ang="0">
                    <a:pos x="T8" y="T9"/>
                  </a:cxn>
                  <a:cxn ang="0">
                    <a:pos x="T10" y="T11"/>
                  </a:cxn>
                </a:cxnLst>
                <a:rect l="0" t="0" r="r" b="b"/>
                <a:pathLst>
                  <a:path w="150" h="100">
                    <a:moveTo>
                      <a:pt x="119" y="11"/>
                    </a:moveTo>
                    <a:cubicBezTo>
                      <a:pt x="119" y="11"/>
                      <a:pt x="150" y="52"/>
                      <a:pt x="73" y="76"/>
                    </a:cubicBezTo>
                    <a:cubicBezTo>
                      <a:pt x="73" y="76"/>
                      <a:pt x="0" y="100"/>
                      <a:pt x="1" y="76"/>
                    </a:cubicBezTo>
                    <a:cubicBezTo>
                      <a:pt x="1" y="53"/>
                      <a:pt x="1" y="39"/>
                      <a:pt x="1" y="39"/>
                    </a:cubicBezTo>
                    <a:cubicBezTo>
                      <a:pt x="63" y="21"/>
                      <a:pt x="63" y="21"/>
                      <a:pt x="63" y="21"/>
                    </a:cubicBezTo>
                    <a:cubicBezTo>
                      <a:pt x="63" y="21"/>
                      <a:pt x="114" y="0"/>
                      <a:pt x="119" y="11"/>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28">
                <a:extLst>
                  <a:ext uri="{FF2B5EF4-FFF2-40B4-BE49-F238E27FC236}">
                    <a16:creationId xmlns:a16="http://schemas.microsoft.com/office/drawing/2014/main" id="{8CC9CEA9-9B62-4717-9251-7DD19E02CB00}"/>
                  </a:ext>
                </a:extLst>
              </p:cNvPr>
              <p:cNvSpPr>
                <a:spLocks/>
              </p:cNvSpPr>
              <p:nvPr/>
            </p:nvSpPr>
            <p:spPr bwMode="auto">
              <a:xfrm>
                <a:off x="5225011" y="3758043"/>
                <a:ext cx="352496" cy="233581"/>
              </a:xfrm>
              <a:custGeom>
                <a:avLst/>
                <a:gdLst>
                  <a:gd name="T0" fmla="*/ 127 w 160"/>
                  <a:gd name="T1" fmla="*/ 12 h 106"/>
                  <a:gd name="T2" fmla="*/ 78 w 160"/>
                  <a:gd name="T3" fmla="*/ 81 h 106"/>
                  <a:gd name="T4" fmla="*/ 1 w 160"/>
                  <a:gd name="T5" fmla="*/ 81 h 106"/>
                  <a:gd name="T6" fmla="*/ 1 w 160"/>
                  <a:gd name="T7" fmla="*/ 41 h 106"/>
                  <a:gd name="T8" fmla="*/ 67 w 160"/>
                  <a:gd name="T9" fmla="*/ 22 h 106"/>
                  <a:gd name="T10" fmla="*/ 127 w 160"/>
                  <a:gd name="T11" fmla="*/ 12 h 106"/>
                </a:gdLst>
                <a:ahLst/>
                <a:cxnLst>
                  <a:cxn ang="0">
                    <a:pos x="T0" y="T1"/>
                  </a:cxn>
                  <a:cxn ang="0">
                    <a:pos x="T2" y="T3"/>
                  </a:cxn>
                  <a:cxn ang="0">
                    <a:pos x="T4" y="T5"/>
                  </a:cxn>
                  <a:cxn ang="0">
                    <a:pos x="T6" y="T7"/>
                  </a:cxn>
                  <a:cxn ang="0">
                    <a:pos x="T8" y="T9"/>
                  </a:cxn>
                  <a:cxn ang="0">
                    <a:pos x="T10" y="T11"/>
                  </a:cxn>
                </a:cxnLst>
                <a:rect l="0" t="0" r="r" b="b"/>
                <a:pathLst>
                  <a:path w="160" h="106">
                    <a:moveTo>
                      <a:pt x="127" y="12"/>
                    </a:moveTo>
                    <a:cubicBezTo>
                      <a:pt x="127" y="12"/>
                      <a:pt x="160" y="55"/>
                      <a:pt x="78" y="81"/>
                    </a:cubicBezTo>
                    <a:cubicBezTo>
                      <a:pt x="78" y="81"/>
                      <a:pt x="0" y="106"/>
                      <a:pt x="1" y="81"/>
                    </a:cubicBezTo>
                    <a:cubicBezTo>
                      <a:pt x="1" y="56"/>
                      <a:pt x="1" y="41"/>
                      <a:pt x="1" y="41"/>
                    </a:cubicBezTo>
                    <a:cubicBezTo>
                      <a:pt x="67" y="22"/>
                      <a:pt x="67" y="22"/>
                      <a:pt x="67" y="22"/>
                    </a:cubicBezTo>
                    <a:cubicBezTo>
                      <a:pt x="67" y="22"/>
                      <a:pt x="121" y="0"/>
                      <a:pt x="127" y="12"/>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29">
                <a:extLst>
                  <a:ext uri="{FF2B5EF4-FFF2-40B4-BE49-F238E27FC236}">
                    <a16:creationId xmlns:a16="http://schemas.microsoft.com/office/drawing/2014/main" id="{1837E6FB-476D-428B-8D5B-D953A8F7947A}"/>
                  </a:ext>
                </a:extLst>
              </p:cNvPr>
              <p:cNvSpPr>
                <a:spLocks/>
              </p:cNvSpPr>
              <p:nvPr/>
            </p:nvSpPr>
            <p:spPr bwMode="auto">
              <a:xfrm>
                <a:off x="5225011" y="3719820"/>
                <a:ext cx="352496" cy="233581"/>
              </a:xfrm>
              <a:custGeom>
                <a:avLst/>
                <a:gdLst>
                  <a:gd name="T0" fmla="*/ 127 w 160"/>
                  <a:gd name="T1" fmla="*/ 12 h 106"/>
                  <a:gd name="T2" fmla="*/ 78 w 160"/>
                  <a:gd name="T3" fmla="*/ 81 h 106"/>
                  <a:gd name="T4" fmla="*/ 1 w 160"/>
                  <a:gd name="T5" fmla="*/ 81 h 106"/>
                  <a:gd name="T6" fmla="*/ 1 w 160"/>
                  <a:gd name="T7" fmla="*/ 41 h 106"/>
                  <a:gd name="T8" fmla="*/ 67 w 160"/>
                  <a:gd name="T9" fmla="*/ 22 h 106"/>
                  <a:gd name="T10" fmla="*/ 127 w 160"/>
                  <a:gd name="T11" fmla="*/ 12 h 106"/>
                </a:gdLst>
                <a:ahLst/>
                <a:cxnLst>
                  <a:cxn ang="0">
                    <a:pos x="T0" y="T1"/>
                  </a:cxn>
                  <a:cxn ang="0">
                    <a:pos x="T2" y="T3"/>
                  </a:cxn>
                  <a:cxn ang="0">
                    <a:pos x="T4" y="T5"/>
                  </a:cxn>
                  <a:cxn ang="0">
                    <a:pos x="T6" y="T7"/>
                  </a:cxn>
                  <a:cxn ang="0">
                    <a:pos x="T8" y="T9"/>
                  </a:cxn>
                  <a:cxn ang="0">
                    <a:pos x="T10" y="T11"/>
                  </a:cxn>
                </a:cxnLst>
                <a:rect l="0" t="0" r="r" b="b"/>
                <a:pathLst>
                  <a:path w="160" h="106">
                    <a:moveTo>
                      <a:pt x="127" y="12"/>
                    </a:moveTo>
                    <a:cubicBezTo>
                      <a:pt x="127" y="12"/>
                      <a:pt x="160" y="55"/>
                      <a:pt x="78" y="81"/>
                    </a:cubicBezTo>
                    <a:cubicBezTo>
                      <a:pt x="78" y="81"/>
                      <a:pt x="0" y="106"/>
                      <a:pt x="1" y="81"/>
                    </a:cubicBezTo>
                    <a:cubicBezTo>
                      <a:pt x="1" y="56"/>
                      <a:pt x="1" y="41"/>
                      <a:pt x="1" y="41"/>
                    </a:cubicBezTo>
                    <a:cubicBezTo>
                      <a:pt x="67" y="22"/>
                      <a:pt x="67" y="22"/>
                      <a:pt x="67" y="22"/>
                    </a:cubicBezTo>
                    <a:cubicBezTo>
                      <a:pt x="67" y="22"/>
                      <a:pt x="121" y="0"/>
                      <a:pt x="127" y="1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30">
                <a:extLst>
                  <a:ext uri="{FF2B5EF4-FFF2-40B4-BE49-F238E27FC236}">
                    <a16:creationId xmlns:a16="http://schemas.microsoft.com/office/drawing/2014/main" id="{1DBDDE33-0098-4A2B-BDD3-8AEF7525C8E1}"/>
                  </a:ext>
                </a:extLst>
              </p:cNvPr>
              <p:cNvSpPr>
                <a:spLocks/>
              </p:cNvSpPr>
              <p:nvPr/>
            </p:nvSpPr>
            <p:spPr bwMode="auto">
              <a:xfrm>
                <a:off x="5373654" y="3932167"/>
                <a:ext cx="358865" cy="237828"/>
              </a:xfrm>
              <a:custGeom>
                <a:avLst/>
                <a:gdLst>
                  <a:gd name="T0" fmla="*/ 129 w 163"/>
                  <a:gd name="T1" fmla="*/ 12 h 108"/>
                  <a:gd name="T2" fmla="*/ 79 w 163"/>
                  <a:gd name="T3" fmla="*/ 83 h 108"/>
                  <a:gd name="T4" fmla="*/ 0 w 163"/>
                  <a:gd name="T5" fmla="*/ 83 h 108"/>
                  <a:gd name="T6" fmla="*/ 0 w 163"/>
                  <a:gd name="T7" fmla="*/ 42 h 108"/>
                  <a:gd name="T8" fmla="*/ 68 w 163"/>
                  <a:gd name="T9" fmla="*/ 22 h 108"/>
                  <a:gd name="T10" fmla="*/ 129 w 163"/>
                  <a:gd name="T11" fmla="*/ 12 h 108"/>
                </a:gdLst>
                <a:ahLst/>
                <a:cxnLst>
                  <a:cxn ang="0">
                    <a:pos x="T0" y="T1"/>
                  </a:cxn>
                  <a:cxn ang="0">
                    <a:pos x="T2" y="T3"/>
                  </a:cxn>
                  <a:cxn ang="0">
                    <a:pos x="T4" y="T5"/>
                  </a:cxn>
                  <a:cxn ang="0">
                    <a:pos x="T6" y="T7"/>
                  </a:cxn>
                  <a:cxn ang="0">
                    <a:pos x="T8" y="T9"/>
                  </a:cxn>
                  <a:cxn ang="0">
                    <a:pos x="T10" y="T11"/>
                  </a:cxn>
                </a:cxnLst>
                <a:rect l="0" t="0" r="r" b="b"/>
                <a:pathLst>
                  <a:path w="163" h="108">
                    <a:moveTo>
                      <a:pt x="129" y="12"/>
                    </a:moveTo>
                    <a:cubicBezTo>
                      <a:pt x="129" y="12"/>
                      <a:pt x="163" y="56"/>
                      <a:pt x="79" y="83"/>
                    </a:cubicBezTo>
                    <a:cubicBezTo>
                      <a:pt x="79" y="83"/>
                      <a:pt x="0" y="108"/>
                      <a:pt x="0" y="83"/>
                    </a:cubicBezTo>
                    <a:cubicBezTo>
                      <a:pt x="1" y="57"/>
                      <a:pt x="0" y="42"/>
                      <a:pt x="0" y="42"/>
                    </a:cubicBezTo>
                    <a:cubicBezTo>
                      <a:pt x="68" y="22"/>
                      <a:pt x="68" y="22"/>
                      <a:pt x="68" y="22"/>
                    </a:cubicBezTo>
                    <a:cubicBezTo>
                      <a:pt x="68" y="22"/>
                      <a:pt x="123" y="0"/>
                      <a:pt x="129" y="12"/>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31">
                <a:extLst>
                  <a:ext uri="{FF2B5EF4-FFF2-40B4-BE49-F238E27FC236}">
                    <a16:creationId xmlns:a16="http://schemas.microsoft.com/office/drawing/2014/main" id="{4B8FCD5E-151B-4BAF-B854-1B0C2FF7E552}"/>
                  </a:ext>
                </a:extLst>
              </p:cNvPr>
              <p:cNvSpPr>
                <a:spLocks/>
              </p:cNvSpPr>
              <p:nvPr/>
            </p:nvSpPr>
            <p:spPr bwMode="auto">
              <a:xfrm>
                <a:off x="5373654" y="3893945"/>
                <a:ext cx="358865" cy="239951"/>
              </a:xfrm>
              <a:custGeom>
                <a:avLst/>
                <a:gdLst>
                  <a:gd name="T0" fmla="*/ 129 w 163"/>
                  <a:gd name="T1" fmla="*/ 12 h 108"/>
                  <a:gd name="T2" fmla="*/ 79 w 163"/>
                  <a:gd name="T3" fmla="*/ 82 h 108"/>
                  <a:gd name="T4" fmla="*/ 0 w 163"/>
                  <a:gd name="T5" fmla="*/ 82 h 108"/>
                  <a:gd name="T6" fmla="*/ 0 w 163"/>
                  <a:gd name="T7" fmla="*/ 41 h 108"/>
                  <a:gd name="T8" fmla="*/ 68 w 163"/>
                  <a:gd name="T9" fmla="*/ 22 h 108"/>
                  <a:gd name="T10" fmla="*/ 129 w 163"/>
                  <a:gd name="T11" fmla="*/ 12 h 108"/>
                </a:gdLst>
                <a:ahLst/>
                <a:cxnLst>
                  <a:cxn ang="0">
                    <a:pos x="T0" y="T1"/>
                  </a:cxn>
                  <a:cxn ang="0">
                    <a:pos x="T2" y="T3"/>
                  </a:cxn>
                  <a:cxn ang="0">
                    <a:pos x="T4" y="T5"/>
                  </a:cxn>
                  <a:cxn ang="0">
                    <a:pos x="T6" y="T7"/>
                  </a:cxn>
                  <a:cxn ang="0">
                    <a:pos x="T8" y="T9"/>
                  </a:cxn>
                  <a:cxn ang="0">
                    <a:pos x="T10" y="T11"/>
                  </a:cxn>
                </a:cxnLst>
                <a:rect l="0" t="0" r="r" b="b"/>
                <a:pathLst>
                  <a:path w="163" h="108">
                    <a:moveTo>
                      <a:pt x="129" y="12"/>
                    </a:moveTo>
                    <a:cubicBezTo>
                      <a:pt x="129" y="12"/>
                      <a:pt x="163" y="56"/>
                      <a:pt x="79" y="82"/>
                    </a:cubicBezTo>
                    <a:cubicBezTo>
                      <a:pt x="79" y="82"/>
                      <a:pt x="0" y="108"/>
                      <a:pt x="0" y="82"/>
                    </a:cubicBezTo>
                    <a:cubicBezTo>
                      <a:pt x="1" y="57"/>
                      <a:pt x="0" y="41"/>
                      <a:pt x="0" y="41"/>
                    </a:cubicBezTo>
                    <a:cubicBezTo>
                      <a:pt x="68" y="22"/>
                      <a:pt x="68" y="22"/>
                      <a:pt x="68" y="22"/>
                    </a:cubicBezTo>
                    <a:cubicBezTo>
                      <a:pt x="68" y="22"/>
                      <a:pt x="123" y="0"/>
                      <a:pt x="129" y="1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 name="Freeform 32">
                <a:extLst>
                  <a:ext uri="{FF2B5EF4-FFF2-40B4-BE49-F238E27FC236}">
                    <a16:creationId xmlns:a16="http://schemas.microsoft.com/office/drawing/2014/main" id="{EF85F585-2E38-46A4-93DD-C3C8AC19581E}"/>
                  </a:ext>
                </a:extLst>
              </p:cNvPr>
              <p:cNvSpPr>
                <a:spLocks/>
              </p:cNvSpPr>
              <p:nvPr/>
            </p:nvSpPr>
            <p:spPr bwMode="auto">
              <a:xfrm>
                <a:off x="5541407" y="4106291"/>
                <a:ext cx="371606" cy="248445"/>
              </a:xfrm>
              <a:custGeom>
                <a:avLst/>
                <a:gdLst>
                  <a:gd name="T0" fmla="*/ 133 w 169"/>
                  <a:gd name="T1" fmla="*/ 12 h 112"/>
                  <a:gd name="T2" fmla="*/ 82 w 169"/>
                  <a:gd name="T3" fmla="*/ 86 h 112"/>
                  <a:gd name="T4" fmla="*/ 0 w 169"/>
                  <a:gd name="T5" fmla="*/ 86 h 112"/>
                  <a:gd name="T6" fmla="*/ 0 w 169"/>
                  <a:gd name="T7" fmla="*/ 43 h 112"/>
                  <a:gd name="T8" fmla="*/ 70 w 169"/>
                  <a:gd name="T9" fmla="*/ 23 h 112"/>
                  <a:gd name="T10" fmla="*/ 133 w 169"/>
                  <a:gd name="T11" fmla="*/ 12 h 112"/>
                </a:gdLst>
                <a:ahLst/>
                <a:cxnLst>
                  <a:cxn ang="0">
                    <a:pos x="T0" y="T1"/>
                  </a:cxn>
                  <a:cxn ang="0">
                    <a:pos x="T2" y="T3"/>
                  </a:cxn>
                  <a:cxn ang="0">
                    <a:pos x="T4" y="T5"/>
                  </a:cxn>
                  <a:cxn ang="0">
                    <a:pos x="T6" y="T7"/>
                  </a:cxn>
                  <a:cxn ang="0">
                    <a:pos x="T8" y="T9"/>
                  </a:cxn>
                  <a:cxn ang="0">
                    <a:pos x="T10" y="T11"/>
                  </a:cxn>
                </a:cxnLst>
                <a:rect l="0" t="0" r="r" b="b"/>
                <a:pathLst>
                  <a:path w="169" h="112">
                    <a:moveTo>
                      <a:pt x="133" y="12"/>
                    </a:moveTo>
                    <a:cubicBezTo>
                      <a:pt x="133" y="12"/>
                      <a:pt x="169" y="58"/>
                      <a:pt x="82" y="86"/>
                    </a:cubicBezTo>
                    <a:cubicBezTo>
                      <a:pt x="82" y="86"/>
                      <a:pt x="0" y="112"/>
                      <a:pt x="0" y="86"/>
                    </a:cubicBezTo>
                    <a:cubicBezTo>
                      <a:pt x="1" y="59"/>
                      <a:pt x="0" y="43"/>
                      <a:pt x="0" y="43"/>
                    </a:cubicBezTo>
                    <a:cubicBezTo>
                      <a:pt x="70" y="23"/>
                      <a:pt x="70" y="23"/>
                      <a:pt x="70" y="23"/>
                    </a:cubicBezTo>
                    <a:cubicBezTo>
                      <a:pt x="70" y="23"/>
                      <a:pt x="128" y="0"/>
                      <a:pt x="133" y="12"/>
                    </a:cubicBezTo>
                    <a:close/>
                  </a:path>
                </a:pathLst>
              </a:custGeom>
              <a:solidFill>
                <a:srgbClr val="293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33">
                <a:extLst>
                  <a:ext uri="{FF2B5EF4-FFF2-40B4-BE49-F238E27FC236}">
                    <a16:creationId xmlns:a16="http://schemas.microsoft.com/office/drawing/2014/main" id="{DC3CA0E0-40EF-465B-9346-C9C6AC0E4489}"/>
                  </a:ext>
                </a:extLst>
              </p:cNvPr>
              <p:cNvSpPr>
                <a:spLocks/>
              </p:cNvSpPr>
              <p:nvPr/>
            </p:nvSpPr>
            <p:spPr bwMode="auto">
              <a:xfrm>
                <a:off x="5541407" y="4065946"/>
                <a:ext cx="371606" cy="248445"/>
              </a:xfrm>
              <a:custGeom>
                <a:avLst/>
                <a:gdLst>
                  <a:gd name="T0" fmla="*/ 133 w 169"/>
                  <a:gd name="T1" fmla="*/ 12 h 112"/>
                  <a:gd name="T2" fmla="*/ 82 w 169"/>
                  <a:gd name="T3" fmla="*/ 85 h 112"/>
                  <a:gd name="T4" fmla="*/ 0 w 169"/>
                  <a:gd name="T5" fmla="*/ 85 h 112"/>
                  <a:gd name="T6" fmla="*/ 0 w 169"/>
                  <a:gd name="T7" fmla="*/ 43 h 112"/>
                  <a:gd name="T8" fmla="*/ 70 w 169"/>
                  <a:gd name="T9" fmla="*/ 23 h 112"/>
                  <a:gd name="T10" fmla="*/ 133 w 169"/>
                  <a:gd name="T11" fmla="*/ 12 h 112"/>
                </a:gdLst>
                <a:ahLst/>
                <a:cxnLst>
                  <a:cxn ang="0">
                    <a:pos x="T0" y="T1"/>
                  </a:cxn>
                  <a:cxn ang="0">
                    <a:pos x="T2" y="T3"/>
                  </a:cxn>
                  <a:cxn ang="0">
                    <a:pos x="T4" y="T5"/>
                  </a:cxn>
                  <a:cxn ang="0">
                    <a:pos x="T6" y="T7"/>
                  </a:cxn>
                  <a:cxn ang="0">
                    <a:pos x="T8" y="T9"/>
                  </a:cxn>
                  <a:cxn ang="0">
                    <a:pos x="T10" y="T11"/>
                  </a:cxn>
                </a:cxnLst>
                <a:rect l="0" t="0" r="r" b="b"/>
                <a:pathLst>
                  <a:path w="169" h="112">
                    <a:moveTo>
                      <a:pt x="133" y="12"/>
                    </a:moveTo>
                    <a:cubicBezTo>
                      <a:pt x="133" y="12"/>
                      <a:pt x="169" y="58"/>
                      <a:pt x="82" y="85"/>
                    </a:cubicBezTo>
                    <a:cubicBezTo>
                      <a:pt x="82" y="85"/>
                      <a:pt x="0" y="112"/>
                      <a:pt x="0" y="85"/>
                    </a:cubicBezTo>
                    <a:cubicBezTo>
                      <a:pt x="1" y="59"/>
                      <a:pt x="0" y="43"/>
                      <a:pt x="0" y="43"/>
                    </a:cubicBezTo>
                    <a:cubicBezTo>
                      <a:pt x="70" y="23"/>
                      <a:pt x="70" y="23"/>
                      <a:pt x="70" y="23"/>
                    </a:cubicBezTo>
                    <a:cubicBezTo>
                      <a:pt x="70" y="23"/>
                      <a:pt x="128" y="0"/>
                      <a:pt x="133" y="12"/>
                    </a:cubicBez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34">
                <a:extLst>
                  <a:ext uri="{FF2B5EF4-FFF2-40B4-BE49-F238E27FC236}">
                    <a16:creationId xmlns:a16="http://schemas.microsoft.com/office/drawing/2014/main" id="{04474BEE-272B-48AE-95A0-0A416109FFC3}"/>
                  </a:ext>
                </a:extLst>
              </p:cNvPr>
              <p:cNvSpPr>
                <a:spLocks/>
              </p:cNvSpPr>
              <p:nvPr/>
            </p:nvSpPr>
            <p:spPr bwMode="auto">
              <a:xfrm>
                <a:off x="4670785" y="4607430"/>
                <a:ext cx="484151" cy="161384"/>
              </a:xfrm>
              <a:custGeom>
                <a:avLst/>
                <a:gdLst>
                  <a:gd name="T0" fmla="*/ 219 w 220"/>
                  <a:gd name="T1" fmla="*/ 25 h 73"/>
                  <a:gd name="T2" fmla="*/ 197 w 220"/>
                  <a:gd name="T3" fmla="*/ 25 h 73"/>
                  <a:gd name="T4" fmla="*/ 191 w 220"/>
                  <a:gd name="T5" fmla="*/ 21 h 73"/>
                  <a:gd name="T6" fmla="*/ 130 w 220"/>
                  <a:gd name="T7" fmla="*/ 5 h 73"/>
                  <a:gd name="T8" fmla="*/ 35 w 220"/>
                  <a:gd name="T9" fmla="*/ 19 h 73"/>
                  <a:gd name="T10" fmla="*/ 35 w 220"/>
                  <a:gd name="T11" fmla="*/ 13 h 73"/>
                  <a:gd name="T12" fmla="*/ 0 w 220"/>
                  <a:gd name="T13" fmla="*/ 13 h 73"/>
                  <a:gd name="T14" fmla="*/ 0 w 220"/>
                  <a:gd name="T15" fmla="*/ 35 h 73"/>
                  <a:gd name="T16" fmla="*/ 0 w 220"/>
                  <a:gd name="T17" fmla="*/ 35 h 73"/>
                  <a:gd name="T18" fmla="*/ 10 w 220"/>
                  <a:gd name="T19" fmla="*/ 46 h 73"/>
                  <a:gd name="T20" fmla="*/ 114 w 220"/>
                  <a:gd name="T21" fmla="*/ 72 h 73"/>
                  <a:gd name="T22" fmla="*/ 218 w 220"/>
                  <a:gd name="T23" fmla="*/ 51 h 73"/>
                  <a:gd name="T24" fmla="*/ 219 w 220"/>
                  <a:gd name="T25" fmla="*/ 48 h 73"/>
                  <a:gd name="T26" fmla="*/ 219 w 220"/>
                  <a:gd name="T27" fmla="*/ 48 h 73"/>
                  <a:gd name="T28" fmla="*/ 219 w 220"/>
                  <a:gd name="T2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73">
                    <a:moveTo>
                      <a:pt x="219" y="25"/>
                    </a:moveTo>
                    <a:cubicBezTo>
                      <a:pt x="197" y="25"/>
                      <a:pt x="197" y="25"/>
                      <a:pt x="197" y="25"/>
                    </a:cubicBezTo>
                    <a:cubicBezTo>
                      <a:pt x="195" y="24"/>
                      <a:pt x="193" y="22"/>
                      <a:pt x="191" y="21"/>
                    </a:cubicBezTo>
                    <a:cubicBezTo>
                      <a:pt x="160" y="0"/>
                      <a:pt x="130" y="5"/>
                      <a:pt x="130" y="5"/>
                    </a:cubicBezTo>
                    <a:cubicBezTo>
                      <a:pt x="35" y="19"/>
                      <a:pt x="35" y="19"/>
                      <a:pt x="35" y="19"/>
                    </a:cubicBezTo>
                    <a:cubicBezTo>
                      <a:pt x="35" y="13"/>
                      <a:pt x="35" y="13"/>
                      <a:pt x="35" y="13"/>
                    </a:cubicBezTo>
                    <a:cubicBezTo>
                      <a:pt x="0" y="13"/>
                      <a:pt x="0" y="13"/>
                      <a:pt x="0" y="13"/>
                    </a:cubicBezTo>
                    <a:cubicBezTo>
                      <a:pt x="0" y="35"/>
                      <a:pt x="0" y="35"/>
                      <a:pt x="0" y="35"/>
                    </a:cubicBezTo>
                    <a:cubicBezTo>
                      <a:pt x="0" y="35"/>
                      <a:pt x="0" y="35"/>
                      <a:pt x="0" y="35"/>
                    </a:cubicBezTo>
                    <a:cubicBezTo>
                      <a:pt x="0" y="38"/>
                      <a:pt x="2" y="42"/>
                      <a:pt x="10" y="46"/>
                    </a:cubicBezTo>
                    <a:cubicBezTo>
                      <a:pt x="10" y="46"/>
                      <a:pt x="74" y="71"/>
                      <a:pt x="114" y="72"/>
                    </a:cubicBezTo>
                    <a:cubicBezTo>
                      <a:pt x="154" y="73"/>
                      <a:pt x="218" y="51"/>
                      <a:pt x="218" y="51"/>
                    </a:cubicBezTo>
                    <a:cubicBezTo>
                      <a:pt x="218" y="51"/>
                      <a:pt x="220" y="50"/>
                      <a:pt x="219" y="48"/>
                    </a:cubicBezTo>
                    <a:cubicBezTo>
                      <a:pt x="219" y="48"/>
                      <a:pt x="219" y="48"/>
                      <a:pt x="219" y="48"/>
                    </a:cubicBezTo>
                    <a:lnTo>
                      <a:pt x="219" y="25"/>
                    </a:lnTo>
                    <a:close/>
                  </a:path>
                </a:pathLst>
              </a:custGeom>
              <a:solidFill>
                <a:srgbClr val="A4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35">
                <a:extLst>
                  <a:ext uri="{FF2B5EF4-FFF2-40B4-BE49-F238E27FC236}">
                    <a16:creationId xmlns:a16="http://schemas.microsoft.com/office/drawing/2014/main" id="{8D82C3A1-C93C-40E9-9FFC-0357AC925A2F}"/>
                  </a:ext>
                </a:extLst>
              </p:cNvPr>
              <p:cNvSpPr>
                <a:spLocks/>
              </p:cNvSpPr>
              <p:nvPr/>
            </p:nvSpPr>
            <p:spPr bwMode="auto">
              <a:xfrm>
                <a:off x="4630440" y="4556467"/>
                <a:ext cx="541484" cy="161384"/>
              </a:xfrm>
              <a:custGeom>
                <a:avLst/>
                <a:gdLst>
                  <a:gd name="T0" fmla="*/ 28 w 246"/>
                  <a:gd name="T1" fmla="*/ 47 h 73"/>
                  <a:gd name="T2" fmla="*/ 132 w 246"/>
                  <a:gd name="T3" fmla="*/ 72 h 73"/>
                  <a:gd name="T4" fmla="*/ 236 w 246"/>
                  <a:gd name="T5" fmla="*/ 52 h 73"/>
                  <a:gd name="T6" fmla="*/ 209 w 246"/>
                  <a:gd name="T7" fmla="*/ 21 h 73"/>
                  <a:gd name="T8" fmla="*/ 148 w 246"/>
                  <a:gd name="T9" fmla="*/ 5 h 73"/>
                  <a:gd name="T10" fmla="*/ 39 w 246"/>
                  <a:gd name="T11" fmla="*/ 21 h 73"/>
                  <a:gd name="T12" fmla="*/ 28 w 246"/>
                  <a:gd name="T13" fmla="*/ 47 h 73"/>
                </a:gdLst>
                <a:ahLst/>
                <a:cxnLst>
                  <a:cxn ang="0">
                    <a:pos x="T0" y="T1"/>
                  </a:cxn>
                  <a:cxn ang="0">
                    <a:pos x="T2" y="T3"/>
                  </a:cxn>
                  <a:cxn ang="0">
                    <a:pos x="T4" y="T5"/>
                  </a:cxn>
                  <a:cxn ang="0">
                    <a:pos x="T6" y="T7"/>
                  </a:cxn>
                  <a:cxn ang="0">
                    <a:pos x="T8" y="T9"/>
                  </a:cxn>
                  <a:cxn ang="0">
                    <a:pos x="T10" y="T11"/>
                  </a:cxn>
                  <a:cxn ang="0">
                    <a:pos x="T12" y="T13"/>
                  </a:cxn>
                </a:cxnLst>
                <a:rect l="0" t="0" r="r" b="b"/>
                <a:pathLst>
                  <a:path w="246" h="73">
                    <a:moveTo>
                      <a:pt x="28" y="47"/>
                    </a:moveTo>
                    <a:cubicBezTo>
                      <a:pt x="28" y="47"/>
                      <a:pt x="92" y="72"/>
                      <a:pt x="132" y="72"/>
                    </a:cubicBezTo>
                    <a:cubicBezTo>
                      <a:pt x="172" y="73"/>
                      <a:pt x="236" y="52"/>
                      <a:pt x="236" y="52"/>
                    </a:cubicBezTo>
                    <a:cubicBezTo>
                      <a:pt x="236" y="52"/>
                      <a:pt x="246" y="45"/>
                      <a:pt x="209" y="21"/>
                    </a:cubicBezTo>
                    <a:cubicBezTo>
                      <a:pt x="178" y="0"/>
                      <a:pt x="148" y="5"/>
                      <a:pt x="148" y="5"/>
                    </a:cubicBezTo>
                    <a:cubicBezTo>
                      <a:pt x="39" y="21"/>
                      <a:pt x="39" y="21"/>
                      <a:pt x="39" y="21"/>
                    </a:cubicBezTo>
                    <a:cubicBezTo>
                      <a:pt x="39" y="21"/>
                      <a:pt x="0" y="32"/>
                      <a:pt x="28" y="47"/>
                    </a:cubicBezTo>
                    <a:close/>
                  </a:path>
                </a:pathLst>
              </a:custGeom>
              <a:solidFill>
                <a:srgbClr val="DD4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 name="Freeform 36">
                <a:extLst>
                  <a:ext uri="{FF2B5EF4-FFF2-40B4-BE49-F238E27FC236}">
                    <a16:creationId xmlns:a16="http://schemas.microsoft.com/office/drawing/2014/main" id="{FD8F2CFB-13F3-49AA-A942-357073857BA8}"/>
                  </a:ext>
                </a:extLst>
              </p:cNvPr>
              <p:cNvSpPr>
                <a:spLocks/>
              </p:cNvSpPr>
              <p:nvPr/>
            </p:nvSpPr>
            <p:spPr bwMode="auto">
              <a:xfrm>
                <a:off x="5165554" y="4482146"/>
                <a:ext cx="435310" cy="182618"/>
              </a:xfrm>
              <a:custGeom>
                <a:avLst/>
                <a:gdLst>
                  <a:gd name="T0" fmla="*/ 195 w 197"/>
                  <a:gd name="T1" fmla="*/ 23 h 83"/>
                  <a:gd name="T2" fmla="*/ 168 w 197"/>
                  <a:gd name="T3" fmla="*/ 3 h 83"/>
                  <a:gd name="T4" fmla="*/ 33 w 197"/>
                  <a:gd name="T5" fmla="*/ 28 h 83"/>
                  <a:gd name="T6" fmla="*/ 33 w 197"/>
                  <a:gd name="T7" fmla="*/ 20 h 83"/>
                  <a:gd name="T8" fmla="*/ 1 w 197"/>
                  <a:gd name="T9" fmla="*/ 20 h 83"/>
                  <a:gd name="T10" fmla="*/ 1 w 197"/>
                  <a:gd name="T11" fmla="*/ 39 h 83"/>
                  <a:gd name="T12" fmla="*/ 1 w 197"/>
                  <a:gd name="T13" fmla="*/ 39 h 83"/>
                  <a:gd name="T14" fmla="*/ 9 w 197"/>
                  <a:gd name="T15" fmla="*/ 49 h 83"/>
                  <a:gd name="T16" fmla="*/ 51 w 197"/>
                  <a:gd name="T17" fmla="*/ 73 h 83"/>
                  <a:gd name="T18" fmla="*/ 99 w 197"/>
                  <a:gd name="T19" fmla="*/ 80 h 83"/>
                  <a:gd name="T20" fmla="*/ 173 w 197"/>
                  <a:gd name="T21" fmla="*/ 61 h 83"/>
                  <a:gd name="T22" fmla="*/ 196 w 197"/>
                  <a:gd name="T23" fmla="*/ 29 h 83"/>
                  <a:gd name="T24" fmla="*/ 195 w 197"/>
                  <a:gd name="T25" fmla="*/ 2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83">
                    <a:moveTo>
                      <a:pt x="195" y="23"/>
                    </a:moveTo>
                    <a:cubicBezTo>
                      <a:pt x="194" y="9"/>
                      <a:pt x="182" y="0"/>
                      <a:pt x="168" y="3"/>
                    </a:cubicBezTo>
                    <a:cubicBezTo>
                      <a:pt x="33" y="28"/>
                      <a:pt x="33" y="28"/>
                      <a:pt x="33" y="28"/>
                    </a:cubicBezTo>
                    <a:cubicBezTo>
                      <a:pt x="33" y="20"/>
                      <a:pt x="33" y="20"/>
                      <a:pt x="33" y="20"/>
                    </a:cubicBezTo>
                    <a:cubicBezTo>
                      <a:pt x="1" y="20"/>
                      <a:pt x="1" y="20"/>
                      <a:pt x="1" y="20"/>
                    </a:cubicBezTo>
                    <a:cubicBezTo>
                      <a:pt x="1" y="39"/>
                      <a:pt x="1" y="39"/>
                      <a:pt x="1" y="39"/>
                    </a:cubicBezTo>
                    <a:cubicBezTo>
                      <a:pt x="1" y="39"/>
                      <a:pt x="1" y="39"/>
                      <a:pt x="1" y="39"/>
                    </a:cubicBezTo>
                    <a:cubicBezTo>
                      <a:pt x="0" y="42"/>
                      <a:pt x="3" y="46"/>
                      <a:pt x="9" y="49"/>
                    </a:cubicBezTo>
                    <a:cubicBezTo>
                      <a:pt x="51" y="73"/>
                      <a:pt x="51" y="73"/>
                      <a:pt x="51" y="73"/>
                    </a:cubicBezTo>
                    <a:cubicBezTo>
                      <a:pt x="64" y="80"/>
                      <a:pt x="85" y="83"/>
                      <a:pt x="99" y="80"/>
                    </a:cubicBezTo>
                    <a:cubicBezTo>
                      <a:pt x="173" y="61"/>
                      <a:pt x="173" y="61"/>
                      <a:pt x="173" y="61"/>
                    </a:cubicBezTo>
                    <a:cubicBezTo>
                      <a:pt x="187" y="58"/>
                      <a:pt x="197" y="43"/>
                      <a:pt x="196" y="29"/>
                    </a:cubicBezTo>
                    <a:lnTo>
                      <a:pt x="195" y="23"/>
                    </a:lnTo>
                    <a:close/>
                  </a:path>
                </a:pathLst>
              </a:custGeom>
              <a:solidFill>
                <a:srgbClr val="BB77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 name="Freeform 37">
                <a:extLst>
                  <a:ext uri="{FF2B5EF4-FFF2-40B4-BE49-F238E27FC236}">
                    <a16:creationId xmlns:a16="http://schemas.microsoft.com/office/drawing/2014/main" id="{2B21C452-CC06-4DA0-B4E5-B6B33DAF5B5A}"/>
                  </a:ext>
                </a:extLst>
              </p:cNvPr>
              <p:cNvSpPr>
                <a:spLocks/>
              </p:cNvSpPr>
              <p:nvPr/>
            </p:nvSpPr>
            <p:spPr bwMode="auto">
              <a:xfrm>
                <a:off x="5159183" y="4441799"/>
                <a:ext cx="441681" cy="186865"/>
              </a:xfrm>
              <a:custGeom>
                <a:avLst/>
                <a:gdLst>
                  <a:gd name="T0" fmla="*/ 15 w 200"/>
                  <a:gd name="T1" fmla="*/ 33 h 84"/>
                  <a:gd name="T2" fmla="*/ 12 w 200"/>
                  <a:gd name="T3" fmla="*/ 50 h 84"/>
                  <a:gd name="T4" fmla="*/ 54 w 200"/>
                  <a:gd name="T5" fmla="*/ 74 h 84"/>
                  <a:gd name="T6" fmla="*/ 102 w 200"/>
                  <a:gd name="T7" fmla="*/ 80 h 84"/>
                  <a:gd name="T8" fmla="*/ 176 w 200"/>
                  <a:gd name="T9" fmla="*/ 62 h 84"/>
                  <a:gd name="T10" fmla="*/ 199 w 200"/>
                  <a:gd name="T11" fmla="*/ 30 h 84"/>
                  <a:gd name="T12" fmla="*/ 198 w 200"/>
                  <a:gd name="T13" fmla="*/ 24 h 84"/>
                  <a:gd name="T14" fmla="*/ 171 w 200"/>
                  <a:gd name="T15" fmla="*/ 3 h 84"/>
                  <a:gd name="T16" fmla="*/ 15 w 200"/>
                  <a:gd name="T17" fmla="*/ 3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84">
                    <a:moveTo>
                      <a:pt x="15" y="33"/>
                    </a:moveTo>
                    <a:cubicBezTo>
                      <a:pt x="1" y="35"/>
                      <a:pt x="0" y="43"/>
                      <a:pt x="12" y="50"/>
                    </a:cubicBezTo>
                    <a:cubicBezTo>
                      <a:pt x="54" y="74"/>
                      <a:pt x="54" y="74"/>
                      <a:pt x="54" y="74"/>
                    </a:cubicBezTo>
                    <a:cubicBezTo>
                      <a:pt x="67" y="81"/>
                      <a:pt x="88" y="84"/>
                      <a:pt x="102" y="80"/>
                    </a:cubicBezTo>
                    <a:cubicBezTo>
                      <a:pt x="176" y="62"/>
                      <a:pt x="176" y="62"/>
                      <a:pt x="176" y="62"/>
                    </a:cubicBezTo>
                    <a:cubicBezTo>
                      <a:pt x="190" y="58"/>
                      <a:pt x="200" y="44"/>
                      <a:pt x="199" y="30"/>
                    </a:cubicBezTo>
                    <a:cubicBezTo>
                      <a:pt x="198" y="24"/>
                      <a:pt x="198" y="24"/>
                      <a:pt x="198" y="24"/>
                    </a:cubicBezTo>
                    <a:cubicBezTo>
                      <a:pt x="197" y="10"/>
                      <a:pt x="185" y="0"/>
                      <a:pt x="171" y="3"/>
                    </a:cubicBezTo>
                    <a:lnTo>
                      <a:pt x="15" y="33"/>
                    </a:lnTo>
                    <a:close/>
                  </a:path>
                </a:pathLst>
              </a:custGeom>
              <a:solidFill>
                <a:srgbClr val="F2B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38">
                <a:extLst>
                  <a:ext uri="{FF2B5EF4-FFF2-40B4-BE49-F238E27FC236}">
                    <a16:creationId xmlns:a16="http://schemas.microsoft.com/office/drawing/2014/main" id="{7606BEA7-959C-40C4-892F-25202F50B747}"/>
                  </a:ext>
                </a:extLst>
              </p:cNvPr>
              <p:cNvSpPr>
                <a:spLocks/>
              </p:cNvSpPr>
              <p:nvPr/>
            </p:nvSpPr>
            <p:spPr bwMode="auto">
              <a:xfrm>
                <a:off x="5677309" y="4291034"/>
                <a:ext cx="373730" cy="282421"/>
              </a:xfrm>
              <a:custGeom>
                <a:avLst/>
                <a:gdLst>
                  <a:gd name="T0" fmla="*/ 129 w 170"/>
                  <a:gd name="T1" fmla="*/ 11 h 128"/>
                  <a:gd name="T2" fmla="*/ 87 w 170"/>
                  <a:gd name="T3" fmla="*/ 91 h 128"/>
                  <a:gd name="T4" fmla="*/ 5 w 170"/>
                  <a:gd name="T5" fmla="*/ 102 h 128"/>
                  <a:gd name="T6" fmla="*/ 0 w 170"/>
                  <a:gd name="T7" fmla="*/ 59 h 128"/>
                  <a:gd name="T8" fmla="*/ 67 w 170"/>
                  <a:gd name="T9" fmla="*/ 30 h 128"/>
                  <a:gd name="T10" fmla="*/ 129 w 170"/>
                  <a:gd name="T11" fmla="*/ 11 h 128"/>
                </a:gdLst>
                <a:ahLst/>
                <a:cxnLst>
                  <a:cxn ang="0">
                    <a:pos x="T0" y="T1"/>
                  </a:cxn>
                  <a:cxn ang="0">
                    <a:pos x="T2" y="T3"/>
                  </a:cxn>
                  <a:cxn ang="0">
                    <a:pos x="T4" y="T5"/>
                  </a:cxn>
                  <a:cxn ang="0">
                    <a:pos x="T6" y="T7"/>
                  </a:cxn>
                  <a:cxn ang="0">
                    <a:pos x="T8" y="T9"/>
                  </a:cxn>
                  <a:cxn ang="0">
                    <a:pos x="T10" y="T11"/>
                  </a:cxn>
                </a:cxnLst>
                <a:rect l="0" t="0" r="r" b="b"/>
                <a:pathLst>
                  <a:path w="170" h="128">
                    <a:moveTo>
                      <a:pt x="129" y="11"/>
                    </a:moveTo>
                    <a:cubicBezTo>
                      <a:pt x="129" y="11"/>
                      <a:pt x="170" y="52"/>
                      <a:pt x="87" y="91"/>
                    </a:cubicBezTo>
                    <a:cubicBezTo>
                      <a:pt x="87" y="91"/>
                      <a:pt x="8" y="128"/>
                      <a:pt x="5" y="102"/>
                    </a:cubicBezTo>
                    <a:cubicBezTo>
                      <a:pt x="2" y="75"/>
                      <a:pt x="0" y="59"/>
                      <a:pt x="0" y="59"/>
                    </a:cubicBezTo>
                    <a:cubicBezTo>
                      <a:pt x="67" y="30"/>
                      <a:pt x="67" y="30"/>
                      <a:pt x="67" y="30"/>
                    </a:cubicBezTo>
                    <a:cubicBezTo>
                      <a:pt x="67" y="30"/>
                      <a:pt x="122" y="0"/>
                      <a:pt x="129" y="11"/>
                    </a:cubicBezTo>
                    <a:close/>
                  </a:path>
                </a:pathLst>
              </a:custGeom>
              <a:solidFill>
                <a:srgbClr val="698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39">
                <a:extLst>
                  <a:ext uri="{FF2B5EF4-FFF2-40B4-BE49-F238E27FC236}">
                    <a16:creationId xmlns:a16="http://schemas.microsoft.com/office/drawing/2014/main" id="{E1F54438-48B8-4CA8-9482-694A26E8DB10}"/>
                  </a:ext>
                </a:extLst>
              </p:cNvPr>
              <p:cNvSpPr>
                <a:spLocks/>
              </p:cNvSpPr>
              <p:nvPr/>
            </p:nvSpPr>
            <p:spPr bwMode="auto">
              <a:xfrm>
                <a:off x="5673062" y="4250687"/>
                <a:ext cx="373730" cy="282421"/>
              </a:xfrm>
              <a:custGeom>
                <a:avLst/>
                <a:gdLst>
                  <a:gd name="T0" fmla="*/ 129 w 170"/>
                  <a:gd name="T1" fmla="*/ 11 h 128"/>
                  <a:gd name="T2" fmla="*/ 86 w 170"/>
                  <a:gd name="T3" fmla="*/ 91 h 128"/>
                  <a:gd name="T4" fmla="*/ 5 w 170"/>
                  <a:gd name="T5" fmla="*/ 102 h 128"/>
                  <a:gd name="T6" fmla="*/ 0 w 170"/>
                  <a:gd name="T7" fmla="*/ 59 h 128"/>
                  <a:gd name="T8" fmla="*/ 67 w 170"/>
                  <a:gd name="T9" fmla="*/ 30 h 128"/>
                  <a:gd name="T10" fmla="*/ 129 w 170"/>
                  <a:gd name="T11" fmla="*/ 11 h 128"/>
                </a:gdLst>
                <a:ahLst/>
                <a:cxnLst>
                  <a:cxn ang="0">
                    <a:pos x="T0" y="T1"/>
                  </a:cxn>
                  <a:cxn ang="0">
                    <a:pos x="T2" y="T3"/>
                  </a:cxn>
                  <a:cxn ang="0">
                    <a:pos x="T4" y="T5"/>
                  </a:cxn>
                  <a:cxn ang="0">
                    <a:pos x="T6" y="T7"/>
                  </a:cxn>
                  <a:cxn ang="0">
                    <a:pos x="T8" y="T9"/>
                  </a:cxn>
                  <a:cxn ang="0">
                    <a:pos x="T10" y="T11"/>
                  </a:cxn>
                </a:cxnLst>
                <a:rect l="0" t="0" r="r" b="b"/>
                <a:pathLst>
                  <a:path w="170" h="128">
                    <a:moveTo>
                      <a:pt x="129" y="11"/>
                    </a:moveTo>
                    <a:cubicBezTo>
                      <a:pt x="129" y="11"/>
                      <a:pt x="170" y="52"/>
                      <a:pt x="86" y="91"/>
                    </a:cubicBezTo>
                    <a:cubicBezTo>
                      <a:pt x="86" y="91"/>
                      <a:pt x="8" y="128"/>
                      <a:pt x="5" y="102"/>
                    </a:cubicBezTo>
                    <a:cubicBezTo>
                      <a:pt x="2" y="75"/>
                      <a:pt x="0" y="59"/>
                      <a:pt x="0" y="59"/>
                    </a:cubicBezTo>
                    <a:cubicBezTo>
                      <a:pt x="67" y="30"/>
                      <a:pt x="67" y="30"/>
                      <a:pt x="67" y="30"/>
                    </a:cubicBezTo>
                    <a:cubicBezTo>
                      <a:pt x="67" y="30"/>
                      <a:pt x="121" y="0"/>
                      <a:pt x="129" y="11"/>
                    </a:cubicBezTo>
                    <a:close/>
                  </a:path>
                </a:pathLst>
              </a:custGeom>
              <a:solidFill>
                <a:srgbClr val="97BE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Freeform 40">
                <a:extLst>
                  <a:ext uri="{FF2B5EF4-FFF2-40B4-BE49-F238E27FC236}">
                    <a16:creationId xmlns:a16="http://schemas.microsoft.com/office/drawing/2014/main" id="{B5D553C5-E4F1-47F4-8A4D-897B2BBD8539}"/>
                  </a:ext>
                </a:extLst>
              </p:cNvPr>
              <p:cNvSpPr>
                <a:spLocks/>
              </p:cNvSpPr>
              <p:nvPr/>
            </p:nvSpPr>
            <p:spPr bwMode="auto">
              <a:xfrm>
                <a:off x="5099726" y="2917149"/>
                <a:ext cx="1598971" cy="1734873"/>
              </a:xfrm>
              <a:custGeom>
                <a:avLst/>
                <a:gdLst>
                  <a:gd name="T0" fmla="*/ 0 w 726"/>
                  <a:gd name="T1" fmla="*/ 0 h 786"/>
                  <a:gd name="T2" fmla="*/ 690 w 726"/>
                  <a:gd name="T3" fmla="*/ 715 h 786"/>
                  <a:gd name="T4" fmla="*/ 708 w 726"/>
                  <a:gd name="T5" fmla="*/ 786 h 786"/>
                  <a:gd name="T6" fmla="*/ 726 w 726"/>
                  <a:gd name="T7" fmla="*/ 776 h 786"/>
                  <a:gd name="T8" fmla="*/ 714 w 726"/>
                  <a:gd name="T9" fmla="*/ 713 h 786"/>
                  <a:gd name="T10" fmla="*/ 487 w 726"/>
                  <a:gd name="T11" fmla="*/ 420 h 786"/>
                  <a:gd name="T12" fmla="*/ 473 w 726"/>
                  <a:gd name="T13" fmla="*/ 422 h 786"/>
                  <a:gd name="T14" fmla="*/ 0 w 726"/>
                  <a:gd name="T15" fmla="*/ 0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6" h="786">
                    <a:moveTo>
                      <a:pt x="0" y="0"/>
                    </a:moveTo>
                    <a:cubicBezTo>
                      <a:pt x="0" y="0"/>
                      <a:pt x="406" y="302"/>
                      <a:pt x="690" y="715"/>
                    </a:cubicBezTo>
                    <a:cubicBezTo>
                      <a:pt x="700" y="730"/>
                      <a:pt x="708" y="786"/>
                      <a:pt x="708" y="786"/>
                    </a:cubicBezTo>
                    <a:cubicBezTo>
                      <a:pt x="726" y="776"/>
                      <a:pt x="726" y="776"/>
                      <a:pt x="726" y="776"/>
                    </a:cubicBezTo>
                    <a:cubicBezTo>
                      <a:pt x="726" y="776"/>
                      <a:pt x="721" y="728"/>
                      <a:pt x="714" y="713"/>
                    </a:cubicBezTo>
                    <a:cubicBezTo>
                      <a:pt x="684" y="638"/>
                      <a:pt x="487" y="420"/>
                      <a:pt x="487" y="420"/>
                    </a:cubicBezTo>
                    <a:cubicBezTo>
                      <a:pt x="473" y="422"/>
                      <a:pt x="473" y="422"/>
                      <a:pt x="473" y="422"/>
                    </a:cubicBezTo>
                    <a:cubicBezTo>
                      <a:pt x="473" y="422"/>
                      <a:pt x="223" y="144"/>
                      <a:pt x="0" y="0"/>
                    </a:cubicBez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 name="Freeform 41">
                <a:extLst>
                  <a:ext uri="{FF2B5EF4-FFF2-40B4-BE49-F238E27FC236}">
                    <a16:creationId xmlns:a16="http://schemas.microsoft.com/office/drawing/2014/main" id="{7E899E23-F93D-4ECB-BACA-83116358871F}"/>
                  </a:ext>
                </a:extLst>
              </p:cNvPr>
              <p:cNvSpPr>
                <a:spLocks/>
              </p:cNvSpPr>
              <p:nvPr/>
            </p:nvSpPr>
            <p:spPr bwMode="auto">
              <a:xfrm>
                <a:off x="5114591" y="2248258"/>
                <a:ext cx="1025634" cy="1577736"/>
              </a:xfrm>
              <a:custGeom>
                <a:avLst/>
                <a:gdLst>
                  <a:gd name="T0" fmla="*/ 442 w 465"/>
                  <a:gd name="T1" fmla="*/ 350 h 715"/>
                  <a:gd name="T2" fmla="*/ 32 w 465"/>
                  <a:gd name="T3" fmla="*/ 22 h 715"/>
                  <a:gd name="T4" fmla="*/ 0 w 465"/>
                  <a:gd name="T5" fmla="*/ 40 h 715"/>
                  <a:gd name="T6" fmla="*/ 0 w 465"/>
                  <a:gd name="T7" fmla="*/ 89 h 715"/>
                  <a:gd name="T8" fmla="*/ 0 w 465"/>
                  <a:gd name="T9" fmla="*/ 140 h 715"/>
                  <a:gd name="T10" fmla="*/ 0 w 465"/>
                  <a:gd name="T11" fmla="*/ 297 h 715"/>
                  <a:gd name="T12" fmla="*/ 459 w 465"/>
                  <a:gd name="T13" fmla="*/ 715 h 715"/>
                  <a:gd name="T14" fmla="*/ 459 w 465"/>
                  <a:gd name="T15" fmla="*/ 401 h 715"/>
                  <a:gd name="T16" fmla="*/ 442 w 465"/>
                  <a:gd name="T17" fmla="*/ 35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715">
                    <a:moveTo>
                      <a:pt x="442" y="350"/>
                    </a:moveTo>
                    <a:cubicBezTo>
                      <a:pt x="433" y="343"/>
                      <a:pt x="50" y="37"/>
                      <a:pt x="32" y="22"/>
                    </a:cubicBezTo>
                    <a:cubicBezTo>
                      <a:pt x="5" y="0"/>
                      <a:pt x="0" y="40"/>
                      <a:pt x="0" y="40"/>
                    </a:cubicBezTo>
                    <a:cubicBezTo>
                      <a:pt x="0" y="89"/>
                      <a:pt x="0" y="89"/>
                      <a:pt x="0" y="89"/>
                    </a:cubicBezTo>
                    <a:cubicBezTo>
                      <a:pt x="0" y="140"/>
                      <a:pt x="0" y="140"/>
                      <a:pt x="0" y="140"/>
                    </a:cubicBezTo>
                    <a:cubicBezTo>
                      <a:pt x="0" y="297"/>
                      <a:pt x="0" y="297"/>
                      <a:pt x="0" y="297"/>
                    </a:cubicBezTo>
                    <a:cubicBezTo>
                      <a:pt x="0" y="297"/>
                      <a:pt x="339" y="553"/>
                      <a:pt x="459" y="715"/>
                    </a:cubicBezTo>
                    <a:cubicBezTo>
                      <a:pt x="459" y="401"/>
                      <a:pt x="459" y="401"/>
                      <a:pt x="459" y="401"/>
                    </a:cubicBezTo>
                    <a:cubicBezTo>
                      <a:pt x="459" y="401"/>
                      <a:pt x="465" y="366"/>
                      <a:pt x="442" y="35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42">
                <a:extLst>
                  <a:ext uri="{FF2B5EF4-FFF2-40B4-BE49-F238E27FC236}">
                    <a16:creationId xmlns:a16="http://schemas.microsoft.com/office/drawing/2014/main" id="{D2FE2A24-A4C8-47DA-8283-653C43A6953B}"/>
                  </a:ext>
                </a:extLst>
              </p:cNvPr>
              <p:cNvSpPr>
                <a:spLocks/>
              </p:cNvSpPr>
              <p:nvPr/>
            </p:nvSpPr>
            <p:spPr bwMode="auto">
              <a:xfrm>
                <a:off x="4991429" y="2949002"/>
                <a:ext cx="172000" cy="114667"/>
              </a:xfrm>
              <a:custGeom>
                <a:avLst/>
                <a:gdLst>
                  <a:gd name="T0" fmla="*/ 0 w 78"/>
                  <a:gd name="T1" fmla="*/ 0 h 52"/>
                  <a:gd name="T2" fmla="*/ 0 w 78"/>
                  <a:gd name="T3" fmla="*/ 36 h 52"/>
                  <a:gd name="T4" fmla="*/ 39 w 78"/>
                  <a:gd name="T5" fmla="*/ 52 h 52"/>
                  <a:gd name="T6" fmla="*/ 78 w 78"/>
                  <a:gd name="T7" fmla="*/ 36 h 52"/>
                  <a:gd name="T8" fmla="*/ 78 w 78"/>
                  <a:gd name="T9" fmla="*/ 0 h 52"/>
                  <a:gd name="T10" fmla="*/ 0 w 78"/>
                  <a:gd name="T11" fmla="*/ 0 h 52"/>
                </a:gdLst>
                <a:ahLst/>
                <a:cxnLst>
                  <a:cxn ang="0">
                    <a:pos x="T0" y="T1"/>
                  </a:cxn>
                  <a:cxn ang="0">
                    <a:pos x="T2" y="T3"/>
                  </a:cxn>
                  <a:cxn ang="0">
                    <a:pos x="T4" y="T5"/>
                  </a:cxn>
                  <a:cxn ang="0">
                    <a:pos x="T6" y="T7"/>
                  </a:cxn>
                  <a:cxn ang="0">
                    <a:pos x="T8" y="T9"/>
                  </a:cxn>
                  <a:cxn ang="0">
                    <a:pos x="T10" y="T11"/>
                  </a:cxn>
                </a:cxnLst>
                <a:rect l="0" t="0" r="r" b="b"/>
                <a:pathLst>
                  <a:path w="78" h="52">
                    <a:moveTo>
                      <a:pt x="0" y="0"/>
                    </a:moveTo>
                    <a:cubicBezTo>
                      <a:pt x="0" y="36"/>
                      <a:pt x="0" y="36"/>
                      <a:pt x="0" y="36"/>
                    </a:cubicBezTo>
                    <a:cubicBezTo>
                      <a:pt x="0" y="45"/>
                      <a:pt x="17" y="52"/>
                      <a:pt x="39" y="52"/>
                    </a:cubicBezTo>
                    <a:cubicBezTo>
                      <a:pt x="60" y="52"/>
                      <a:pt x="78" y="45"/>
                      <a:pt x="78" y="36"/>
                    </a:cubicBezTo>
                    <a:cubicBezTo>
                      <a:pt x="78" y="0"/>
                      <a:pt x="78" y="0"/>
                      <a:pt x="78"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Oval 43">
                <a:extLst>
                  <a:ext uri="{FF2B5EF4-FFF2-40B4-BE49-F238E27FC236}">
                    <a16:creationId xmlns:a16="http://schemas.microsoft.com/office/drawing/2014/main" id="{AF89666C-3A6B-4963-A680-F13D1C3033A1}"/>
                  </a:ext>
                </a:extLst>
              </p:cNvPr>
              <p:cNvSpPr>
                <a:spLocks noChangeArrowheads="1"/>
              </p:cNvSpPr>
              <p:nvPr/>
            </p:nvSpPr>
            <p:spPr bwMode="auto">
              <a:xfrm>
                <a:off x="4991429" y="2915027"/>
                <a:ext cx="172000" cy="70074"/>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0" name="Freeform 44">
                <a:extLst>
                  <a:ext uri="{FF2B5EF4-FFF2-40B4-BE49-F238E27FC236}">
                    <a16:creationId xmlns:a16="http://schemas.microsoft.com/office/drawing/2014/main" id="{B5721B28-3D50-4440-B079-999D84EF339A}"/>
                  </a:ext>
                </a:extLst>
              </p:cNvPr>
              <p:cNvSpPr>
                <a:spLocks/>
              </p:cNvSpPr>
              <p:nvPr/>
            </p:nvSpPr>
            <p:spPr bwMode="auto">
              <a:xfrm>
                <a:off x="5099726" y="3040310"/>
                <a:ext cx="172000" cy="114667"/>
              </a:xfrm>
              <a:custGeom>
                <a:avLst/>
                <a:gdLst>
                  <a:gd name="T0" fmla="*/ 0 w 78"/>
                  <a:gd name="T1" fmla="*/ 0 h 52"/>
                  <a:gd name="T2" fmla="*/ 0 w 78"/>
                  <a:gd name="T3" fmla="*/ 36 h 52"/>
                  <a:gd name="T4" fmla="*/ 39 w 78"/>
                  <a:gd name="T5" fmla="*/ 52 h 52"/>
                  <a:gd name="T6" fmla="*/ 78 w 78"/>
                  <a:gd name="T7" fmla="*/ 36 h 52"/>
                  <a:gd name="T8" fmla="*/ 78 w 78"/>
                  <a:gd name="T9" fmla="*/ 0 h 52"/>
                  <a:gd name="T10" fmla="*/ 0 w 78"/>
                  <a:gd name="T11" fmla="*/ 0 h 52"/>
                </a:gdLst>
                <a:ahLst/>
                <a:cxnLst>
                  <a:cxn ang="0">
                    <a:pos x="T0" y="T1"/>
                  </a:cxn>
                  <a:cxn ang="0">
                    <a:pos x="T2" y="T3"/>
                  </a:cxn>
                  <a:cxn ang="0">
                    <a:pos x="T4" y="T5"/>
                  </a:cxn>
                  <a:cxn ang="0">
                    <a:pos x="T6" y="T7"/>
                  </a:cxn>
                  <a:cxn ang="0">
                    <a:pos x="T8" y="T9"/>
                  </a:cxn>
                  <a:cxn ang="0">
                    <a:pos x="T10" y="T11"/>
                  </a:cxn>
                </a:cxnLst>
                <a:rect l="0" t="0" r="r" b="b"/>
                <a:pathLst>
                  <a:path w="78" h="52">
                    <a:moveTo>
                      <a:pt x="0" y="0"/>
                    </a:moveTo>
                    <a:cubicBezTo>
                      <a:pt x="0" y="36"/>
                      <a:pt x="0" y="36"/>
                      <a:pt x="0" y="36"/>
                    </a:cubicBezTo>
                    <a:cubicBezTo>
                      <a:pt x="0" y="45"/>
                      <a:pt x="18" y="52"/>
                      <a:pt x="39" y="52"/>
                    </a:cubicBezTo>
                    <a:cubicBezTo>
                      <a:pt x="61" y="52"/>
                      <a:pt x="78" y="45"/>
                      <a:pt x="78" y="36"/>
                    </a:cubicBezTo>
                    <a:cubicBezTo>
                      <a:pt x="78" y="0"/>
                      <a:pt x="78" y="0"/>
                      <a:pt x="78"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1" name="Oval 45">
                <a:extLst>
                  <a:ext uri="{FF2B5EF4-FFF2-40B4-BE49-F238E27FC236}">
                    <a16:creationId xmlns:a16="http://schemas.microsoft.com/office/drawing/2014/main" id="{06386CC9-A718-491B-B4EE-DE5A1CA3FD34}"/>
                  </a:ext>
                </a:extLst>
              </p:cNvPr>
              <p:cNvSpPr>
                <a:spLocks noChangeArrowheads="1"/>
              </p:cNvSpPr>
              <p:nvPr/>
            </p:nvSpPr>
            <p:spPr bwMode="auto">
              <a:xfrm>
                <a:off x="5099726" y="3004212"/>
                <a:ext cx="172000" cy="72198"/>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Freeform 46">
                <a:extLst>
                  <a:ext uri="{FF2B5EF4-FFF2-40B4-BE49-F238E27FC236}">
                    <a16:creationId xmlns:a16="http://schemas.microsoft.com/office/drawing/2014/main" id="{34326C27-D289-4532-A485-1C37471800FA}"/>
                  </a:ext>
                </a:extLst>
              </p:cNvPr>
              <p:cNvSpPr>
                <a:spLocks/>
              </p:cNvSpPr>
              <p:nvPr/>
            </p:nvSpPr>
            <p:spPr bwMode="auto">
              <a:xfrm>
                <a:off x="5208023" y="3127373"/>
                <a:ext cx="174124" cy="116790"/>
              </a:xfrm>
              <a:custGeom>
                <a:avLst/>
                <a:gdLst>
                  <a:gd name="T0" fmla="*/ 0 w 79"/>
                  <a:gd name="T1" fmla="*/ 0 h 52"/>
                  <a:gd name="T2" fmla="*/ 0 w 79"/>
                  <a:gd name="T3" fmla="*/ 36 h 52"/>
                  <a:gd name="T4" fmla="*/ 39 w 79"/>
                  <a:gd name="T5" fmla="*/ 52 h 52"/>
                  <a:gd name="T6" fmla="*/ 79 w 79"/>
                  <a:gd name="T7" fmla="*/ 36 h 52"/>
                  <a:gd name="T8" fmla="*/ 79 w 79"/>
                  <a:gd name="T9" fmla="*/ 0 h 52"/>
                  <a:gd name="T10" fmla="*/ 0 w 79"/>
                  <a:gd name="T11" fmla="*/ 0 h 52"/>
                </a:gdLst>
                <a:ahLst/>
                <a:cxnLst>
                  <a:cxn ang="0">
                    <a:pos x="T0" y="T1"/>
                  </a:cxn>
                  <a:cxn ang="0">
                    <a:pos x="T2" y="T3"/>
                  </a:cxn>
                  <a:cxn ang="0">
                    <a:pos x="T4" y="T5"/>
                  </a:cxn>
                  <a:cxn ang="0">
                    <a:pos x="T6" y="T7"/>
                  </a:cxn>
                  <a:cxn ang="0">
                    <a:pos x="T8" y="T9"/>
                  </a:cxn>
                  <a:cxn ang="0">
                    <a:pos x="T10" y="T11"/>
                  </a:cxn>
                </a:cxnLst>
                <a:rect l="0" t="0" r="r" b="b"/>
                <a:pathLst>
                  <a:path w="79" h="52">
                    <a:moveTo>
                      <a:pt x="0" y="0"/>
                    </a:moveTo>
                    <a:cubicBezTo>
                      <a:pt x="0" y="36"/>
                      <a:pt x="0" y="36"/>
                      <a:pt x="0" y="36"/>
                    </a:cubicBezTo>
                    <a:cubicBezTo>
                      <a:pt x="0" y="45"/>
                      <a:pt x="18" y="52"/>
                      <a:pt x="39" y="52"/>
                    </a:cubicBezTo>
                    <a:cubicBezTo>
                      <a:pt x="61" y="52"/>
                      <a:pt x="79" y="45"/>
                      <a:pt x="79" y="36"/>
                    </a:cubicBezTo>
                    <a:cubicBezTo>
                      <a:pt x="79" y="0"/>
                      <a:pt x="79" y="0"/>
                      <a:pt x="79"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Oval 47">
                <a:extLst>
                  <a:ext uri="{FF2B5EF4-FFF2-40B4-BE49-F238E27FC236}">
                    <a16:creationId xmlns:a16="http://schemas.microsoft.com/office/drawing/2014/main" id="{DE782050-FDDE-4768-A77F-1C6FF7AF5821}"/>
                  </a:ext>
                </a:extLst>
              </p:cNvPr>
              <p:cNvSpPr>
                <a:spLocks noChangeArrowheads="1"/>
              </p:cNvSpPr>
              <p:nvPr/>
            </p:nvSpPr>
            <p:spPr bwMode="auto">
              <a:xfrm>
                <a:off x="5208023" y="3093398"/>
                <a:ext cx="174124" cy="72198"/>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4" name="Freeform 48">
                <a:extLst>
                  <a:ext uri="{FF2B5EF4-FFF2-40B4-BE49-F238E27FC236}">
                    <a16:creationId xmlns:a16="http://schemas.microsoft.com/office/drawing/2014/main" id="{8E9AAD10-E5AD-46BC-8EC6-250F6D3285B0}"/>
                  </a:ext>
                </a:extLst>
              </p:cNvPr>
              <p:cNvSpPr>
                <a:spLocks/>
              </p:cNvSpPr>
              <p:nvPr/>
            </p:nvSpPr>
            <p:spPr bwMode="auto">
              <a:xfrm>
                <a:off x="5316319" y="3222929"/>
                <a:ext cx="174124" cy="114667"/>
              </a:xfrm>
              <a:custGeom>
                <a:avLst/>
                <a:gdLst>
                  <a:gd name="T0" fmla="*/ 0 w 79"/>
                  <a:gd name="T1" fmla="*/ 0 h 52"/>
                  <a:gd name="T2" fmla="*/ 0 w 79"/>
                  <a:gd name="T3" fmla="*/ 36 h 52"/>
                  <a:gd name="T4" fmla="*/ 40 w 79"/>
                  <a:gd name="T5" fmla="*/ 52 h 52"/>
                  <a:gd name="T6" fmla="*/ 79 w 79"/>
                  <a:gd name="T7" fmla="*/ 36 h 52"/>
                  <a:gd name="T8" fmla="*/ 79 w 79"/>
                  <a:gd name="T9" fmla="*/ 0 h 52"/>
                  <a:gd name="T10" fmla="*/ 0 w 79"/>
                  <a:gd name="T11" fmla="*/ 0 h 52"/>
                </a:gdLst>
                <a:ahLst/>
                <a:cxnLst>
                  <a:cxn ang="0">
                    <a:pos x="T0" y="T1"/>
                  </a:cxn>
                  <a:cxn ang="0">
                    <a:pos x="T2" y="T3"/>
                  </a:cxn>
                  <a:cxn ang="0">
                    <a:pos x="T4" y="T5"/>
                  </a:cxn>
                  <a:cxn ang="0">
                    <a:pos x="T6" y="T7"/>
                  </a:cxn>
                  <a:cxn ang="0">
                    <a:pos x="T8" y="T9"/>
                  </a:cxn>
                  <a:cxn ang="0">
                    <a:pos x="T10" y="T11"/>
                  </a:cxn>
                </a:cxnLst>
                <a:rect l="0" t="0" r="r" b="b"/>
                <a:pathLst>
                  <a:path w="79" h="52">
                    <a:moveTo>
                      <a:pt x="0" y="0"/>
                    </a:moveTo>
                    <a:cubicBezTo>
                      <a:pt x="0" y="36"/>
                      <a:pt x="0" y="36"/>
                      <a:pt x="0" y="36"/>
                    </a:cubicBezTo>
                    <a:cubicBezTo>
                      <a:pt x="0" y="45"/>
                      <a:pt x="18" y="52"/>
                      <a:pt x="40" y="52"/>
                    </a:cubicBezTo>
                    <a:cubicBezTo>
                      <a:pt x="61" y="52"/>
                      <a:pt x="79" y="45"/>
                      <a:pt x="79" y="36"/>
                    </a:cubicBezTo>
                    <a:cubicBezTo>
                      <a:pt x="79" y="0"/>
                      <a:pt x="79" y="0"/>
                      <a:pt x="79" y="0"/>
                    </a:cubicBezTo>
                    <a:lnTo>
                      <a:pt x="0" y="0"/>
                    </a:lnTo>
                    <a:close/>
                  </a:path>
                </a:pathLst>
              </a:custGeom>
              <a:solidFill>
                <a:srgbClr val="63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Oval 49">
                <a:extLst>
                  <a:ext uri="{FF2B5EF4-FFF2-40B4-BE49-F238E27FC236}">
                    <a16:creationId xmlns:a16="http://schemas.microsoft.com/office/drawing/2014/main" id="{4A15620A-FE62-4D6D-AA53-2FBD41E64D6F}"/>
                  </a:ext>
                </a:extLst>
              </p:cNvPr>
              <p:cNvSpPr>
                <a:spLocks noChangeArrowheads="1"/>
              </p:cNvSpPr>
              <p:nvPr/>
            </p:nvSpPr>
            <p:spPr bwMode="auto">
              <a:xfrm>
                <a:off x="5316319" y="3188953"/>
                <a:ext cx="174124" cy="70074"/>
              </a:xfrm>
              <a:prstGeom prst="ellipse">
                <a:avLst/>
              </a:pr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50">
                <a:extLst>
                  <a:ext uri="{FF2B5EF4-FFF2-40B4-BE49-F238E27FC236}">
                    <a16:creationId xmlns:a16="http://schemas.microsoft.com/office/drawing/2014/main" id="{5B49EFD2-D177-4440-A480-B17583133A2B}"/>
                  </a:ext>
                </a:extLst>
              </p:cNvPr>
              <p:cNvSpPr>
                <a:spLocks/>
              </p:cNvSpPr>
              <p:nvPr/>
            </p:nvSpPr>
            <p:spPr bwMode="auto">
              <a:xfrm>
                <a:off x="3090925" y="2692062"/>
                <a:ext cx="2399519" cy="1142426"/>
              </a:xfrm>
              <a:custGeom>
                <a:avLst/>
                <a:gdLst>
                  <a:gd name="T0" fmla="*/ 317 w 1130"/>
                  <a:gd name="T1" fmla="*/ 538 h 538"/>
                  <a:gd name="T2" fmla="*/ 0 w 1130"/>
                  <a:gd name="T3" fmla="*/ 150 h 538"/>
                  <a:gd name="T4" fmla="*/ 41 w 1130"/>
                  <a:gd name="T5" fmla="*/ 141 h 538"/>
                  <a:gd name="T6" fmla="*/ 14 w 1130"/>
                  <a:gd name="T7" fmla="*/ 112 h 538"/>
                  <a:gd name="T8" fmla="*/ 665 w 1130"/>
                  <a:gd name="T9" fmla="*/ 0 h 538"/>
                  <a:gd name="T10" fmla="*/ 695 w 1130"/>
                  <a:gd name="T11" fmla="*/ 26 h 538"/>
                  <a:gd name="T12" fmla="*/ 746 w 1130"/>
                  <a:gd name="T13" fmla="*/ 15 h 538"/>
                  <a:gd name="T14" fmla="*/ 1130 w 1130"/>
                  <a:gd name="T15" fmla="*/ 353 h 538"/>
                  <a:gd name="T16" fmla="*/ 1106 w 1130"/>
                  <a:gd name="T17" fmla="*/ 365 h 538"/>
                  <a:gd name="T18" fmla="*/ 1064 w 1130"/>
                  <a:gd name="T19" fmla="*/ 327 h 538"/>
                  <a:gd name="T20" fmla="*/ 313 w 1130"/>
                  <a:gd name="T21" fmla="*/ 502 h 538"/>
                  <a:gd name="T22" fmla="*/ 338 w 1130"/>
                  <a:gd name="T23" fmla="*/ 534 h 538"/>
                  <a:gd name="T24" fmla="*/ 317 w 113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0" h="538">
                    <a:moveTo>
                      <a:pt x="317" y="538"/>
                    </a:moveTo>
                    <a:lnTo>
                      <a:pt x="0" y="150"/>
                    </a:lnTo>
                    <a:lnTo>
                      <a:pt x="41" y="141"/>
                    </a:lnTo>
                    <a:lnTo>
                      <a:pt x="14" y="112"/>
                    </a:lnTo>
                    <a:lnTo>
                      <a:pt x="665" y="0"/>
                    </a:lnTo>
                    <a:lnTo>
                      <a:pt x="695" y="26"/>
                    </a:lnTo>
                    <a:lnTo>
                      <a:pt x="746" y="15"/>
                    </a:lnTo>
                    <a:lnTo>
                      <a:pt x="1130" y="353"/>
                    </a:lnTo>
                    <a:lnTo>
                      <a:pt x="1106" y="365"/>
                    </a:lnTo>
                    <a:lnTo>
                      <a:pt x="1064" y="327"/>
                    </a:lnTo>
                    <a:lnTo>
                      <a:pt x="313" y="502"/>
                    </a:lnTo>
                    <a:lnTo>
                      <a:pt x="338" y="534"/>
                    </a:lnTo>
                    <a:lnTo>
                      <a:pt x="317" y="538"/>
                    </a:ln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51">
                <a:extLst>
                  <a:ext uri="{FF2B5EF4-FFF2-40B4-BE49-F238E27FC236}">
                    <a16:creationId xmlns:a16="http://schemas.microsoft.com/office/drawing/2014/main" id="{7D451299-EC90-402F-B30F-0E9AEA15CD12}"/>
                  </a:ext>
                </a:extLst>
              </p:cNvPr>
              <p:cNvSpPr>
                <a:spLocks/>
              </p:cNvSpPr>
              <p:nvPr/>
            </p:nvSpPr>
            <p:spPr bwMode="auto">
              <a:xfrm>
                <a:off x="3144012" y="2747272"/>
                <a:ext cx="2221148" cy="991659"/>
              </a:xfrm>
              <a:custGeom>
                <a:avLst/>
                <a:gdLst>
                  <a:gd name="T0" fmla="*/ 0 w 1046"/>
                  <a:gd name="T1" fmla="*/ 132 h 467"/>
                  <a:gd name="T2" fmla="*/ 716 w 1046"/>
                  <a:gd name="T3" fmla="*/ 0 h 467"/>
                  <a:gd name="T4" fmla="*/ 1046 w 1046"/>
                  <a:gd name="T5" fmla="*/ 295 h 467"/>
                  <a:gd name="T6" fmla="*/ 274 w 1046"/>
                  <a:gd name="T7" fmla="*/ 467 h 467"/>
                  <a:gd name="T8" fmla="*/ 0 w 1046"/>
                  <a:gd name="T9" fmla="*/ 132 h 467"/>
                </a:gdLst>
                <a:ahLst/>
                <a:cxnLst>
                  <a:cxn ang="0">
                    <a:pos x="T0" y="T1"/>
                  </a:cxn>
                  <a:cxn ang="0">
                    <a:pos x="T2" y="T3"/>
                  </a:cxn>
                  <a:cxn ang="0">
                    <a:pos x="T4" y="T5"/>
                  </a:cxn>
                  <a:cxn ang="0">
                    <a:pos x="T6" y="T7"/>
                  </a:cxn>
                  <a:cxn ang="0">
                    <a:pos x="T8" y="T9"/>
                  </a:cxn>
                </a:cxnLst>
                <a:rect l="0" t="0" r="r" b="b"/>
                <a:pathLst>
                  <a:path w="1046" h="467">
                    <a:moveTo>
                      <a:pt x="0" y="132"/>
                    </a:moveTo>
                    <a:lnTo>
                      <a:pt x="716" y="0"/>
                    </a:lnTo>
                    <a:lnTo>
                      <a:pt x="1046" y="295"/>
                    </a:lnTo>
                    <a:lnTo>
                      <a:pt x="274" y="467"/>
                    </a:lnTo>
                    <a:lnTo>
                      <a:pt x="0" y="132"/>
                    </a:lnTo>
                    <a:close/>
                  </a:path>
                </a:pathLst>
              </a:custGeom>
              <a:solidFill>
                <a:srgbClr val="687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52">
                <a:extLst>
                  <a:ext uri="{FF2B5EF4-FFF2-40B4-BE49-F238E27FC236}">
                    <a16:creationId xmlns:a16="http://schemas.microsoft.com/office/drawing/2014/main" id="{5CBAFF72-66FA-48DA-A496-D7FA63B3A1CC}"/>
                  </a:ext>
                </a:extLst>
              </p:cNvPr>
              <p:cNvSpPr>
                <a:spLocks noEditPoints="1"/>
              </p:cNvSpPr>
              <p:nvPr/>
            </p:nvSpPr>
            <p:spPr bwMode="auto">
              <a:xfrm>
                <a:off x="5520172" y="2895915"/>
                <a:ext cx="626422" cy="571212"/>
              </a:xfrm>
              <a:custGeom>
                <a:avLst/>
                <a:gdLst>
                  <a:gd name="T0" fmla="*/ 245 w 284"/>
                  <a:gd name="T1" fmla="*/ 74 h 258"/>
                  <a:gd name="T2" fmla="*/ 229 w 284"/>
                  <a:gd name="T3" fmla="*/ 55 h 258"/>
                  <a:gd name="T4" fmla="*/ 50 w 284"/>
                  <a:gd name="T5" fmla="*/ 25 h 258"/>
                  <a:gd name="T6" fmla="*/ 54 w 284"/>
                  <a:gd name="T7" fmla="*/ 185 h 258"/>
                  <a:gd name="T8" fmla="*/ 55 w 284"/>
                  <a:gd name="T9" fmla="*/ 186 h 258"/>
                  <a:gd name="T10" fmla="*/ 234 w 284"/>
                  <a:gd name="T11" fmla="*/ 216 h 258"/>
                  <a:gd name="T12" fmla="*/ 108 w 284"/>
                  <a:gd name="T13" fmla="*/ 99 h 258"/>
                  <a:gd name="T14" fmla="*/ 63 w 284"/>
                  <a:gd name="T15" fmla="*/ 99 h 258"/>
                  <a:gd name="T16" fmla="*/ 132 w 284"/>
                  <a:gd name="T17" fmla="*/ 47 h 258"/>
                  <a:gd name="T18" fmla="*/ 123 w 284"/>
                  <a:gd name="T19" fmla="*/ 87 h 258"/>
                  <a:gd name="T20" fmla="*/ 132 w 284"/>
                  <a:gd name="T21" fmla="*/ 47 h 258"/>
                  <a:gd name="T22" fmla="*/ 176 w 284"/>
                  <a:gd name="T23" fmla="*/ 142 h 258"/>
                  <a:gd name="T24" fmla="*/ 222 w 284"/>
                  <a:gd name="T25" fmla="*/ 140 h 258"/>
                  <a:gd name="T26" fmla="*/ 70 w 284"/>
                  <a:gd name="T27" fmla="*/ 175 h 258"/>
                  <a:gd name="T28" fmla="*/ 109 w 284"/>
                  <a:gd name="T29" fmla="*/ 174 h 258"/>
                  <a:gd name="T30" fmla="*/ 70 w 284"/>
                  <a:gd name="T31" fmla="*/ 175 h 258"/>
                  <a:gd name="T32" fmla="*/ 55 w 284"/>
                  <a:gd name="T33" fmla="*/ 118 h 258"/>
                  <a:gd name="T34" fmla="*/ 57 w 284"/>
                  <a:gd name="T35" fmla="*/ 155 h 258"/>
                  <a:gd name="T36" fmla="*/ 171 w 284"/>
                  <a:gd name="T37" fmla="*/ 137 h 258"/>
                  <a:gd name="T38" fmla="*/ 159 w 284"/>
                  <a:gd name="T39" fmla="*/ 74 h 258"/>
                  <a:gd name="T40" fmla="*/ 156 w 284"/>
                  <a:gd name="T41" fmla="*/ 148 h 258"/>
                  <a:gd name="T42" fmla="*/ 89 w 284"/>
                  <a:gd name="T43" fmla="*/ 126 h 258"/>
                  <a:gd name="T44" fmla="*/ 156 w 284"/>
                  <a:gd name="T45" fmla="*/ 148 h 258"/>
                  <a:gd name="T46" fmla="*/ 115 w 284"/>
                  <a:gd name="T47" fmla="*/ 180 h 258"/>
                  <a:gd name="T48" fmla="*/ 90 w 284"/>
                  <a:gd name="T49" fmla="*/ 189 h 258"/>
                  <a:gd name="T50" fmla="*/ 133 w 284"/>
                  <a:gd name="T51" fmla="*/ 171 h 258"/>
                  <a:gd name="T52" fmla="*/ 186 w 284"/>
                  <a:gd name="T53" fmla="*/ 180 h 258"/>
                  <a:gd name="T54" fmla="*/ 133 w 284"/>
                  <a:gd name="T55" fmla="*/ 171 h 258"/>
                  <a:gd name="T56" fmla="*/ 227 w 284"/>
                  <a:gd name="T57" fmla="*/ 86 h 258"/>
                  <a:gd name="T58" fmla="*/ 214 w 284"/>
                  <a:gd name="T59" fmla="*/ 105 h 258"/>
                  <a:gd name="T60" fmla="*/ 208 w 284"/>
                  <a:gd name="T61" fmla="*/ 98 h 258"/>
                  <a:gd name="T62" fmla="*/ 178 w 284"/>
                  <a:gd name="T63" fmla="*/ 66 h 258"/>
                  <a:gd name="T64" fmla="*/ 215 w 284"/>
                  <a:gd name="T65" fmla="*/ 68 h 258"/>
                  <a:gd name="T66" fmla="*/ 171 w 284"/>
                  <a:gd name="T67" fmla="*/ 60 h 258"/>
                  <a:gd name="T68" fmla="*/ 193 w 284"/>
                  <a:gd name="T69" fmla="*/ 52 h 258"/>
                  <a:gd name="T70" fmla="*/ 46 w 284"/>
                  <a:gd name="T71" fmla="*/ 108 h 258"/>
                  <a:gd name="T72" fmla="*/ 31 w 284"/>
                  <a:gd name="T73" fmla="*/ 93 h 258"/>
                  <a:gd name="T74" fmla="*/ 140 w 284"/>
                  <a:gd name="T75" fmla="*/ 206 h 258"/>
                  <a:gd name="T76" fmla="*/ 117 w 284"/>
                  <a:gd name="T77" fmla="*/ 209 h 258"/>
                  <a:gd name="T78" fmla="*/ 184 w 284"/>
                  <a:gd name="T79" fmla="*/ 224 h 258"/>
                  <a:gd name="T80" fmla="*/ 191 w 284"/>
                  <a:gd name="T81" fmla="*/ 185 h 258"/>
                  <a:gd name="T82" fmla="*/ 184 w 284"/>
                  <a:gd name="T83" fmla="*/ 224 h 258"/>
                  <a:gd name="T84" fmla="*/ 206 w 284"/>
                  <a:gd name="T85" fmla="*/ 174 h 258"/>
                  <a:gd name="T86" fmla="*/ 252 w 284"/>
                  <a:gd name="T87" fmla="*/ 171 h 258"/>
                  <a:gd name="T88" fmla="*/ 253 w 284"/>
                  <a:gd name="T89" fmla="*/ 145 h 258"/>
                  <a:gd name="T90" fmla="*/ 245 w 284"/>
                  <a:gd name="T91" fmla="*/ 113 h 258"/>
                  <a:gd name="T92" fmla="*/ 166 w 284"/>
                  <a:gd name="T93" fmla="*/ 32 h 258"/>
                  <a:gd name="T94" fmla="*/ 132 w 284"/>
                  <a:gd name="T95" fmla="*/ 20 h 258"/>
                  <a:gd name="T96" fmla="*/ 166 w 284"/>
                  <a:gd name="T97" fmla="*/ 32 h 258"/>
                  <a:gd name="T98" fmla="*/ 104 w 284"/>
                  <a:gd name="T99" fmla="*/ 18 h 258"/>
                  <a:gd name="T100" fmla="*/ 93 w 284"/>
                  <a:gd name="T101" fmla="*/ 56 h 258"/>
                  <a:gd name="T102" fmla="*/ 105 w 284"/>
                  <a:gd name="T103" fmla="*/ 17 h 258"/>
                  <a:gd name="T104" fmla="*/ 78 w 284"/>
                  <a:gd name="T105" fmla="*/ 68 h 258"/>
                  <a:gd name="T106" fmla="*/ 36 w 284"/>
                  <a:gd name="T107" fmla="*/ 71 h 258"/>
                  <a:gd name="T108" fmla="*/ 48 w 284"/>
                  <a:gd name="T109" fmla="*/ 3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 h="258">
                    <a:moveTo>
                      <a:pt x="234" y="216"/>
                    </a:moveTo>
                    <a:cubicBezTo>
                      <a:pt x="284" y="178"/>
                      <a:pt x="276" y="117"/>
                      <a:pt x="245" y="74"/>
                    </a:cubicBezTo>
                    <a:cubicBezTo>
                      <a:pt x="242" y="70"/>
                      <a:pt x="238" y="66"/>
                      <a:pt x="235" y="62"/>
                    </a:cubicBezTo>
                    <a:cubicBezTo>
                      <a:pt x="233" y="59"/>
                      <a:pt x="231" y="57"/>
                      <a:pt x="229" y="55"/>
                    </a:cubicBezTo>
                    <a:cubicBezTo>
                      <a:pt x="205" y="30"/>
                      <a:pt x="174" y="13"/>
                      <a:pt x="142" y="7"/>
                    </a:cubicBezTo>
                    <a:cubicBezTo>
                      <a:pt x="107" y="0"/>
                      <a:pt x="75" y="6"/>
                      <a:pt x="50" y="25"/>
                    </a:cubicBezTo>
                    <a:cubicBezTo>
                      <a:pt x="0" y="63"/>
                      <a:pt x="8" y="124"/>
                      <a:pt x="39" y="167"/>
                    </a:cubicBezTo>
                    <a:cubicBezTo>
                      <a:pt x="44" y="174"/>
                      <a:pt x="49" y="180"/>
                      <a:pt x="54" y="185"/>
                    </a:cubicBezTo>
                    <a:cubicBezTo>
                      <a:pt x="54" y="185"/>
                      <a:pt x="54" y="186"/>
                      <a:pt x="55" y="186"/>
                    </a:cubicBezTo>
                    <a:cubicBezTo>
                      <a:pt x="55" y="186"/>
                      <a:pt x="55" y="186"/>
                      <a:pt x="55" y="186"/>
                    </a:cubicBezTo>
                    <a:cubicBezTo>
                      <a:pt x="55" y="186"/>
                      <a:pt x="55" y="186"/>
                      <a:pt x="55" y="186"/>
                    </a:cubicBezTo>
                    <a:cubicBezTo>
                      <a:pt x="99" y="232"/>
                      <a:pt x="177" y="258"/>
                      <a:pt x="234" y="216"/>
                    </a:cubicBezTo>
                    <a:close/>
                    <a:moveTo>
                      <a:pt x="83" y="73"/>
                    </a:moveTo>
                    <a:cubicBezTo>
                      <a:pt x="108" y="99"/>
                      <a:pt x="108" y="99"/>
                      <a:pt x="108" y="99"/>
                    </a:cubicBezTo>
                    <a:cubicBezTo>
                      <a:pt x="99" y="106"/>
                      <a:pt x="91" y="113"/>
                      <a:pt x="84" y="120"/>
                    </a:cubicBezTo>
                    <a:cubicBezTo>
                      <a:pt x="63" y="99"/>
                      <a:pt x="63" y="99"/>
                      <a:pt x="63" y="99"/>
                    </a:cubicBezTo>
                    <a:cubicBezTo>
                      <a:pt x="67" y="89"/>
                      <a:pt x="74" y="81"/>
                      <a:pt x="83" y="73"/>
                    </a:cubicBezTo>
                    <a:close/>
                    <a:moveTo>
                      <a:pt x="132" y="47"/>
                    </a:moveTo>
                    <a:cubicBezTo>
                      <a:pt x="153" y="69"/>
                      <a:pt x="153" y="69"/>
                      <a:pt x="153" y="69"/>
                    </a:cubicBezTo>
                    <a:cubicBezTo>
                      <a:pt x="143" y="74"/>
                      <a:pt x="133" y="80"/>
                      <a:pt x="123" y="87"/>
                    </a:cubicBezTo>
                    <a:cubicBezTo>
                      <a:pt x="98" y="61"/>
                      <a:pt x="98" y="61"/>
                      <a:pt x="98" y="61"/>
                    </a:cubicBezTo>
                    <a:cubicBezTo>
                      <a:pt x="108" y="55"/>
                      <a:pt x="120" y="50"/>
                      <a:pt x="132" y="47"/>
                    </a:cubicBezTo>
                    <a:close/>
                    <a:moveTo>
                      <a:pt x="201" y="168"/>
                    </a:moveTo>
                    <a:cubicBezTo>
                      <a:pt x="176" y="142"/>
                      <a:pt x="176" y="142"/>
                      <a:pt x="176" y="142"/>
                    </a:cubicBezTo>
                    <a:cubicBezTo>
                      <a:pt x="186" y="134"/>
                      <a:pt x="194" y="127"/>
                      <a:pt x="202" y="119"/>
                    </a:cubicBezTo>
                    <a:cubicBezTo>
                      <a:pt x="222" y="140"/>
                      <a:pt x="222" y="140"/>
                      <a:pt x="222" y="140"/>
                    </a:cubicBezTo>
                    <a:cubicBezTo>
                      <a:pt x="218" y="150"/>
                      <a:pt x="210" y="160"/>
                      <a:pt x="201" y="168"/>
                    </a:cubicBezTo>
                    <a:close/>
                    <a:moveTo>
                      <a:pt x="70" y="175"/>
                    </a:moveTo>
                    <a:cubicBezTo>
                      <a:pt x="63" y="168"/>
                      <a:pt x="67" y="156"/>
                      <a:pt x="77" y="141"/>
                    </a:cubicBezTo>
                    <a:cubicBezTo>
                      <a:pt x="109" y="174"/>
                      <a:pt x="109" y="174"/>
                      <a:pt x="109" y="174"/>
                    </a:cubicBezTo>
                    <a:cubicBezTo>
                      <a:pt x="108" y="174"/>
                      <a:pt x="107" y="174"/>
                      <a:pt x="106" y="175"/>
                    </a:cubicBezTo>
                    <a:cubicBezTo>
                      <a:pt x="88" y="181"/>
                      <a:pt x="76" y="181"/>
                      <a:pt x="70" y="175"/>
                    </a:cubicBezTo>
                    <a:close/>
                    <a:moveTo>
                      <a:pt x="57" y="155"/>
                    </a:moveTo>
                    <a:cubicBezTo>
                      <a:pt x="53" y="143"/>
                      <a:pt x="53" y="131"/>
                      <a:pt x="55" y="118"/>
                    </a:cubicBezTo>
                    <a:cubicBezTo>
                      <a:pt x="71" y="135"/>
                      <a:pt x="71" y="135"/>
                      <a:pt x="71" y="135"/>
                    </a:cubicBezTo>
                    <a:cubicBezTo>
                      <a:pt x="65" y="142"/>
                      <a:pt x="61" y="148"/>
                      <a:pt x="57" y="155"/>
                    </a:cubicBezTo>
                    <a:close/>
                    <a:moveTo>
                      <a:pt x="196" y="113"/>
                    </a:moveTo>
                    <a:cubicBezTo>
                      <a:pt x="189" y="121"/>
                      <a:pt x="181" y="129"/>
                      <a:pt x="171" y="137"/>
                    </a:cubicBezTo>
                    <a:cubicBezTo>
                      <a:pt x="128" y="93"/>
                      <a:pt x="128" y="93"/>
                      <a:pt x="128" y="93"/>
                    </a:cubicBezTo>
                    <a:cubicBezTo>
                      <a:pt x="138" y="85"/>
                      <a:pt x="149" y="79"/>
                      <a:pt x="159" y="74"/>
                    </a:cubicBezTo>
                    <a:lnTo>
                      <a:pt x="196" y="113"/>
                    </a:lnTo>
                    <a:close/>
                    <a:moveTo>
                      <a:pt x="156" y="148"/>
                    </a:moveTo>
                    <a:cubicBezTo>
                      <a:pt x="146" y="155"/>
                      <a:pt x="137" y="161"/>
                      <a:pt x="127" y="165"/>
                    </a:cubicBezTo>
                    <a:cubicBezTo>
                      <a:pt x="89" y="126"/>
                      <a:pt x="89" y="126"/>
                      <a:pt x="89" y="126"/>
                    </a:cubicBezTo>
                    <a:cubicBezTo>
                      <a:pt x="96" y="119"/>
                      <a:pt x="104" y="111"/>
                      <a:pt x="113" y="104"/>
                    </a:cubicBezTo>
                    <a:lnTo>
                      <a:pt x="156" y="148"/>
                    </a:lnTo>
                    <a:close/>
                    <a:moveTo>
                      <a:pt x="99" y="186"/>
                    </a:moveTo>
                    <a:cubicBezTo>
                      <a:pt x="104" y="185"/>
                      <a:pt x="110" y="182"/>
                      <a:pt x="115" y="180"/>
                    </a:cubicBezTo>
                    <a:cubicBezTo>
                      <a:pt x="131" y="196"/>
                      <a:pt x="131" y="196"/>
                      <a:pt x="131" y="196"/>
                    </a:cubicBezTo>
                    <a:cubicBezTo>
                      <a:pt x="116" y="197"/>
                      <a:pt x="102" y="194"/>
                      <a:pt x="90" y="189"/>
                    </a:cubicBezTo>
                    <a:cubicBezTo>
                      <a:pt x="93" y="188"/>
                      <a:pt x="96" y="187"/>
                      <a:pt x="99" y="186"/>
                    </a:cubicBezTo>
                    <a:close/>
                    <a:moveTo>
                      <a:pt x="133" y="171"/>
                    </a:moveTo>
                    <a:cubicBezTo>
                      <a:pt x="142" y="166"/>
                      <a:pt x="151" y="160"/>
                      <a:pt x="161" y="154"/>
                    </a:cubicBezTo>
                    <a:cubicBezTo>
                      <a:pt x="186" y="180"/>
                      <a:pt x="186" y="180"/>
                      <a:pt x="186" y="180"/>
                    </a:cubicBezTo>
                    <a:cubicBezTo>
                      <a:pt x="176" y="186"/>
                      <a:pt x="165" y="191"/>
                      <a:pt x="154" y="193"/>
                    </a:cubicBezTo>
                    <a:lnTo>
                      <a:pt x="133" y="171"/>
                    </a:lnTo>
                    <a:close/>
                    <a:moveTo>
                      <a:pt x="214" y="105"/>
                    </a:moveTo>
                    <a:cubicBezTo>
                      <a:pt x="219" y="98"/>
                      <a:pt x="223" y="92"/>
                      <a:pt x="227" y="86"/>
                    </a:cubicBezTo>
                    <a:cubicBezTo>
                      <a:pt x="231" y="97"/>
                      <a:pt x="231" y="108"/>
                      <a:pt x="229" y="120"/>
                    </a:cubicBezTo>
                    <a:lnTo>
                      <a:pt x="214" y="105"/>
                    </a:lnTo>
                    <a:close/>
                    <a:moveTo>
                      <a:pt x="215" y="68"/>
                    </a:moveTo>
                    <a:cubicBezTo>
                      <a:pt x="220" y="74"/>
                      <a:pt x="217" y="85"/>
                      <a:pt x="208" y="98"/>
                    </a:cubicBezTo>
                    <a:cubicBezTo>
                      <a:pt x="177" y="66"/>
                      <a:pt x="177" y="66"/>
                      <a:pt x="177" y="66"/>
                    </a:cubicBezTo>
                    <a:cubicBezTo>
                      <a:pt x="178" y="66"/>
                      <a:pt x="178" y="66"/>
                      <a:pt x="178" y="66"/>
                    </a:cubicBezTo>
                    <a:cubicBezTo>
                      <a:pt x="195" y="60"/>
                      <a:pt x="208" y="60"/>
                      <a:pt x="214" y="66"/>
                    </a:cubicBezTo>
                    <a:cubicBezTo>
                      <a:pt x="214" y="67"/>
                      <a:pt x="215" y="67"/>
                      <a:pt x="215" y="68"/>
                    </a:cubicBezTo>
                    <a:close/>
                    <a:moveTo>
                      <a:pt x="185" y="55"/>
                    </a:moveTo>
                    <a:cubicBezTo>
                      <a:pt x="180" y="56"/>
                      <a:pt x="176" y="58"/>
                      <a:pt x="171" y="60"/>
                    </a:cubicBezTo>
                    <a:cubicBezTo>
                      <a:pt x="156" y="45"/>
                      <a:pt x="156" y="45"/>
                      <a:pt x="156" y="45"/>
                    </a:cubicBezTo>
                    <a:cubicBezTo>
                      <a:pt x="170" y="45"/>
                      <a:pt x="182" y="47"/>
                      <a:pt x="193" y="52"/>
                    </a:cubicBezTo>
                    <a:cubicBezTo>
                      <a:pt x="190" y="53"/>
                      <a:pt x="188" y="54"/>
                      <a:pt x="185" y="55"/>
                    </a:cubicBezTo>
                    <a:close/>
                    <a:moveTo>
                      <a:pt x="46" y="108"/>
                    </a:moveTo>
                    <a:cubicBezTo>
                      <a:pt x="42" y="115"/>
                      <a:pt x="40" y="121"/>
                      <a:pt x="39" y="128"/>
                    </a:cubicBezTo>
                    <a:cubicBezTo>
                      <a:pt x="34" y="116"/>
                      <a:pt x="31" y="104"/>
                      <a:pt x="31" y="93"/>
                    </a:cubicBezTo>
                    <a:lnTo>
                      <a:pt x="46" y="108"/>
                    </a:lnTo>
                    <a:close/>
                    <a:moveTo>
                      <a:pt x="140" y="206"/>
                    </a:moveTo>
                    <a:cubicBezTo>
                      <a:pt x="155" y="222"/>
                      <a:pt x="155" y="222"/>
                      <a:pt x="155" y="222"/>
                    </a:cubicBezTo>
                    <a:cubicBezTo>
                      <a:pt x="143" y="219"/>
                      <a:pt x="130" y="215"/>
                      <a:pt x="117" y="209"/>
                    </a:cubicBezTo>
                    <a:cubicBezTo>
                      <a:pt x="125" y="209"/>
                      <a:pt x="133" y="208"/>
                      <a:pt x="140" y="206"/>
                    </a:cubicBezTo>
                    <a:close/>
                    <a:moveTo>
                      <a:pt x="184" y="224"/>
                    </a:moveTo>
                    <a:cubicBezTo>
                      <a:pt x="161" y="200"/>
                      <a:pt x="161" y="200"/>
                      <a:pt x="161" y="200"/>
                    </a:cubicBezTo>
                    <a:cubicBezTo>
                      <a:pt x="171" y="197"/>
                      <a:pt x="181" y="191"/>
                      <a:pt x="191" y="185"/>
                    </a:cubicBezTo>
                    <a:cubicBezTo>
                      <a:pt x="221" y="215"/>
                      <a:pt x="221" y="215"/>
                      <a:pt x="221" y="215"/>
                    </a:cubicBezTo>
                    <a:cubicBezTo>
                      <a:pt x="210" y="221"/>
                      <a:pt x="198" y="224"/>
                      <a:pt x="184" y="224"/>
                    </a:cubicBezTo>
                    <a:close/>
                    <a:moveTo>
                      <a:pt x="236" y="204"/>
                    </a:moveTo>
                    <a:cubicBezTo>
                      <a:pt x="206" y="174"/>
                      <a:pt x="206" y="174"/>
                      <a:pt x="206" y="174"/>
                    </a:cubicBezTo>
                    <a:cubicBezTo>
                      <a:pt x="216" y="166"/>
                      <a:pt x="223" y="157"/>
                      <a:pt x="230" y="148"/>
                    </a:cubicBezTo>
                    <a:cubicBezTo>
                      <a:pt x="252" y="171"/>
                      <a:pt x="252" y="171"/>
                      <a:pt x="252" y="171"/>
                    </a:cubicBezTo>
                    <a:cubicBezTo>
                      <a:pt x="249" y="184"/>
                      <a:pt x="244" y="195"/>
                      <a:pt x="236" y="204"/>
                    </a:cubicBezTo>
                    <a:close/>
                    <a:moveTo>
                      <a:pt x="253" y="145"/>
                    </a:moveTo>
                    <a:cubicBezTo>
                      <a:pt x="239" y="131"/>
                      <a:pt x="239" y="131"/>
                      <a:pt x="239" y="131"/>
                    </a:cubicBezTo>
                    <a:cubicBezTo>
                      <a:pt x="242" y="125"/>
                      <a:pt x="244" y="119"/>
                      <a:pt x="245" y="113"/>
                    </a:cubicBezTo>
                    <a:cubicBezTo>
                      <a:pt x="250" y="124"/>
                      <a:pt x="252" y="135"/>
                      <a:pt x="253" y="145"/>
                    </a:cubicBezTo>
                    <a:close/>
                    <a:moveTo>
                      <a:pt x="166" y="32"/>
                    </a:moveTo>
                    <a:cubicBezTo>
                      <a:pt x="159" y="32"/>
                      <a:pt x="153" y="33"/>
                      <a:pt x="146" y="34"/>
                    </a:cubicBezTo>
                    <a:cubicBezTo>
                      <a:pt x="132" y="20"/>
                      <a:pt x="132" y="20"/>
                      <a:pt x="132" y="20"/>
                    </a:cubicBezTo>
                    <a:cubicBezTo>
                      <a:pt x="144" y="22"/>
                      <a:pt x="156" y="27"/>
                      <a:pt x="167" y="32"/>
                    </a:cubicBezTo>
                    <a:cubicBezTo>
                      <a:pt x="166" y="32"/>
                      <a:pt x="166" y="32"/>
                      <a:pt x="166" y="32"/>
                    </a:cubicBezTo>
                    <a:close/>
                    <a:moveTo>
                      <a:pt x="105" y="17"/>
                    </a:moveTo>
                    <a:cubicBezTo>
                      <a:pt x="104" y="18"/>
                      <a:pt x="104" y="18"/>
                      <a:pt x="104" y="18"/>
                    </a:cubicBezTo>
                    <a:cubicBezTo>
                      <a:pt x="125" y="40"/>
                      <a:pt x="125" y="40"/>
                      <a:pt x="125" y="40"/>
                    </a:cubicBezTo>
                    <a:cubicBezTo>
                      <a:pt x="114" y="44"/>
                      <a:pt x="103" y="49"/>
                      <a:pt x="93" y="56"/>
                    </a:cubicBezTo>
                    <a:cubicBezTo>
                      <a:pt x="63" y="26"/>
                      <a:pt x="63" y="26"/>
                      <a:pt x="63" y="26"/>
                    </a:cubicBezTo>
                    <a:cubicBezTo>
                      <a:pt x="75" y="20"/>
                      <a:pt x="89" y="16"/>
                      <a:pt x="105" y="17"/>
                    </a:cubicBezTo>
                    <a:close/>
                    <a:moveTo>
                      <a:pt x="48" y="37"/>
                    </a:moveTo>
                    <a:cubicBezTo>
                      <a:pt x="78" y="68"/>
                      <a:pt x="78" y="68"/>
                      <a:pt x="78" y="68"/>
                    </a:cubicBezTo>
                    <a:cubicBezTo>
                      <a:pt x="69" y="75"/>
                      <a:pt x="61" y="83"/>
                      <a:pt x="56" y="91"/>
                    </a:cubicBezTo>
                    <a:cubicBezTo>
                      <a:pt x="36" y="71"/>
                      <a:pt x="36" y="71"/>
                      <a:pt x="36" y="71"/>
                    </a:cubicBezTo>
                    <a:cubicBezTo>
                      <a:pt x="31" y="75"/>
                      <a:pt x="31" y="75"/>
                      <a:pt x="31" y="75"/>
                    </a:cubicBezTo>
                    <a:cubicBezTo>
                      <a:pt x="33" y="59"/>
                      <a:pt x="39" y="47"/>
                      <a:pt x="48" y="37"/>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 name="Freeform 53">
                <a:extLst>
                  <a:ext uri="{FF2B5EF4-FFF2-40B4-BE49-F238E27FC236}">
                    <a16:creationId xmlns:a16="http://schemas.microsoft.com/office/drawing/2014/main" id="{699A8B6F-AADC-456E-ABCF-EFF9C5617C72}"/>
                  </a:ext>
                </a:extLst>
              </p:cNvPr>
              <p:cNvSpPr>
                <a:spLocks/>
              </p:cNvSpPr>
              <p:nvPr/>
            </p:nvSpPr>
            <p:spPr bwMode="auto">
              <a:xfrm>
                <a:off x="3379716" y="2949002"/>
                <a:ext cx="1847417" cy="719855"/>
              </a:xfrm>
              <a:custGeom>
                <a:avLst/>
                <a:gdLst>
                  <a:gd name="T0" fmla="*/ 0 w 870"/>
                  <a:gd name="T1" fmla="*/ 119 h 339"/>
                  <a:gd name="T2" fmla="*/ 666 w 870"/>
                  <a:gd name="T3" fmla="*/ 0 h 339"/>
                  <a:gd name="T4" fmla="*/ 870 w 870"/>
                  <a:gd name="T5" fmla="*/ 183 h 339"/>
                  <a:gd name="T6" fmla="*/ 177 w 870"/>
                  <a:gd name="T7" fmla="*/ 339 h 339"/>
                  <a:gd name="T8" fmla="*/ 0 w 870"/>
                  <a:gd name="T9" fmla="*/ 119 h 339"/>
                </a:gdLst>
                <a:ahLst/>
                <a:cxnLst>
                  <a:cxn ang="0">
                    <a:pos x="T0" y="T1"/>
                  </a:cxn>
                  <a:cxn ang="0">
                    <a:pos x="T2" y="T3"/>
                  </a:cxn>
                  <a:cxn ang="0">
                    <a:pos x="T4" y="T5"/>
                  </a:cxn>
                  <a:cxn ang="0">
                    <a:pos x="T6" y="T7"/>
                  </a:cxn>
                  <a:cxn ang="0">
                    <a:pos x="T8" y="T9"/>
                  </a:cxn>
                </a:cxnLst>
                <a:rect l="0" t="0" r="r" b="b"/>
                <a:pathLst>
                  <a:path w="870" h="339">
                    <a:moveTo>
                      <a:pt x="0" y="119"/>
                    </a:moveTo>
                    <a:lnTo>
                      <a:pt x="666" y="0"/>
                    </a:lnTo>
                    <a:lnTo>
                      <a:pt x="870" y="183"/>
                    </a:lnTo>
                    <a:lnTo>
                      <a:pt x="177" y="339"/>
                    </a:lnTo>
                    <a:lnTo>
                      <a:pt x="0" y="11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0" name="Freeform 54">
                <a:extLst>
                  <a:ext uri="{FF2B5EF4-FFF2-40B4-BE49-F238E27FC236}">
                    <a16:creationId xmlns:a16="http://schemas.microsoft.com/office/drawing/2014/main" id="{C3B1C169-C740-4FB0-AD5A-1BA207F04177}"/>
                  </a:ext>
                </a:extLst>
              </p:cNvPr>
              <p:cNvSpPr>
                <a:spLocks/>
              </p:cNvSpPr>
              <p:nvPr/>
            </p:nvSpPr>
            <p:spPr bwMode="auto">
              <a:xfrm>
                <a:off x="2560058" y="2072009"/>
                <a:ext cx="1942973" cy="876992"/>
              </a:xfrm>
              <a:custGeom>
                <a:avLst/>
                <a:gdLst>
                  <a:gd name="T0" fmla="*/ 0 w 882"/>
                  <a:gd name="T1" fmla="*/ 73 h 397"/>
                  <a:gd name="T2" fmla="*/ 265 w 882"/>
                  <a:gd name="T3" fmla="*/ 397 h 397"/>
                  <a:gd name="T4" fmla="*/ 882 w 882"/>
                  <a:gd name="T5" fmla="*/ 292 h 397"/>
                  <a:gd name="T6" fmla="*/ 623 w 882"/>
                  <a:gd name="T7" fmla="*/ 0 h 397"/>
                  <a:gd name="T8" fmla="*/ 0 w 882"/>
                  <a:gd name="T9" fmla="*/ 73 h 397"/>
                </a:gdLst>
                <a:ahLst/>
                <a:cxnLst>
                  <a:cxn ang="0">
                    <a:pos x="T0" y="T1"/>
                  </a:cxn>
                  <a:cxn ang="0">
                    <a:pos x="T2" y="T3"/>
                  </a:cxn>
                  <a:cxn ang="0">
                    <a:pos x="T4" y="T5"/>
                  </a:cxn>
                  <a:cxn ang="0">
                    <a:pos x="T6" y="T7"/>
                  </a:cxn>
                  <a:cxn ang="0">
                    <a:pos x="T8" y="T9"/>
                  </a:cxn>
                </a:cxnLst>
                <a:rect l="0" t="0" r="r" b="b"/>
                <a:pathLst>
                  <a:path w="882" h="397">
                    <a:moveTo>
                      <a:pt x="0" y="73"/>
                    </a:moveTo>
                    <a:cubicBezTo>
                      <a:pt x="0" y="73"/>
                      <a:pt x="293" y="143"/>
                      <a:pt x="265" y="397"/>
                    </a:cubicBezTo>
                    <a:cubicBezTo>
                      <a:pt x="882" y="292"/>
                      <a:pt x="882" y="292"/>
                      <a:pt x="882" y="292"/>
                    </a:cubicBezTo>
                    <a:cubicBezTo>
                      <a:pt x="882" y="292"/>
                      <a:pt x="838" y="38"/>
                      <a:pt x="623" y="0"/>
                    </a:cubicBezTo>
                    <a:lnTo>
                      <a:pt x="0" y="73"/>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1" name="Freeform 55">
                <a:extLst>
                  <a:ext uri="{FF2B5EF4-FFF2-40B4-BE49-F238E27FC236}">
                    <a16:creationId xmlns:a16="http://schemas.microsoft.com/office/drawing/2014/main" id="{19AF0A5A-75CD-4C94-BF0D-AD91D9E03E7A}"/>
                  </a:ext>
                </a:extLst>
              </p:cNvPr>
              <p:cNvSpPr>
                <a:spLocks/>
              </p:cNvSpPr>
              <p:nvPr/>
            </p:nvSpPr>
            <p:spPr bwMode="auto">
              <a:xfrm>
                <a:off x="2952900" y="2152701"/>
                <a:ext cx="985289" cy="150766"/>
              </a:xfrm>
              <a:custGeom>
                <a:avLst/>
                <a:gdLst>
                  <a:gd name="T0" fmla="*/ 1 w 464"/>
                  <a:gd name="T1" fmla="*/ 71 h 71"/>
                  <a:gd name="T2" fmla="*/ 0 w 464"/>
                  <a:gd name="T3" fmla="*/ 63 h 71"/>
                  <a:gd name="T4" fmla="*/ 462 w 464"/>
                  <a:gd name="T5" fmla="*/ 0 h 71"/>
                  <a:gd name="T6" fmla="*/ 464 w 464"/>
                  <a:gd name="T7" fmla="*/ 8 h 71"/>
                  <a:gd name="T8" fmla="*/ 1 w 464"/>
                  <a:gd name="T9" fmla="*/ 71 h 71"/>
                </a:gdLst>
                <a:ahLst/>
                <a:cxnLst>
                  <a:cxn ang="0">
                    <a:pos x="T0" y="T1"/>
                  </a:cxn>
                  <a:cxn ang="0">
                    <a:pos x="T2" y="T3"/>
                  </a:cxn>
                  <a:cxn ang="0">
                    <a:pos x="T4" y="T5"/>
                  </a:cxn>
                  <a:cxn ang="0">
                    <a:pos x="T6" y="T7"/>
                  </a:cxn>
                  <a:cxn ang="0">
                    <a:pos x="T8" y="T9"/>
                  </a:cxn>
                </a:cxnLst>
                <a:rect l="0" t="0" r="r" b="b"/>
                <a:pathLst>
                  <a:path w="464" h="71">
                    <a:moveTo>
                      <a:pt x="1" y="71"/>
                    </a:moveTo>
                    <a:lnTo>
                      <a:pt x="0" y="63"/>
                    </a:lnTo>
                    <a:lnTo>
                      <a:pt x="462" y="0"/>
                    </a:lnTo>
                    <a:lnTo>
                      <a:pt x="464" y="8"/>
                    </a:lnTo>
                    <a:lnTo>
                      <a:pt x="1" y="71"/>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56">
                <a:extLst>
                  <a:ext uri="{FF2B5EF4-FFF2-40B4-BE49-F238E27FC236}">
                    <a16:creationId xmlns:a16="http://schemas.microsoft.com/office/drawing/2014/main" id="{A319A841-B170-4857-AEB8-9252612408AA}"/>
                  </a:ext>
                </a:extLst>
              </p:cNvPr>
              <p:cNvSpPr>
                <a:spLocks/>
              </p:cNvSpPr>
              <p:nvPr/>
            </p:nvSpPr>
            <p:spPr bwMode="auto">
              <a:xfrm>
                <a:off x="3050580" y="2239764"/>
                <a:ext cx="983165" cy="152890"/>
              </a:xfrm>
              <a:custGeom>
                <a:avLst/>
                <a:gdLst>
                  <a:gd name="T0" fmla="*/ 1 w 463"/>
                  <a:gd name="T1" fmla="*/ 72 h 72"/>
                  <a:gd name="T2" fmla="*/ 0 w 463"/>
                  <a:gd name="T3" fmla="*/ 64 h 72"/>
                  <a:gd name="T4" fmla="*/ 462 w 463"/>
                  <a:gd name="T5" fmla="*/ 0 h 72"/>
                  <a:gd name="T6" fmla="*/ 463 w 463"/>
                  <a:gd name="T7" fmla="*/ 9 h 72"/>
                  <a:gd name="T8" fmla="*/ 1 w 463"/>
                  <a:gd name="T9" fmla="*/ 72 h 72"/>
                </a:gdLst>
                <a:ahLst/>
                <a:cxnLst>
                  <a:cxn ang="0">
                    <a:pos x="T0" y="T1"/>
                  </a:cxn>
                  <a:cxn ang="0">
                    <a:pos x="T2" y="T3"/>
                  </a:cxn>
                  <a:cxn ang="0">
                    <a:pos x="T4" y="T5"/>
                  </a:cxn>
                  <a:cxn ang="0">
                    <a:pos x="T6" y="T7"/>
                  </a:cxn>
                  <a:cxn ang="0">
                    <a:pos x="T8" y="T9"/>
                  </a:cxn>
                </a:cxnLst>
                <a:rect l="0" t="0" r="r" b="b"/>
                <a:pathLst>
                  <a:path w="463" h="72">
                    <a:moveTo>
                      <a:pt x="1" y="72"/>
                    </a:moveTo>
                    <a:lnTo>
                      <a:pt x="0" y="64"/>
                    </a:lnTo>
                    <a:lnTo>
                      <a:pt x="462" y="0"/>
                    </a:lnTo>
                    <a:lnTo>
                      <a:pt x="463" y="9"/>
                    </a:lnTo>
                    <a:lnTo>
                      <a:pt x="1" y="72"/>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57">
                <a:extLst>
                  <a:ext uri="{FF2B5EF4-FFF2-40B4-BE49-F238E27FC236}">
                    <a16:creationId xmlns:a16="http://schemas.microsoft.com/office/drawing/2014/main" id="{092C2A6C-563F-4B11-9C4B-A1D247428780}"/>
                  </a:ext>
                </a:extLst>
              </p:cNvPr>
              <p:cNvSpPr>
                <a:spLocks/>
              </p:cNvSpPr>
              <p:nvPr/>
            </p:nvSpPr>
            <p:spPr bwMode="auto">
              <a:xfrm>
                <a:off x="3180110" y="2328949"/>
                <a:ext cx="972548" cy="163506"/>
              </a:xfrm>
              <a:custGeom>
                <a:avLst/>
                <a:gdLst>
                  <a:gd name="T0" fmla="*/ 1 w 458"/>
                  <a:gd name="T1" fmla="*/ 77 h 77"/>
                  <a:gd name="T2" fmla="*/ 0 w 458"/>
                  <a:gd name="T3" fmla="*/ 69 h 77"/>
                  <a:gd name="T4" fmla="*/ 457 w 458"/>
                  <a:gd name="T5" fmla="*/ 0 h 77"/>
                  <a:gd name="T6" fmla="*/ 458 w 458"/>
                  <a:gd name="T7" fmla="*/ 8 h 77"/>
                  <a:gd name="T8" fmla="*/ 1 w 458"/>
                  <a:gd name="T9" fmla="*/ 77 h 77"/>
                </a:gdLst>
                <a:ahLst/>
                <a:cxnLst>
                  <a:cxn ang="0">
                    <a:pos x="T0" y="T1"/>
                  </a:cxn>
                  <a:cxn ang="0">
                    <a:pos x="T2" y="T3"/>
                  </a:cxn>
                  <a:cxn ang="0">
                    <a:pos x="T4" y="T5"/>
                  </a:cxn>
                  <a:cxn ang="0">
                    <a:pos x="T6" y="T7"/>
                  </a:cxn>
                  <a:cxn ang="0">
                    <a:pos x="T8" y="T9"/>
                  </a:cxn>
                </a:cxnLst>
                <a:rect l="0" t="0" r="r" b="b"/>
                <a:pathLst>
                  <a:path w="458" h="77">
                    <a:moveTo>
                      <a:pt x="1" y="77"/>
                    </a:moveTo>
                    <a:lnTo>
                      <a:pt x="0" y="69"/>
                    </a:lnTo>
                    <a:lnTo>
                      <a:pt x="457" y="0"/>
                    </a:lnTo>
                    <a:lnTo>
                      <a:pt x="458" y="8"/>
                    </a:lnTo>
                    <a:lnTo>
                      <a:pt x="1" y="77"/>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4" name="Freeform 58">
                <a:extLst>
                  <a:ext uri="{FF2B5EF4-FFF2-40B4-BE49-F238E27FC236}">
                    <a16:creationId xmlns:a16="http://schemas.microsoft.com/office/drawing/2014/main" id="{91FA09C3-4492-4753-ADFA-5E877F33C5A9}"/>
                  </a:ext>
                </a:extLst>
              </p:cNvPr>
              <p:cNvSpPr>
                <a:spLocks/>
              </p:cNvSpPr>
              <p:nvPr/>
            </p:nvSpPr>
            <p:spPr bwMode="auto">
              <a:xfrm>
                <a:off x="3258679" y="2462727"/>
                <a:ext cx="959808" cy="157137"/>
              </a:xfrm>
              <a:custGeom>
                <a:avLst/>
                <a:gdLst>
                  <a:gd name="T0" fmla="*/ 1 w 452"/>
                  <a:gd name="T1" fmla="*/ 74 h 74"/>
                  <a:gd name="T2" fmla="*/ 0 w 452"/>
                  <a:gd name="T3" fmla="*/ 67 h 74"/>
                  <a:gd name="T4" fmla="*/ 451 w 452"/>
                  <a:gd name="T5" fmla="*/ 0 h 74"/>
                  <a:gd name="T6" fmla="*/ 452 w 452"/>
                  <a:gd name="T7" fmla="*/ 8 h 74"/>
                  <a:gd name="T8" fmla="*/ 1 w 452"/>
                  <a:gd name="T9" fmla="*/ 74 h 74"/>
                </a:gdLst>
                <a:ahLst/>
                <a:cxnLst>
                  <a:cxn ang="0">
                    <a:pos x="T0" y="T1"/>
                  </a:cxn>
                  <a:cxn ang="0">
                    <a:pos x="T2" y="T3"/>
                  </a:cxn>
                  <a:cxn ang="0">
                    <a:pos x="T4" y="T5"/>
                  </a:cxn>
                  <a:cxn ang="0">
                    <a:pos x="T6" y="T7"/>
                  </a:cxn>
                  <a:cxn ang="0">
                    <a:pos x="T8" y="T9"/>
                  </a:cxn>
                </a:cxnLst>
                <a:rect l="0" t="0" r="r" b="b"/>
                <a:pathLst>
                  <a:path w="452" h="74">
                    <a:moveTo>
                      <a:pt x="1" y="74"/>
                    </a:moveTo>
                    <a:lnTo>
                      <a:pt x="0" y="67"/>
                    </a:lnTo>
                    <a:lnTo>
                      <a:pt x="451" y="0"/>
                    </a:lnTo>
                    <a:lnTo>
                      <a:pt x="452" y="8"/>
                    </a:lnTo>
                    <a:lnTo>
                      <a:pt x="1" y="74"/>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59">
                <a:extLst>
                  <a:ext uri="{FF2B5EF4-FFF2-40B4-BE49-F238E27FC236}">
                    <a16:creationId xmlns:a16="http://schemas.microsoft.com/office/drawing/2014/main" id="{3C02813B-7BCB-4347-83A9-406057280094}"/>
                  </a:ext>
                </a:extLst>
              </p:cNvPr>
              <p:cNvSpPr>
                <a:spLocks/>
              </p:cNvSpPr>
              <p:nvPr/>
            </p:nvSpPr>
            <p:spPr bwMode="auto">
              <a:xfrm>
                <a:off x="3328753" y="2605000"/>
                <a:ext cx="964055" cy="165631"/>
              </a:xfrm>
              <a:custGeom>
                <a:avLst/>
                <a:gdLst>
                  <a:gd name="T0" fmla="*/ 1 w 454"/>
                  <a:gd name="T1" fmla="*/ 78 h 78"/>
                  <a:gd name="T2" fmla="*/ 0 w 454"/>
                  <a:gd name="T3" fmla="*/ 70 h 78"/>
                  <a:gd name="T4" fmla="*/ 452 w 454"/>
                  <a:gd name="T5" fmla="*/ 0 h 78"/>
                  <a:gd name="T6" fmla="*/ 454 w 454"/>
                  <a:gd name="T7" fmla="*/ 7 h 78"/>
                  <a:gd name="T8" fmla="*/ 1 w 454"/>
                  <a:gd name="T9" fmla="*/ 78 h 78"/>
                </a:gdLst>
                <a:ahLst/>
                <a:cxnLst>
                  <a:cxn ang="0">
                    <a:pos x="T0" y="T1"/>
                  </a:cxn>
                  <a:cxn ang="0">
                    <a:pos x="T2" y="T3"/>
                  </a:cxn>
                  <a:cxn ang="0">
                    <a:pos x="T4" y="T5"/>
                  </a:cxn>
                  <a:cxn ang="0">
                    <a:pos x="T6" y="T7"/>
                  </a:cxn>
                  <a:cxn ang="0">
                    <a:pos x="T8" y="T9"/>
                  </a:cxn>
                </a:cxnLst>
                <a:rect l="0" t="0" r="r" b="b"/>
                <a:pathLst>
                  <a:path w="454" h="78">
                    <a:moveTo>
                      <a:pt x="1" y="78"/>
                    </a:moveTo>
                    <a:lnTo>
                      <a:pt x="0" y="70"/>
                    </a:lnTo>
                    <a:lnTo>
                      <a:pt x="452" y="0"/>
                    </a:lnTo>
                    <a:lnTo>
                      <a:pt x="454" y="7"/>
                    </a:lnTo>
                    <a:lnTo>
                      <a:pt x="1" y="78"/>
                    </a:lnTo>
                    <a:close/>
                  </a:path>
                </a:pathLst>
              </a:custGeom>
              <a:solidFill>
                <a:srgbClr val="99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60">
                <a:extLst>
                  <a:ext uri="{FF2B5EF4-FFF2-40B4-BE49-F238E27FC236}">
                    <a16:creationId xmlns:a16="http://schemas.microsoft.com/office/drawing/2014/main" id="{EB0F56C6-E7F8-4F9D-975C-E05F2966AA2A}"/>
                  </a:ext>
                </a:extLst>
              </p:cNvPr>
              <p:cNvSpPr>
                <a:spLocks/>
              </p:cNvSpPr>
              <p:nvPr/>
            </p:nvSpPr>
            <p:spPr bwMode="auto">
              <a:xfrm>
                <a:off x="6660475" y="4628665"/>
                <a:ext cx="42469" cy="188988"/>
              </a:xfrm>
              <a:custGeom>
                <a:avLst/>
                <a:gdLst>
                  <a:gd name="T0" fmla="*/ 0 w 20"/>
                  <a:gd name="T1" fmla="*/ 10 h 89"/>
                  <a:gd name="T2" fmla="*/ 1 w 20"/>
                  <a:gd name="T3" fmla="*/ 89 h 89"/>
                  <a:gd name="T4" fmla="*/ 20 w 20"/>
                  <a:gd name="T5" fmla="*/ 79 h 89"/>
                  <a:gd name="T6" fmla="*/ 18 w 20"/>
                  <a:gd name="T7" fmla="*/ 0 h 89"/>
                  <a:gd name="T8" fmla="*/ 0 w 20"/>
                  <a:gd name="T9" fmla="*/ 10 h 89"/>
                </a:gdLst>
                <a:ahLst/>
                <a:cxnLst>
                  <a:cxn ang="0">
                    <a:pos x="T0" y="T1"/>
                  </a:cxn>
                  <a:cxn ang="0">
                    <a:pos x="T2" y="T3"/>
                  </a:cxn>
                  <a:cxn ang="0">
                    <a:pos x="T4" y="T5"/>
                  </a:cxn>
                  <a:cxn ang="0">
                    <a:pos x="T6" y="T7"/>
                  </a:cxn>
                  <a:cxn ang="0">
                    <a:pos x="T8" y="T9"/>
                  </a:cxn>
                </a:cxnLst>
                <a:rect l="0" t="0" r="r" b="b"/>
                <a:pathLst>
                  <a:path w="20" h="89">
                    <a:moveTo>
                      <a:pt x="0" y="10"/>
                    </a:moveTo>
                    <a:lnTo>
                      <a:pt x="1" y="89"/>
                    </a:lnTo>
                    <a:lnTo>
                      <a:pt x="20" y="79"/>
                    </a:lnTo>
                    <a:lnTo>
                      <a:pt x="18" y="0"/>
                    </a:lnTo>
                    <a:lnTo>
                      <a:pt x="0" y="10"/>
                    </a:ln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61">
                <a:extLst>
                  <a:ext uri="{FF2B5EF4-FFF2-40B4-BE49-F238E27FC236}">
                    <a16:creationId xmlns:a16="http://schemas.microsoft.com/office/drawing/2014/main" id="{9EDAEFBA-0B21-42A7-BE14-C3B0F2B56743}"/>
                  </a:ext>
                </a:extLst>
              </p:cNvPr>
              <p:cNvSpPr>
                <a:spLocks/>
              </p:cNvSpPr>
              <p:nvPr/>
            </p:nvSpPr>
            <p:spPr bwMode="auto">
              <a:xfrm>
                <a:off x="5488321" y="3467128"/>
                <a:ext cx="1006524" cy="1231611"/>
              </a:xfrm>
              <a:custGeom>
                <a:avLst/>
                <a:gdLst>
                  <a:gd name="T0" fmla="*/ 450 w 457"/>
                  <a:gd name="T1" fmla="*/ 558 h 558"/>
                  <a:gd name="T2" fmla="*/ 0 w 457"/>
                  <a:gd name="T3" fmla="*/ 5 h 558"/>
                  <a:gd name="T4" fmla="*/ 4 w 457"/>
                  <a:gd name="T5" fmla="*/ 0 h 558"/>
                  <a:gd name="T6" fmla="*/ 457 w 457"/>
                  <a:gd name="T7" fmla="*/ 556 h 558"/>
                  <a:gd name="T8" fmla="*/ 450 w 457"/>
                  <a:gd name="T9" fmla="*/ 558 h 558"/>
                </a:gdLst>
                <a:ahLst/>
                <a:cxnLst>
                  <a:cxn ang="0">
                    <a:pos x="T0" y="T1"/>
                  </a:cxn>
                  <a:cxn ang="0">
                    <a:pos x="T2" y="T3"/>
                  </a:cxn>
                  <a:cxn ang="0">
                    <a:pos x="T4" y="T5"/>
                  </a:cxn>
                  <a:cxn ang="0">
                    <a:pos x="T6" y="T7"/>
                  </a:cxn>
                  <a:cxn ang="0">
                    <a:pos x="T8" y="T9"/>
                  </a:cxn>
                </a:cxnLst>
                <a:rect l="0" t="0" r="r" b="b"/>
                <a:pathLst>
                  <a:path w="457" h="558">
                    <a:moveTo>
                      <a:pt x="450" y="558"/>
                    </a:moveTo>
                    <a:cubicBezTo>
                      <a:pt x="422" y="403"/>
                      <a:pt x="4" y="9"/>
                      <a:pt x="0" y="5"/>
                    </a:cubicBezTo>
                    <a:cubicBezTo>
                      <a:pt x="4" y="0"/>
                      <a:pt x="4" y="0"/>
                      <a:pt x="4" y="0"/>
                    </a:cubicBezTo>
                    <a:cubicBezTo>
                      <a:pt x="22" y="17"/>
                      <a:pt x="428" y="400"/>
                      <a:pt x="457" y="556"/>
                    </a:cubicBezTo>
                    <a:lnTo>
                      <a:pt x="450" y="558"/>
                    </a:lnTo>
                    <a:close/>
                  </a:path>
                </a:pathLst>
              </a:custGeom>
              <a:solidFill>
                <a:srgbClr val="15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spTree>
    <p:custDataLst>
      <p:tags r:id="rId1"/>
    </p:custDataLst>
    <p:extLst>
      <p:ext uri="{BB962C8B-B14F-4D97-AF65-F5344CB8AC3E}">
        <p14:creationId xmlns:p14="http://schemas.microsoft.com/office/powerpoint/2010/main" val="31335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F765166-A53D-48B7-B810-7E946BCF4DDD}"/>
              </a:ext>
            </a:extLst>
          </p:cNvPr>
          <p:cNvSpPr>
            <a:spLocks noGrp="1"/>
          </p:cNvSpPr>
          <p:nvPr>
            <p:ph type="title"/>
          </p:nvPr>
        </p:nvSpPr>
        <p:spPr/>
        <p:txBody>
          <a:bodyPr/>
          <a:lstStyle/>
          <a:p>
            <a:r>
              <a:rPr lang="en-CA" dirty="0"/>
              <a:t>Pre-authorized transactions</a:t>
            </a:r>
          </a:p>
        </p:txBody>
      </p:sp>
      <p:sp>
        <p:nvSpPr>
          <p:cNvPr id="28" name="Content Placeholder 1">
            <a:extLst>
              <a:ext uri="{FF2B5EF4-FFF2-40B4-BE49-F238E27FC236}">
                <a16:creationId xmlns:a16="http://schemas.microsoft.com/office/drawing/2014/main" id="{181577F8-A542-4CBA-A81F-774D6C8A05AD}"/>
              </a:ext>
            </a:extLst>
          </p:cNvPr>
          <p:cNvSpPr txBox="1">
            <a:spLocks/>
          </p:cNvSpPr>
          <p:nvPr/>
        </p:nvSpPr>
        <p:spPr>
          <a:xfrm>
            <a:off x="4572000" y="2205038"/>
            <a:ext cx="4386562" cy="4042699"/>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Credit card transactions pre-authorized</a:t>
            </a:r>
          </a:p>
          <a:p>
            <a:endParaRPr lang="en-CA" dirty="0"/>
          </a:p>
        </p:txBody>
      </p:sp>
      <p:grpSp>
        <p:nvGrpSpPr>
          <p:cNvPr id="29" name="Group 28">
            <a:extLst>
              <a:ext uri="{FF2B5EF4-FFF2-40B4-BE49-F238E27FC236}">
                <a16:creationId xmlns:a16="http://schemas.microsoft.com/office/drawing/2014/main" id="{47E99F0D-B61C-44F7-A367-2B70952EAB5E}"/>
              </a:ext>
            </a:extLst>
          </p:cNvPr>
          <p:cNvGrpSpPr/>
          <p:nvPr/>
        </p:nvGrpSpPr>
        <p:grpSpPr>
          <a:xfrm>
            <a:off x="-288169" y="1284563"/>
            <a:ext cx="4613564" cy="4613564"/>
            <a:chOff x="-288169" y="1284563"/>
            <a:chExt cx="4613564" cy="4613564"/>
          </a:xfrm>
        </p:grpSpPr>
        <p:sp>
          <p:nvSpPr>
            <p:cNvPr id="32" name="Oval 31">
              <a:extLst>
                <a:ext uri="{FF2B5EF4-FFF2-40B4-BE49-F238E27FC236}">
                  <a16:creationId xmlns:a16="http://schemas.microsoft.com/office/drawing/2014/main" id="{CCEEB683-F82D-4D90-A9ED-E3D6844C3B67}"/>
                </a:ext>
              </a:extLst>
            </p:cNvPr>
            <p:cNvSpPr/>
            <p:nvPr/>
          </p:nvSpPr>
          <p:spPr>
            <a:xfrm>
              <a:off x="-288169" y="1284563"/>
              <a:ext cx="4613564" cy="4613564"/>
            </a:xfrm>
            <a:prstGeom prst="ellipse">
              <a:avLst/>
            </a:prstGeom>
            <a:solidFill>
              <a:schemeClr val="accent5"/>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34" name="Freeform: Shape 33">
              <a:extLst>
                <a:ext uri="{FF2B5EF4-FFF2-40B4-BE49-F238E27FC236}">
                  <a16:creationId xmlns:a16="http://schemas.microsoft.com/office/drawing/2014/main" id="{EF4EDCAB-BB19-4224-B795-933066361049}"/>
                </a:ext>
              </a:extLst>
            </p:cNvPr>
            <p:cNvSpPr/>
            <p:nvPr/>
          </p:nvSpPr>
          <p:spPr>
            <a:xfrm>
              <a:off x="500374" y="2562132"/>
              <a:ext cx="3825021" cy="3335995"/>
            </a:xfrm>
            <a:custGeom>
              <a:avLst/>
              <a:gdLst>
                <a:gd name="connsiteX0" fmla="*/ 2576946 w 3577250"/>
                <a:gd name="connsiteY0" fmla="*/ 0 h 3373136"/>
                <a:gd name="connsiteX1" fmla="*/ 3573223 w 3577250"/>
                <a:gd name="connsiteY1" fmla="*/ 986604 h 3373136"/>
                <a:gd name="connsiteX2" fmla="*/ 3577250 w 3577250"/>
                <a:gd name="connsiteY2" fmla="*/ 1066354 h 3373136"/>
                <a:gd name="connsiteX3" fmla="*/ 1270468 w 3577250"/>
                <a:gd name="connsiteY3" fmla="*/ 3373136 h 3373136"/>
                <a:gd name="connsiteX4" fmla="*/ 1166129 w 3577250"/>
                <a:gd name="connsiteY4" fmla="*/ 3367868 h 3373136"/>
                <a:gd name="connsiteX5" fmla="*/ 0 w 3577250"/>
                <a:gd name="connsiteY5" fmla="*/ 2119745 h 3373136"/>
                <a:gd name="connsiteX6" fmla="*/ 1776846 w 3577250"/>
                <a:gd name="connsiteY6" fmla="*/ 446809 h 3373136"/>
                <a:gd name="connsiteX0" fmla="*/ 2561611 w 3561915"/>
                <a:gd name="connsiteY0" fmla="*/ 0 h 3373136"/>
                <a:gd name="connsiteX1" fmla="*/ 3557888 w 3561915"/>
                <a:gd name="connsiteY1" fmla="*/ 986604 h 3373136"/>
                <a:gd name="connsiteX2" fmla="*/ 3561915 w 3561915"/>
                <a:gd name="connsiteY2" fmla="*/ 1066354 h 3373136"/>
                <a:gd name="connsiteX3" fmla="*/ 1255133 w 3561915"/>
                <a:gd name="connsiteY3" fmla="*/ 3373136 h 3373136"/>
                <a:gd name="connsiteX4" fmla="*/ 1150794 w 3561915"/>
                <a:gd name="connsiteY4" fmla="*/ 3367868 h 3373136"/>
                <a:gd name="connsiteX5" fmla="*/ 0 w 3561915"/>
                <a:gd name="connsiteY5" fmla="*/ 2115911 h 3373136"/>
                <a:gd name="connsiteX6" fmla="*/ 1761511 w 3561915"/>
                <a:gd name="connsiteY6" fmla="*/ 446809 h 3373136"/>
                <a:gd name="connsiteX7" fmla="*/ 2561611 w 3561915"/>
                <a:gd name="connsiteY7" fmla="*/ 0 h 3373136"/>
                <a:gd name="connsiteX0" fmla="*/ 2586532 w 3561915"/>
                <a:gd name="connsiteY0" fmla="*/ 0 h 3376970"/>
                <a:gd name="connsiteX1" fmla="*/ 3557888 w 3561915"/>
                <a:gd name="connsiteY1" fmla="*/ 990438 h 3376970"/>
                <a:gd name="connsiteX2" fmla="*/ 3561915 w 3561915"/>
                <a:gd name="connsiteY2" fmla="*/ 1070188 h 3376970"/>
                <a:gd name="connsiteX3" fmla="*/ 1255133 w 3561915"/>
                <a:gd name="connsiteY3" fmla="*/ 3376970 h 3376970"/>
                <a:gd name="connsiteX4" fmla="*/ 1150794 w 3561915"/>
                <a:gd name="connsiteY4" fmla="*/ 3371702 h 3376970"/>
                <a:gd name="connsiteX5" fmla="*/ 0 w 3561915"/>
                <a:gd name="connsiteY5" fmla="*/ 2119745 h 3376970"/>
                <a:gd name="connsiteX6" fmla="*/ 1761511 w 3561915"/>
                <a:gd name="connsiteY6" fmla="*/ 450643 h 3376970"/>
                <a:gd name="connsiteX7" fmla="*/ 2586532 w 3561915"/>
                <a:gd name="connsiteY7" fmla="*/ 0 h 3376970"/>
                <a:gd name="connsiteX0" fmla="*/ 2849638 w 3825021"/>
                <a:gd name="connsiteY0" fmla="*/ 0 h 3376970"/>
                <a:gd name="connsiteX1" fmla="*/ 3820994 w 3825021"/>
                <a:gd name="connsiteY1" fmla="*/ 990438 h 3376970"/>
                <a:gd name="connsiteX2" fmla="*/ 3825021 w 3825021"/>
                <a:gd name="connsiteY2" fmla="*/ 1070188 h 3376970"/>
                <a:gd name="connsiteX3" fmla="*/ 1518239 w 3825021"/>
                <a:gd name="connsiteY3" fmla="*/ 3376970 h 3376970"/>
                <a:gd name="connsiteX4" fmla="*/ 1413900 w 3825021"/>
                <a:gd name="connsiteY4" fmla="*/ 3371702 h 3376970"/>
                <a:gd name="connsiteX5" fmla="*/ 0 w 3825021"/>
                <a:gd name="connsiteY5" fmla="*/ 1809194 h 3376970"/>
                <a:gd name="connsiteX6" fmla="*/ 2024617 w 3825021"/>
                <a:gd name="connsiteY6" fmla="*/ 450643 h 3376970"/>
                <a:gd name="connsiteX7" fmla="*/ 2849638 w 3825021"/>
                <a:gd name="connsiteY7" fmla="*/ 0 h 3376970"/>
                <a:gd name="connsiteX0" fmla="*/ 2873360 w 3825021"/>
                <a:gd name="connsiteY0" fmla="*/ 0 h 3335995"/>
                <a:gd name="connsiteX1" fmla="*/ 3820994 w 3825021"/>
                <a:gd name="connsiteY1" fmla="*/ 949463 h 3335995"/>
                <a:gd name="connsiteX2" fmla="*/ 3825021 w 3825021"/>
                <a:gd name="connsiteY2" fmla="*/ 1029213 h 3335995"/>
                <a:gd name="connsiteX3" fmla="*/ 1518239 w 3825021"/>
                <a:gd name="connsiteY3" fmla="*/ 3335995 h 3335995"/>
                <a:gd name="connsiteX4" fmla="*/ 1413900 w 3825021"/>
                <a:gd name="connsiteY4" fmla="*/ 3330727 h 3335995"/>
                <a:gd name="connsiteX5" fmla="*/ 0 w 3825021"/>
                <a:gd name="connsiteY5" fmla="*/ 1768219 h 3335995"/>
                <a:gd name="connsiteX6" fmla="*/ 2024617 w 3825021"/>
                <a:gd name="connsiteY6" fmla="*/ 409668 h 3335995"/>
                <a:gd name="connsiteX7" fmla="*/ 2873360 w 3825021"/>
                <a:gd name="connsiteY7" fmla="*/ 0 h 333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5021" h="3335995">
                  <a:moveTo>
                    <a:pt x="2873360" y="0"/>
                  </a:moveTo>
                  <a:lnTo>
                    <a:pt x="3820994" y="949463"/>
                  </a:lnTo>
                  <a:lnTo>
                    <a:pt x="3825021" y="1029213"/>
                  </a:lnTo>
                  <a:cubicBezTo>
                    <a:pt x="3825021" y="2303214"/>
                    <a:pt x="2792240" y="3335995"/>
                    <a:pt x="1518239" y="3335995"/>
                  </a:cubicBezTo>
                  <a:lnTo>
                    <a:pt x="1413900" y="3330727"/>
                  </a:lnTo>
                  <a:lnTo>
                    <a:pt x="0" y="1768219"/>
                  </a:lnTo>
                  <a:lnTo>
                    <a:pt x="2024617" y="409668"/>
                  </a:lnTo>
                  <a:lnTo>
                    <a:pt x="2873360" y="0"/>
                  </a:lnTo>
                  <a:close/>
                </a:path>
              </a:pathLst>
            </a:custGeom>
            <a:solidFill>
              <a:srgbClr val="F7653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endParaRPr>
            </a:p>
          </p:txBody>
        </p:sp>
        <p:grpSp>
          <p:nvGrpSpPr>
            <p:cNvPr id="35" name="Group 34">
              <a:extLst>
                <a:ext uri="{FF2B5EF4-FFF2-40B4-BE49-F238E27FC236}">
                  <a16:creationId xmlns:a16="http://schemas.microsoft.com/office/drawing/2014/main" id="{6342BD36-573F-4AB9-AC4A-52B8CC7139A4}"/>
                </a:ext>
              </a:extLst>
            </p:cNvPr>
            <p:cNvGrpSpPr/>
            <p:nvPr/>
          </p:nvGrpSpPr>
          <p:grpSpPr>
            <a:xfrm>
              <a:off x="462182" y="2521157"/>
              <a:ext cx="3163526" cy="1962363"/>
              <a:chOff x="541337" y="4202113"/>
              <a:chExt cx="2876551" cy="1784350"/>
            </a:xfrm>
          </p:grpSpPr>
          <p:sp>
            <p:nvSpPr>
              <p:cNvPr id="36" name="AutoShape 3">
                <a:extLst>
                  <a:ext uri="{FF2B5EF4-FFF2-40B4-BE49-F238E27FC236}">
                    <a16:creationId xmlns:a16="http://schemas.microsoft.com/office/drawing/2014/main" id="{432C590B-96FA-4B71-A959-C1B25D67D356}"/>
                  </a:ext>
                </a:extLst>
              </p:cNvPr>
              <p:cNvSpPr>
                <a:spLocks noChangeAspect="1" noChangeArrowheads="1" noTextEdit="1"/>
              </p:cNvSpPr>
              <p:nvPr/>
            </p:nvSpPr>
            <p:spPr bwMode="auto">
              <a:xfrm>
                <a:off x="542925" y="4202113"/>
                <a:ext cx="287496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5">
                <a:extLst>
                  <a:ext uri="{FF2B5EF4-FFF2-40B4-BE49-F238E27FC236}">
                    <a16:creationId xmlns:a16="http://schemas.microsoft.com/office/drawing/2014/main" id="{9D734FFB-973D-4ED2-A55A-D98B084D001B}"/>
                  </a:ext>
                </a:extLst>
              </p:cNvPr>
              <p:cNvSpPr>
                <a:spLocks/>
              </p:cNvSpPr>
              <p:nvPr/>
            </p:nvSpPr>
            <p:spPr bwMode="auto">
              <a:xfrm>
                <a:off x="541337" y="4203700"/>
                <a:ext cx="2676525" cy="1670050"/>
              </a:xfrm>
              <a:custGeom>
                <a:avLst/>
                <a:gdLst>
                  <a:gd name="T0" fmla="*/ 1151 w 1196"/>
                  <a:gd name="T1" fmla="*/ 743 h 743"/>
                  <a:gd name="T2" fmla="*/ 45 w 1196"/>
                  <a:gd name="T3" fmla="*/ 743 h 743"/>
                  <a:gd name="T4" fmla="*/ 0 w 1196"/>
                  <a:gd name="T5" fmla="*/ 699 h 743"/>
                  <a:gd name="T6" fmla="*/ 0 w 1196"/>
                  <a:gd name="T7" fmla="*/ 44 h 743"/>
                  <a:gd name="T8" fmla="*/ 45 w 1196"/>
                  <a:gd name="T9" fmla="*/ 0 h 743"/>
                  <a:gd name="T10" fmla="*/ 1151 w 1196"/>
                  <a:gd name="T11" fmla="*/ 0 h 743"/>
                  <a:gd name="T12" fmla="*/ 1196 w 1196"/>
                  <a:gd name="T13" fmla="*/ 44 h 743"/>
                  <a:gd name="T14" fmla="*/ 1196 w 1196"/>
                  <a:gd name="T15" fmla="*/ 699 h 743"/>
                  <a:gd name="T16" fmla="*/ 1151 w 1196"/>
                  <a:gd name="T17"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743">
                    <a:moveTo>
                      <a:pt x="1151" y="743"/>
                    </a:moveTo>
                    <a:cubicBezTo>
                      <a:pt x="45" y="743"/>
                      <a:pt x="45" y="743"/>
                      <a:pt x="45" y="743"/>
                    </a:cubicBezTo>
                    <a:cubicBezTo>
                      <a:pt x="20" y="743"/>
                      <a:pt x="0" y="723"/>
                      <a:pt x="0" y="699"/>
                    </a:cubicBezTo>
                    <a:cubicBezTo>
                      <a:pt x="0" y="44"/>
                      <a:pt x="0" y="44"/>
                      <a:pt x="0" y="44"/>
                    </a:cubicBezTo>
                    <a:cubicBezTo>
                      <a:pt x="0" y="20"/>
                      <a:pt x="20" y="0"/>
                      <a:pt x="45" y="0"/>
                    </a:cubicBezTo>
                    <a:cubicBezTo>
                      <a:pt x="1151" y="0"/>
                      <a:pt x="1151" y="0"/>
                      <a:pt x="1151" y="0"/>
                    </a:cubicBezTo>
                    <a:cubicBezTo>
                      <a:pt x="1176" y="0"/>
                      <a:pt x="1196" y="20"/>
                      <a:pt x="1196" y="44"/>
                    </a:cubicBezTo>
                    <a:cubicBezTo>
                      <a:pt x="1196" y="699"/>
                      <a:pt x="1196" y="699"/>
                      <a:pt x="1196" y="699"/>
                    </a:cubicBezTo>
                    <a:cubicBezTo>
                      <a:pt x="1196" y="723"/>
                      <a:pt x="1176" y="743"/>
                      <a:pt x="1151" y="74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a:p>
            </p:txBody>
          </p:sp>
          <p:sp>
            <p:nvSpPr>
              <p:cNvPr id="38" name="Oval 6">
                <a:extLst>
                  <a:ext uri="{FF2B5EF4-FFF2-40B4-BE49-F238E27FC236}">
                    <a16:creationId xmlns:a16="http://schemas.microsoft.com/office/drawing/2014/main" id="{D76513ED-2140-4B55-B970-7CB7E0B48449}"/>
                  </a:ext>
                </a:extLst>
              </p:cNvPr>
              <p:cNvSpPr>
                <a:spLocks noChangeArrowheads="1"/>
              </p:cNvSpPr>
              <p:nvPr/>
            </p:nvSpPr>
            <p:spPr bwMode="auto">
              <a:xfrm>
                <a:off x="2541588" y="5186363"/>
                <a:ext cx="471488" cy="471487"/>
              </a:xfrm>
              <a:prstGeom prst="ellipse">
                <a:avLst/>
              </a:prstGeom>
              <a:solidFill>
                <a:srgbClr val="7DF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 name="Oval 7">
                <a:extLst>
                  <a:ext uri="{FF2B5EF4-FFF2-40B4-BE49-F238E27FC236}">
                    <a16:creationId xmlns:a16="http://schemas.microsoft.com/office/drawing/2014/main" id="{71EAF6D3-4953-4EE1-A3FD-F03AFB934F9B}"/>
                  </a:ext>
                </a:extLst>
              </p:cNvPr>
              <p:cNvSpPr>
                <a:spLocks noChangeArrowheads="1"/>
              </p:cNvSpPr>
              <p:nvPr/>
            </p:nvSpPr>
            <p:spPr bwMode="auto">
              <a:xfrm>
                <a:off x="2325688" y="5186363"/>
                <a:ext cx="466725" cy="471487"/>
              </a:xfrm>
              <a:prstGeom prst="ellipse">
                <a:avLst/>
              </a:prstGeom>
              <a:solidFill>
                <a:srgbClr val="F2E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 name="Freeform 8">
                <a:extLst>
                  <a:ext uri="{FF2B5EF4-FFF2-40B4-BE49-F238E27FC236}">
                    <a16:creationId xmlns:a16="http://schemas.microsoft.com/office/drawing/2014/main" id="{EFFFD941-D5FC-472E-85E8-130D652FFF31}"/>
                  </a:ext>
                </a:extLst>
              </p:cNvPr>
              <p:cNvSpPr>
                <a:spLocks/>
              </p:cNvSpPr>
              <p:nvPr/>
            </p:nvSpPr>
            <p:spPr bwMode="auto">
              <a:xfrm>
                <a:off x="836613" y="5186363"/>
                <a:ext cx="552450" cy="146050"/>
              </a:xfrm>
              <a:custGeom>
                <a:avLst/>
                <a:gdLst>
                  <a:gd name="T0" fmla="*/ 214 w 247"/>
                  <a:gd name="T1" fmla="*/ 65 h 65"/>
                  <a:gd name="T2" fmla="*/ 32 w 247"/>
                  <a:gd name="T3" fmla="*/ 65 h 65"/>
                  <a:gd name="T4" fmla="*/ 0 w 247"/>
                  <a:gd name="T5" fmla="*/ 33 h 65"/>
                  <a:gd name="T6" fmla="*/ 32 w 247"/>
                  <a:gd name="T7" fmla="*/ 0 h 65"/>
                  <a:gd name="T8" fmla="*/ 214 w 247"/>
                  <a:gd name="T9" fmla="*/ 0 h 65"/>
                  <a:gd name="T10" fmla="*/ 247 w 247"/>
                  <a:gd name="T11" fmla="*/ 33 h 65"/>
                  <a:gd name="T12" fmla="*/ 214 w 24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47" h="65">
                    <a:moveTo>
                      <a:pt x="214" y="65"/>
                    </a:moveTo>
                    <a:cubicBezTo>
                      <a:pt x="32" y="65"/>
                      <a:pt x="32" y="65"/>
                      <a:pt x="32" y="65"/>
                    </a:cubicBezTo>
                    <a:cubicBezTo>
                      <a:pt x="14" y="65"/>
                      <a:pt x="0" y="51"/>
                      <a:pt x="0" y="33"/>
                    </a:cubicBezTo>
                    <a:cubicBezTo>
                      <a:pt x="0" y="15"/>
                      <a:pt x="14" y="0"/>
                      <a:pt x="32" y="0"/>
                    </a:cubicBezTo>
                    <a:cubicBezTo>
                      <a:pt x="214" y="0"/>
                      <a:pt x="214" y="0"/>
                      <a:pt x="214" y="0"/>
                    </a:cubicBezTo>
                    <a:cubicBezTo>
                      <a:pt x="232" y="0"/>
                      <a:pt x="247" y="15"/>
                      <a:pt x="247" y="33"/>
                    </a:cubicBezTo>
                    <a:cubicBezTo>
                      <a:pt x="247" y="51"/>
                      <a:pt x="232" y="65"/>
                      <a:pt x="214" y="65"/>
                    </a:cubicBezTo>
                    <a:close/>
                  </a:path>
                </a:pathLst>
              </a:custGeom>
              <a:solidFill>
                <a:srgbClr val="DB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9">
                <a:extLst>
                  <a:ext uri="{FF2B5EF4-FFF2-40B4-BE49-F238E27FC236}">
                    <a16:creationId xmlns:a16="http://schemas.microsoft.com/office/drawing/2014/main" id="{8815D79D-803A-43AE-9B7A-66CACC70EC99}"/>
                  </a:ext>
                </a:extLst>
              </p:cNvPr>
              <p:cNvSpPr>
                <a:spLocks/>
              </p:cNvSpPr>
              <p:nvPr/>
            </p:nvSpPr>
            <p:spPr bwMode="auto">
              <a:xfrm>
                <a:off x="836613" y="5422900"/>
                <a:ext cx="1158875" cy="150812"/>
              </a:xfrm>
              <a:custGeom>
                <a:avLst/>
                <a:gdLst>
                  <a:gd name="T0" fmla="*/ 485 w 518"/>
                  <a:gd name="T1" fmla="*/ 67 h 67"/>
                  <a:gd name="T2" fmla="*/ 32 w 518"/>
                  <a:gd name="T3" fmla="*/ 67 h 67"/>
                  <a:gd name="T4" fmla="*/ 0 w 518"/>
                  <a:gd name="T5" fmla="*/ 34 h 67"/>
                  <a:gd name="T6" fmla="*/ 0 w 518"/>
                  <a:gd name="T7" fmla="*/ 32 h 67"/>
                  <a:gd name="T8" fmla="*/ 32 w 518"/>
                  <a:gd name="T9" fmla="*/ 0 h 67"/>
                  <a:gd name="T10" fmla="*/ 485 w 518"/>
                  <a:gd name="T11" fmla="*/ 0 h 67"/>
                  <a:gd name="T12" fmla="*/ 518 w 518"/>
                  <a:gd name="T13" fmla="*/ 32 h 67"/>
                  <a:gd name="T14" fmla="*/ 518 w 518"/>
                  <a:gd name="T15" fmla="*/ 34 h 67"/>
                  <a:gd name="T16" fmla="*/ 485 w 518"/>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67">
                    <a:moveTo>
                      <a:pt x="485" y="67"/>
                    </a:moveTo>
                    <a:cubicBezTo>
                      <a:pt x="32" y="67"/>
                      <a:pt x="32" y="67"/>
                      <a:pt x="32" y="67"/>
                    </a:cubicBezTo>
                    <a:cubicBezTo>
                      <a:pt x="14" y="67"/>
                      <a:pt x="0" y="52"/>
                      <a:pt x="0" y="34"/>
                    </a:cubicBezTo>
                    <a:cubicBezTo>
                      <a:pt x="0" y="32"/>
                      <a:pt x="0" y="32"/>
                      <a:pt x="0" y="32"/>
                    </a:cubicBezTo>
                    <a:cubicBezTo>
                      <a:pt x="0" y="14"/>
                      <a:pt x="14" y="0"/>
                      <a:pt x="32" y="0"/>
                    </a:cubicBezTo>
                    <a:cubicBezTo>
                      <a:pt x="485" y="0"/>
                      <a:pt x="485" y="0"/>
                      <a:pt x="485" y="0"/>
                    </a:cubicBezTo>
                    <a:cubicBezTo>
                      <a:pt x="503" y="0"/>
                      <a:pt x="518" y="14"/>
                      <a:pt x="518" y="32"/>
                    </a:cubicBezTo>
                    <a:cubicBezTo>
                      <a:pt x="518" y="34"/>
                      <a:pt x="518" y="34"/>
                      <a:pt x="518" y="34"/>
                    </a:cubicBezTo>
                    <a:cubicBezTo>
                      <a:pt x="518" y="52"/>
                      <a:pt x="503" y="67"/>
                      <a:pt x="485" y="67"/>
                    </a:cubicBezTo>
                    <a:close/>
                  </a:path>
                </a:pathLst>
              </a:custGeom>
              <a:solidFill>
                <a:srgbClr val="DB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10">
                <a:extLst>
                  <a:ext uri="{FF2B5EF4-FFF2-40B4-BE49-F238E27FC236}">
                    <a16:creationId xmlns:a16="http://schemas.microsoft.com/office/drawing/2014/main" id="{0F544C75-EDBA-4B55-B266-0D5C3AAD0239}"/>
                  </a:ext>
                </a:extLst>
              </p:cNvPr>
              <p:cNvSpPr>
                <a:spLocks/>
              </p:cNvSpPr>
              <p:nvPr/>
            </p:nvSpPr>
            <p:spPr bwMode="auto">
              <a:xfrm>
                <a:off x="1443038" y="5186363"/>
                <a:ext cx="552450" cy="146050"/>
              </a:xfrm>
              <a:custGeom>
                <a:avLst/>
                <a:gdLst>
                  <a:gd name="T0" fmla="*/ 214 w 247"/>
                  <a:gd name="T1" fmla="*/ 65 h 65"/>
                  <a:gd name="T2" fmla="*/ 32 w 247"/>
                  <a:gd name="T3" fmla="*/ 65 h 65"/>
                  <a:gd name="T4" fmla="*/ 0 w 247"/>
                  <a:gd name="T5" fmla="*/ 33 h 65"/>
                  <a:gd name="T6" fmla="*/ 32 w 247"/>
                  <a:gd name="T7" fmla="*/ 0 h 65"/>
                  <a:gd name="T8" fmla="*/ 214 w 247"/>
                  <a:gd name="T9" fmla="*/ 0 h 65"/>
                  <a:gd name="T10" fmla="*/ 247 w 247"/>
                  <a:gd name="T11" fmla="*/ 33 h 65"/>
                  <a:gd name="T12" fmla="*/ 214 w 24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47" h="65">
                    <a:moveTo>
                      <a:pt x="214" y="65"/>
                    </a:moveTo>
                    <a:cubicBezTo>
                      <a:pt x="32" y="65"/>
                      <a:pt x="32" y="65"/>
                      <a:pt x="32" y="65"/>
                    </a:cubicBezTo>
                    <a:cubicBezTo>
                      <a:pt x="14" y="65"/>
                      <a:pt x="0" y="51"/>
                      <a:pt x="0" y="33"/>
                    </a:cubicBezTo>
                    <a:cubicBezTo>
                      <a:pt x="0" y="15"/>
                      <a:pt x="14" y="0"/>
                      <a:pt x="32" y="0"/>
                    </a:cubicBezTo>
                    <a:cubicBezTo>
                      <a:pt x="214" y="0"/>
                      <a:pt x="214" y="0"/>
                      <a:pt x="214" y="0"/>
                    </a:cubicBezTo>
                    <a:cubicBezTo>
                      <a:pt x="232" y="0"/>
                      <a:pt x="247" y="15"/>
                      <a:pt x="247" y="33"/>
                    </a:cubicBezTo>
                    <a:cubicBezTo>
                      <a:pt x="247" y="51"/>
                      <a:pt x="232" y="65"/>
                      <a:pt x="214" y="65"/>
                    </a:cubicBezTo>
                    <a:close/>
                  </a:path>
                </a:pathLst>
              </a:custGeom>
              <a:solidFill>
                <a:srgbClr val="DB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 name="Rectangle 11">
                <a:extLst>
                  <a:ext uri="{FF2B5EF4-FFF2-40B4-BE49-F238E27FC236}">
                    <a16:creationId xmlns:a16="http://schemas.microsoft.com/office/drawing/2014/main" id="{B35725C4-60A3-477C-B7EE-E36FA2753AE4}"/>
                  </a:ext>
                </a:extLst>
              </p:cNvPr>
              <p:cNvSpPr>
                <a:spLocks noChangeArrowheads="1"/>
              </p:cNvSpPr>
              <p:nvPr/>
            </p:nvSpPr>
            <p:spPr bwMode="auto">
              <a:xfrm>
                <a:off x="541337" y="4413250"/>
                <a:ext cx="2676525" cy="404812"/>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 name="Rectangle 12">
                <a:extLst>
                  <a:ext uri="{FF2B5EF4-FFF2-40B4-BE49-F238E27FC236}">
                    <a16:creationId xmlns:a16="http://schemas.microsoft.com/office/drawing/2014/main" id="{5A10CB4E-DE79-4D26-A306-79D2740EF3A8}"/>
                  </a:ext>
                </a:extLst>
              </p:cNvPr>
              <p:cNvSpPr>
                <a:spLocks noChangeArrowheads="1"/>
              </p:cNvSpPr>
              <p:nvPr/>
            </p:nvSpPr>
            <p:spPr bwMode="auto">
              <a:xfrm>
                <a:off x="541337" y="4413250"/>
                <a:ext cx="26765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13">
                <a:extLst>
                  <a:ext uri="{FF2B5EF4-FFF2-40B4-BE49-F238E27FC236}">
                    <a16:creationId xmlns:a16="http://schemas.microsoft.com/office/drawing/2014/main" id="{A58833AD-3871-49AA-87EA-CE9E0908F819}"/>
                  </a:ext>
                </a:extLst>
              </p:cNvPr>
              <p:cNvSpPr>
                <a:spLocks/>
              </p:cNvSpPr>
              <p:nvPr/>
            </p:nvSpPr>
            <p:spPr bwMode="auto">
              <a:xfrm>
                <a:off x="2416175" y="5873750"/>
                <a:ext cx="425450" cy="101600"/>
              </a:xfrm>
              <a:custGeom>
                <a:avLst/>
                <a:gdLst>
                  <a:gd name="T0" fmla="*/ 106 w 190"/>
                  <a:gd name="T1" fmla="*/ 0 h 45"/>
                  <a:gd name="T2" fmla="*/ 0 w 190"/>
                  <a:gd name="T3" fmla="*/ 0 h 45"/>
                  <a:gd name="T4" fmla="*/ 169 w 190"/>
                  <a:gd name="T5" fmla="*/ 44 h 45"/>
                  <a:gd name="T6" fmla="*/ 178 w 190"/>
                  <a:gd name="T7" fmla="*/ 45 h 45"/>
                  <a:gd name="T8" fmla="*/ 190 w 190"/>
                  <a:gd name="T9" fmla="*/ 44 h 45"/>
                  <a:gd name="T10" fmla="*/ 181 w 190"/>
                  <a:gd name="T11" fmla="*/ 44 h 45"/>
                  <a:gd name="T12" fmla="*/ 137 w 190"/>
                  <a:gd name="T13" fmla="*/ 28 h 45"/>
                  <a:gd name="T14" fmla="*/ 106 w 190"/>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45">
                    <a:moveTo>
                      <a:pt x="106" y="0"/>
                    </a:moveTo>
                    <a:cubicBezTo>
                      <a:pt x="0" y="0"/>
                      <a:pt x="0" y="0"/>
                      <a:pt x="0" y="0"/>
                    </a:cubicBezTo>
                    <a:cubicBezTo>
                      <a:pt x="169" y="44"/>
                      <a:pt x="169" y="44"/>
                      <a:pt x="169" y="44"/>
                    </a:cubicBezTo>
                    <a:cubicBezTo>
                      <a:pt x="172" y="45"/>
                      <a:pt x="175" y="45"/>
                      <a:pt x="178" y="45"/>
                    </a:cubicBezTo>
                    <a:cubicBezTo>
                      <a:pt x="183" y="45"/>
                      <a:pt x="186" y="45"/>
                      <a:pt x="190" y="44"/>
                    </a:cubicBezTo>
                    <a:cubicBezTo>
                      <a:pt x="187" y="44"/>
                      <a:pt x="184" y="44"/>
                      <a:pt x="181" y="44"/>
                    </a:cubicBezTo>
                    <a:cubicBezTo>
                      <a:pt x="166" y="44"/>
                      <a:pt x="150" y="39"/>
                      <a:pt x="137" y="28"/>
                    </a:cubicBezTo>
                    <a:cubicBezTo>
                      <a:pt x="106" y="0"/>
                      <a:pt x="106" y="0"/>
                      <a:pt x="106" y="0"/>
                    </a:cubicBezTo>
                  </a:path>
                </a:pathLst>
              </a:custGeom>
              <a:solidFill>
                <a:srgbClr val="B4BE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14">
                <a:extLst>
                  <a:ext uri="{FF2B5EF4-FFF2-40B4-BE49-F238E27FC236}">
                    <a16:creationId xmlns:a16="http://schemas.microsoft.com/office/drawing/2014/main" id="{9B35F491-DBE8-4387-BB3B-775E13D82654}"/>
                  </a:ext>
                </a:extLst>
              </p:cNvPr>
              <p:cNvSpPr>
                <a:spLocks/>
              </p:cNvSpPr>
              <p:nvPr/>
            </p:nvSpPr>
            <p:spPr bwMode="auto">
              <a:xfrm>
                <a:off x="2190750" y="4818063"/>
                <a:ext cx="463550" cy="1055687"/>
              </a:xfrm>
              <a:custGeom>
                <a:avLst/>
                <a:gdLst>
                  <a:gd name="T0" fmla="*/ 18 w 207"/>
                  <a:gd name="T1" fmla="*/ 0 h 470"/>
                  <a:gd name="T2" fmla="*/ 0 w 207"/>
                  <a:gd name="T3" fmla="*/ 0 h 470"/>
                  <a:gd name="T4" fmla="*/ 0 w 207"/>
                  <a:gd name="T5" fmla="*/ 301 h 470"/>
                  <a:gd name="T6" fmla="*/ 19 w 207"/>
                  <a:gd name="T7" fmla="*/ 358 h 470"/>
                  <a:gd name="T8" fmla="*/ 101 w 207"/>
                  <a:gd name="T9" fmla="*/ 470 h 470"/>
                  <a:gd name="T10" fmla="*/ 207 w 207"/>
                  <a:gd name="T11" fmla="*/ 470 h 470"/>
                  <a:gd name="T12" fmla="*/ 41 w 207"/>
                  <a:gd name="T13" fmla="*/ 324 h 470"/>
                  <a:gd name="T14" fmla="*/ 18 w 207"/>
                  <a:gd name="T15" fmla="*/ 274 h 470"/>
                  <a:gd name="T16" fmla="*/ 18 w 207"/>
                  <a:gd name="T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470">
                    <a:moveTo>
                      <a:pt x="18" y="0"/>
                    </a:moveTo>
                    <a:cubicBezTo>
                      <a:pt x="0" y="0"/>
                      <a:pt x="0" y="0"/>
                      <a:pt x="0" y="0"/>
                    </a:cubicBezTo>
                    <a:cubicBezTo>
                      <a:pt x="0" y="301"/>
                      <a:pt x="0" y="301"/>
                      <a:pt x="0" y="301"/>
                    </a:cubicBezTo>
                    <a:cubicBezTo>
                      <a:pt x="0" y="321"/>
                      <a:pt x="7" y="341"/>
                      <a:pt x="19" y="358"/>
                    </a:cubicBezTo>
                    <a:cubicBezTo>
                      <a:pt x="101" y="470"/>
                      <a:pt x="101" y="470"/>
                      <a:pt x="101" y="470"/>
                    </a:cubicBezTo>
                    <a:cubicBezTo>
                      <a:pt x="207" y="470"/>
                      <a:pt x="207" y="470"/>
                      <a:pt x="207" y="470"/>
                    </a:cubicBezTo>
                    <a:cubicBezTo>
                      <a:pt x="41" y="324"/>
                      <a:pt x="41" y="324"/>
                      <a:pt x="41" y="324"/>
                    </a:cubicBezTo>
                    <a:cubicBezTo>
                      <a:pt x="26" y="312"/>
                      <a:pt x="18" y="293"/>
                      <a:pt x="18" y="274"/>
                    </a:cubicBezTo>
                    <a:cubicBezTo>
                      <a:pt x="18" y="0"/>
                      <a:pt x="18" y="0"/>
                      <a:pt x="18"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 name="Freeform 15">
                <a:extLst>
                  <a:ext uri="{FF2B5EF4-FFF2-40B4-BE49-F238E27FC236}">
                    <a16:creationId xmlns:a16="http://schemas.microsoft.com/office/drawing/2014/main" id="{6E52BB82-7E51-40AE-AD47-3F2847E30BA2}"/>
                  </a:ext>
                </a:extLst>
              </p:cNvPr>
              <p:cNvSpPr>
                <a:spLocks/>
              </p:cNvSpPr>
              <p:nvPr/>
            </p:nvSpPr>
            <p:spPr bwMode="auto">
              <a:xfrm>
                <a:off x="2190750" y="4689475"/>
                <a:ext cx="50800" cy="128587"/>
              </a:xfrm>
              <a:custGeom>
                <a:avLst/>
                <a:gdLst>
                  <a:gd name="T0" fmla="*/ 23 w 23"/>
                  <a:gd name="T1" fmla="*/ 0 h 57"/>
                  <a:gd name="T2" fmla="*/ 0 w 23"/>
                  <a:gd name="T3" fmla="*/ 50 h 57"/>
                  <a:gd name="T4" fmla="*/ 0 w 23"/>
                  <a:gd name="T5" fmla="*/ 57 h 57"/>
                  <a:gd name="T6" fmla="*/ 18 w 23"/>
                  <a:gd name="T7" fmla="*/ 57 h 57"/>
                  <a:gd name="T8" fmla="*/ 18 w 23"/>
                  <a:gd name="T9" fmla="*/ 26 h 57"/>
                  <a:gd name="T10" fmla="*/ 23 w 23"/>
                  <a:gd name="T11" fmla="*/ 0 h 57"/>
                </a:gdLst>
                <a:ahLst/>
                <a:cxnLst>
                  <a:cxn ang="0">
                    <a:pos x="T0" y="T1"/>
                  </a:cxn>
                  <a:cxn ang="0">
                    <a:pos x="T2" y="T3"/>
                  </a:cxn>
                  <a:cxn ang="0">
                    <a:pos x="T4" y="T5"/>
                  </a:cxn>
                  <a:cxn ang="0">
                    <a:pos x="T6" y="T7"/>
                  </a:cxn>
                  <a:cxn ang="0">
                    <a:pos x="T8" y="T9"/>
                  </a:cxn>
                  <a:cxn ang="0">
                    <a:pos x="T10" y="T11"/>
                  </a:cxn>
                </a:cxnLst>
                <a:rect l="0" t="0" r="r" b="b"/>
                <a:pathLst>
                  <a:path w="23" h="57">
                    <a:moveTo>
                      <a:pt x="23" y="0"/>
                    </a:moveTo>
                    <a:cubicBezTo>
                      <a:pt x="9" y="12"/>
                      <a:pt x="0" y="30"/>
                      <a:pt x="0" y="50"/>
                    </a:cubicBezTo>
                    <a:cubicBezTo>
                      <a:pt x="0" y="57"/>
                      <a:pt x="0" y="57"/>
                      <a:pt x="0" y="57"/>
                    </a:cubicBezTo>
                    <a:cubicBezTo>
                      <a:pt x="18" y="57"/>
                      <a:pt x="18" y="57"/>
                      <a:pt x="18" y="57"/>
                    </a:cubicBezTo>
                    <a:cubicBezTo>
                      <a:pt x="18" y="26"/>
                      <a:pt x="18" y="26"/>
                      <a:pt x="18" y="26"/>
                    </a:cubicBezTo>
                    <a:cubicBezTo>
                      <a:pt x="18" y="16"/>
                      <a:pt x="20" y="8"/>
                      <a:pt x="23" y="0"/>
                    </a:cubicBezTo>
                  </a:path>
                </a:pathLst>
              </a:custGeom>
              <a:solidFill>
                <a:srgbClr val="2F3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16">
                <a:extLst>
                  <a:ext uri="{FF2B5EF4-FFF2-40B4-BE49-F238E27FC236}">
                    <a16:creationId xmlns:a16="http://schemas.microsoft.com/office/drawing/2014/main" id="{766F3D2A-77BC-48D3-ADB2-81F8DCC31076}"/>
                  </a:ext>
                </a:extLst>
              </p:cNvPr>
              <p:cNvSpPr>
                <a:spLocks/>
              </p:cNvSpPr>
              <p:nvPr/>
            </p:nvSpPr>
            <p:spPr bwMode="auto">
              <a:xfrm>
                <a:off x="2230438" y="4532313"/>
                <a:ext cx="1185863" cy="1454150"/>
              </a:xfrm>
              <a:custGeom>
                <a:avLst/>
                <a:gdLst>
                  <a:gd name="T0" fmla="*/ 506 w 529"/>
                  <a:gd name="T1" fmla="*/ 451 h 647"/>
                  <a:gd name="T2" fmla="*/ 309 w 529"/>
                  <a:gd name="T3" fmla="*/ 625 h 647"/>
                  <a:gd name="T4" fmla="*/ 220 w 529"/>
                  <a:gd name="T5" fmla="*/ 625 h 647"/>
                  <a:gd name="T6" fmla="*/ 23 w 529"/>
                  <a:gd name="T7" fmla="*/ 451 h 647"/>
                  <a:gd name="T8" fmla="*/ 0 w 529"/>
                  <a:gd name="T9" fmla="*/ 401 h 647"/>
                  <a:gd name="T10" fmla="*/ 0 w 529"/>
                  <a:gd name="T11" fmla="*/ 96 h 647"/>
                  <a:gd name="T12" fmla="*/ 58 w 529"/>
                  <a:gd name="T13" fmla="*/ 29 h 647"/>
                  <a:gd name="T14" fmla="*/ 255 w 529"/>
                  <a:gd name="T15" fmla="*/ 1 h 647"/>
                  <a:gd name="T16" fmla="*/ 274 w 529"/>
                  <a:gd name="T17" fmla="*/ 1 h 647"/>
                  <a:gd name="T18" fmla="*/ 471 w 529"/>
                  <a:gd name="T19" fmla="*/ 29 h 647"/>
                  <a:gd name="T20" fmla="*/ 529 w 529"/>
                  <a:gd name="T21" fmla="*/ 96 h 647"/>
                  <a:gd name="T22" fmla="*/ 529 w 529"/>
                  <a:gd name="T23" fmla="*/ 401 h 647"/>
                  <a:gd name="T24" fmla="*/ 506 w 529"/>
                  <a:gd name="T25" fmla="*/ 451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647">
                    <a:moveTo>
                      <a:pt x="506" y="451"/>
                    </a:moveTo>
                    <a:cubicBezTo>
                      <a:pt x="309" y="625"/>
                      <a:pt x="309" y="625"/>
                      <a:pt x="309" y="625"/>
                    </a:cubicBezTo>
                    <a:cubicBezTo>
                      <a:pt x="283" y="647"/>
                      <a:pt x="245" y="647"/>
                      <a:pt x="220" y="625"/>
                    </a:cubicBezTo>
                    <a:cubicBezTo>
                      <a:pt x="23" y="451"/>
                      <a:pt x="23" y="451"/>
                      <a:pt x="23" y="451"/>
                    </a:cubicBezTo>
                    <a:cubicBezTo>
                      <a:pt x="8" y="439"/>
                      <a:pt x="0" y="420"/>
                      <a:pt x="0" y="401"/>
                    </a:cubicBezTo>
                    <a:cubicBezTo>
                      <a:pt x="0" y="96"/>
                      <a:pt x="0" y="96"/>
                      <a:pt x="0" y="96"/>
                    </a:cubicBezTo>
                    <a:cubicBezTo>
                      <a:pt x="0" y="62"/>
                      <a:pt x="25" y="34"/>
                      <a:pt x="58" y="29"/>
                    </a:cubicBezTo>
                    <a:cubicBezTo>
                      <a:pt x="255" y="1"/>
                      <a:pt x="255" y="1"/>
                      <a:pt x="255" y="1"/>
                    </a:cubicBezTo>
                    <a:cubicBezTo>
                      <a:pt x="261" y="0"/>
                      <a:pt x="268" y="0"/>
                      <a:pt x="274" y="1"/>
                    </a:cubicBezTo>
                    <a:cubicBezTo>
                      <a:pt x="471" y="29"/>
                      <a:pt x="471" y="29"/>
                      <a:pt x="471" y="29"/>
                    </a:cubicBezTo>
                    <a:cubicBezTo>
                      <a:pt x="504" y="34"/>
                      <a:pt x="529" y="62"/>
                      <a:pt x="529" y="96"/>
                    </a:cubicBezTo>
                    <a:cubicBezTo>
                      <a:pt x="529" y="401"/>
                      <a:pt x="529" y="401"/>
                      <a:pt x="529" y="401"/>
                    </a:cubicBezTo>
                    <a:cubicBezTo>
                      <a:pt x="529" y="420"/>
                      <a:pt x="521" y="439"/>
                      <a:pt x="506" y="4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Oval 17">
                <a:extLst>
                  <a:ext uri="{FF2B5EF4-FFF2-40B4-BE49-F238E27FC236}">
                    <a16:creationId xmlns:a16="http://schemas.microsoft.com/office/drawing/2014/main" id="{D2305F99-C3C0-4928-9EA9-FB061EFD6605}"/>
                  </a:ext>
                </a:extLst>
              </p:cNvPr>
              <p:cNvSpPr>
                <a:spLocks noChangeArrowheads="1"/>
              </p:cNvSpPr>
              <p:nvPr/>
            </p:nvSpPr>
            <p:spPr bwMode="auto">
              <a:xfrm>
                <a:off x="2441575" y="4779963"/>
                <a:ext cx="763588" cy="768350"/>
              </a:xfrm>
              <a:prstGeom prst="ellipse">
                <a:avLst/>
              </a:prstGeom>
              <a:solidFill>
                <a:srgbClr val="46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18">
                <a:extLst>
                  <a:ext uri="{FF2B5EF4-FFF2-40B4-BE49-F238E27FC236}">
                    <a16:creationId xmlns:a16="http://schemas.microsoft.com/office/drawing/2014/main" id="{54B834B9-AFC4-4841-BBB2-C6C944D4D238}"/>
                  </a:ext>
                </a:extLst>
              </p:cNvPr>
              <p:cNvSpPr>
                <a:spLocks/>
              </p:cNvSpPr>
              <p:nvPr/>
            </p:nvSpPr>
            <p:spPr bwMode="auto">
              <a:xfrm>
                <a:off x="2343150" y="4645025"/>
                <a:ext cx="960438" cy="1222375"/>
              </a:xfrm>
              <a:custGeom>
                <a:avLst/>
                <a:gdLst>
                  <a:gd name="T0" fmla="*/ 410 w 429"/>
                  <a:gd name="T1" fmla="*/ 379 h 544"/>
                  <a:gd name="T2" fmla="*/ 250 w 429"/>
                  <a:gd name="T3" fmla="*/ 525 h 544"/>
                  <a:gd name="T4" fmla="*/ 178 w 429"/>
                  <a:gd name="T5" fmla="*/ 525 h 544"/>
                  <a:gd name="T6" fmla="*/ 19 w 429"/>
                  <a:gd name="T7" fmla="*/ 379 h 544"/>
                  <a:gd name="T8" fmla="*/ 0 w 429"/>
                  <a:gd name="T9" fmla="*/ 337 h 544"/>
                  <a:gd name="T10" fmla="*/ 0 w 429"/>
                  <a:gd name="T11" fmla="*/ 80 h 544"/>
                  <a:gd name="T12" fmla="*/ 47 w 429"/>
                  <a:gd name="T13" fmla="*/ 24 h 544"/>
                  <a:gd name="T14" fmla="*/ 207 w 429"/>
                  <a:gd name="T15" fmla="*/ 1 h 544"/>
                  <a:gd name="T16" fmla="*/ 222 w 429"/>
                  <a:gd name="T17" fmla="*/ 1 h 544"/>
                  <a:gd name="T18" fmla="*/ 382 w 429"/>
                  <a:gd name="T19" fmla="*/ 24 h 544"/>
                  <a:gd name="T20" fmla="*/ 429 w 429"/>
                  <a:gd name="T21" fmla="*/ 80 h 544"/>
                  <a:gd name="T22" fmla="*/ 429 w 429"/>
                  <a:gd name="T23" fmla="*/ 337 h 544"/>
                  <a:gd name="T24" fmla="*/ 410 w 429"/>
                  <a:gd name="T25" fmla="*/ 37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544">
                    <a:moveTo>
                      <a:pt x="410" y="379"/>
                    </a:moveTo>
                    <a:cubicBezTo>
                      <a:pt x="250" y="525"/>
                      <a:pt x="250" y="525"/>
                      <a:pt x="250" y="525"/>
                    </a:cubicBezTo>
                    <a:cubicBezTo>
                      <a:pt x="230" y="544"/>
                      <a:pt x="199" y="544"/>
                      <a:pt x="178" y="525"/>
                    </a:cubicBezTo>
                    <a:cubicBezTo>
                      <a:pt x="19" y="379"/>
                      <a:pt x="19" y="379"/>
                      <a:pt x="19" y="379"/>
                    </a:cubicBezTo>
                    <a:cubicBezTo>
                      <a:pt x="7" y="369"/>
                      <a:pt x="0" y="353"/>
                      <a:pt x="0" y="337"/>
                    </a:cubicBezTo>
                    <a:cubicBezTo>
                      <a:pt x="0" y="80"/>
                      <a:pt x="0" y="80"/>
                      <a:pt x="0" y="80"/>
                    </a:cubicBezTo>
                    <a:cubicBezTo>
                      <a:pt x="0" y="52"/>
                      <a:pt x="20" y="28"/>
                      <a:pt x="47" y="24"/>
                    </a:cubicBezTo>
                    <a:cubicBezTo>
                      <a:pt x="207" y="1"/>
                      <a:pt x="207" y="1"/>
                      <a:pt x="207" y="1"/>
                    </a:cubicBezTo>
                    <a:cubicBezTo>
                      <a:pt x="212" y="0"/>
                      <a:pt x="217" y="0"/>
                      <a:pt x="222" y="1"/>
                    </a:cubicBezTo>
                    <a:cubicBezTo>
                      <a:pt x="382" y="24"/>
                      <a:pt x="382" y="24"/>
                      <a:pt x="382" y="24"/>
                    </a:cubicBezTo>
                    <a:cubicBezTo>
                      <a:pt x="409" y="28"/>
                      <a:pt x="429" y="52"/>
                      <a:pt x="429" y="80"/>
                    </a:cubicBezTo>
                    <a:cubicBezTo>
                      <a:pt x="429" y="337"/>
                      <a:pt x="429" y="337"/>
                      <a:pt x="429" y="337"/>
                    </a:cubicBezTo>
                    <a:cubicBezTo>
                      <a:pt x="429" y="353"/>
                      <a:pt x="422" y="369"/>
                      <a:pt x="410" y="379"/>
                    </a:cubicBezTo>
                  </a:path>
                </a:pathLst>
              </a:custGeom>
              <a:solidFill>
                <a:srgbClr val="355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Freeform 19">
                <a:extLst>
                  <a:ext uri="{FF2B5EF4-FFF2-40B4-BE49-F238E27FC236}">
                    <a16:creationId xmlns:a16="http://schemas.microsoft.com/office/drawing/2014/main" id="{C06FC3C4-B678-4261-A5D0-8C5D84AD7E38}"/>
                  </a:ext>
                </a:extLst>
              </p:cNvPr>
              <p:cNvSpPr>
                <a:spLocks/>
              </p:cNvSpPr>
              <p:nvPr/>
            </p:nvSpPr>
            <p:spPr bwMode="auto">
              <a:xfrm>
                <a:off x="2378075" y="4684713"/>
                <a:ext cx="889000" cy="1135062"/>
              </a:xfrm>
              <a:custGeom>
                <a:avLst/>
                <a:gdLst>
                  <a:gd name="T0" fmla="*/ 379 w 397"/>
                  <a:gd name="T1" fmla="*/ 352 h 505"/>
                  <a:gd name="T2" fmla="*/ 232 w 397"/>
                  <a:gd name="T3" fmla="*/ 488 h 505"/>
                  <a:gd name="T4" fmla="*/ 165 w 397"/>
                  <a:gd name="T5" fmla="*/ 488 h 505"/>
                  <a:gd name="T6" fmla="*/ 18 w 397"/>
                  <a:gd name="T7" fmla="*/ 352 h 505"/>
                  <a:gd name="T8" fmla="*/ 0 w 397"/>
                  <a:gd name="T9" fmla="*/ 313 h 505"/>
                  <a:gd name="T10" fmla="*/ 0 w 397"/>
                  <a:gd name="T11" fmla="*/ 75 h 505"/>
                  <a:gd name="T12" fmla="*/ 44 w 397"/>
                  <a:gd name="T13" fmla="*/ 23 h 505"/>
                  <a:gd name="T14" fmla="*/ 191 w 397"/>
                  <a:gd name="T15" fmla="*/ 1 h 505"/>
                  <a:gd name="T16" fmla="*/ 206 w 397"/>
                  <a:gd name="T17" fmla="*/ 1 h 505"/>
                  <a:gd name="T18" fmla="*/ 353 w 397"/>
                  <a:gd name="T19" fmla="*/ 23 h 505"/>
                  <a:gd name="T20" fmla="*/ 397 w 397"/>
                  <a:gd name="T21" fmla="*/ 75 h 505"/>
                  <a:gd name="T22" fmla="*/ 397 w 397"/>
                  <a:gd name="T23" fmla="*/ 313 h 505"/>
                  <a:gd name="T24" fmla="*/ 379 w 397"/>
                  <a:gd name="T25" fmla="*/ 352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05">
                    <a:moveTo>
                      <a:pt x="379" y="352"/>
                    </a:moveTo>
                    <a:cubicBezTo>
                      <a:pt x="232" y="488"/>
                      <a:pt x="232" y="488"/>
                      <a:pt x="232" y="488"/>
                    </a:cubicBezTo>
                    <a:cubicBezTo>
                      <a:pt x="213" y="505"/>
                      <a:pt x="184" y="505"/>
                      <a:pt x="165" y="488"/>
                    </a:cubicBezTo>
                    <a:cubicBezTo>
                      <a:pt x="18" y="352"/>
                      <a:pt x="18" y="352"/>
                      <a:pt x="18" y="352"/>
                    </a:cubicBezTo>
                    <a:cubicBezTo>
                      <a:pt x="7" y="343"/>
                      <a:pt x="0" y="328"/>
                      <a:pt x="0" y="313"/>
                    </a:cubicBezTo>
                    <a:cubicBezTo>
                      <a:pt x="0" y="75"/>
                      <a:pt x="0" y="75"/>
                      <a:pt x="0" y="75"/>
                    </a:cubicBezTo>
                    <a:cubicBezTo>
                      <a:pt x="0" y="49"/>
                      <a:pt x="19" y="26"/>
                      <a:pt x="44" y="23"/>
                    </a:cubicBezTo>
                    <a:cubicBezTo>
                      <a:pt x="191" y="1"/>
                      <a:pt x="191" y="1"/>
                      <a:pt x="191" y="1"/>
                    </a:cubicBezTo>
                    <a:cubicBezTo>
                      <a:pt x="196" y="0"/>
                      <a:pt x="201" y="0"/>
                      <a:pt x="206" y="1"/>
                    </a:cubicBezTo>
                    <a:cubicBezTo>
                      <a:pt x="353" y="23"/>
                      <a:pt x="353" y="23"/>
                      <a:pt x="353" y="23"/>
                    </a:cubicBezTo>
                    <a:cubicBezTo>
                      <a:pt x="378" y="26"/>
                      <a:pt x="397" y="49"/>
                      <a:pt x="397" y="75"/>
                    </a:cubicBezTo>
                    <a:cubicBezTo>
                      <a:pt x="397" y="313"/>
                      <a:pt x="397" y="313"/>
                      <a:pt x="397" y="313"/>
                    </a:cubicBezTo>
                    <a:cubicBezTo>
                      <a:pt x="397" y="328"/>
                      <a:pt x="390" y="343"/>
                      <a:pt x="379" y="35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CA"/>
              </a:p>
            </p:txBody>
          </p:sp>
          <p:sp>
            <p:nvSpPr>
              <p:cNvPr id="52" name="Freeform 20">
                <a:extLst>
                  <a:ext uri="{FF2B5EF4-FFF2-40B4-BE49-F238E27FC236}">
                    <a16:creationId xmlns:a16="http://schemas.microsoft.com/office/drawing/2014/main" id="{B2A30B7A-D46B-4E2B-A96B-A4D121F3232B}"/>
                  </a:ext>
                </a:extLst>
              </p:cNvPr>
              <p:cNvSpPr>
                <a:spLocks/>
              </p:cNvSpPr>
              <p:nvPr/>
            </p:nvSpPr>
            <p:spPr bwMode="auto">
              <a:xfrm>
                <a:off x="2822575" y="4532313"/>
                <a:ext cx="593725" cy="1441450"/>
              </a:xfrm>
              <a:custGeom>
                <a:avLst/>
                <a:gdLst>
                  <a:gd name="T0" fmla="*/ 0 w 265"/>
                  <a:gd name="T1" fmla="*/ 0 h 641"/>
                  <a:gd name="T2" fmla="*/ 0 w 265"/>
                  <a:gd name="T3" fmla="*/ 0 h 641"/>
                  <a:gd name="T4" fmla="*/ 0 w 265"/>
                  <a:gd name="T5" fmla="*/ 50 h 641"/>
                  <a:gd name="T6" fmla="*/ 0 w 265"/>
                  <a:gd name="T7" fmla="*/ 50 h 641"/>
                  <a:gd name="T8" fmla="*/ 8 w 265"/>
                  <a:gd name="T9" fmla="*/ 51 h 641"/>
                  <a:gd name="T10" fmla="*/ 168 w 265"/>
                  <a:gd name="T11" fmla="*/ 74 h 641"/>
                  <a:gd name="T12" fmla="*/ 215 w 265"/>
                  <a:gd name="T13" fmla="*/ 130 h 641"/>
                  <a:gd name="T14" fmla="*/ 215 w 265"/>
                  <a:gd name="T15" fmla="*/ 387 h 641"/>
                  <a:gd name="T16" fmla="*/ 196 w 265"/>
                  <a:gd name="T17" fmla="*/ 429 h 641"/>
                  <a:gd name="T18" fmla="*/ 36 w 265"/>
                  <a:gd name="T19" fmla="*/ 575 h 641"/>
                  <a:gd name="T20" fmla="*/ 0 w 265"/>
                  <a:gd name="T21" fmla="*/ 589 h 641"/>
                  <a:gd name="T22" fmla="*/ 0 w 265"/>
                  <a:gd name="T23" fmla="*/ 589 h 641"/>
                  <a:gd name="T24" fmla="*/ 0 w 265"/>
                  <a:gd name="T25" fmla="*/ 641 h 641"/>
                  <a:gd name="T26" fmla="*/ 1 w 265"/>
                  <a:gd name="T27" fmla="*/ 641 h 641"/>
                  <a:gd name="T28" fmla="*/ 45 w 265"/>
                  <a:gd name="T29" fmla="*/ 625 h 641"/>
                  <a:gd name="T30" fmla="*/ 242 w 265"/>
                  <a:gd name="T31" fmla="*/ 451 h 641"/>
                  <a:gd name="T32" fmla="*/ 265 w 265"/>
                  <a:gd name="T33" fmla="*/ 401 h 641"/>
                  <a:gd name="T34" fmla="*/ 265 w 265"/>
                  <a:gd name="T35" fmla="*/ 96 h 641"/>
                  <a:gd name="T36" fmla="*/ 207 w 265"/>
                  <a:gd name="T37" fmla="*/ 29 h 641"/>
                  <a:gd name="T38" fmla="*/ 10 w 265"/>
                  <a:gd name="T39" fmla="*/ 1 h 641"/>
                  <a:gd name="T40" fmla="*/ 0 w 265"/>
                  <a:gd name="T4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641">
                    <a:moveTo>
                      <a:pt x="0" y="0"/>
                    </a:moveTo>
                    <a:cubicBezTo>
                      <a:pt x="0" y="0"/>
                      <a:pt x="0" y="0"/>
                      <a:pt x="0" y="0"/>
                    </a:cubicBezTo>
                    <a:cubicBezTo>
                      <a:pt x="0" y="50"/>
                      <a:pt x="0" y="50"/>
                      <a:pt x="0" y="50"/>
                    </a:cubicBezTo>
                    <a:cubicBezTo>
                      <a:pt x="0" y="50"/>
                      <a:pt x="0" y="50"/>
                      <a:pt x="0" y="50"/>
                    </a:cubicBezTo>
                    <a:cubicBezTo>
                      <a:pt x="3" y="50"/>
                      <a:pt x="6" y="50"/>
                      <a:pt x="8" y="51"/>
                    </a:cubicBezTo>
                    <a:cubicBezTo>
                      <a:pt x="168" y="74"/>
                      <a:pt x="168" y="74"/>
                      <a:pt x="168" y="74"/>
                    </a:cubicBezTo>
                    <a:cubicBezTo>
                      <a:pt x="195" y="78"/>
                      <a:pt x="215" y="102"/>
                      <a:pt x="215" y="130"/>
                    </a:cubicBezTo>
                    <a:cubicBezTo>
                      <a:pt x="215" y="387"/>
                      <a:pt x="215" y="387"/>
                      <a:pt x="215" y="387"/>
                    </a:cubicBezTo>
                    <a:cubicBezTo>
                      <a:pt x="215" y="403"/>
                      <a:pt x="208" y="419"/>
                      <a:pt x="196" y="429"/>
                    </a:cubicBezTo>
                    <a:cubicBezTo>
                      <a:pt x="36" y="575"/>
                      <a:pt x="36" y="575"/>
                      <a:pt x="36" y="575"/>
                    </a:cubicBezTo>
                    <a:cubicBezTo>
                      <a:pt x="26" y="584"/>
                      <a:pt x="13" y="589"/>
                      <a:pt x="0" y="589"/>
                    </a:cubicBezTo>
                    <a:cubicBezTo>
                      <a:pt x="0" y="589"/>
                      <a:pt x="0" y="589"/>
                      <a:pt x="0" y="589"/>
                    </a:cubicBezTo>
                    <a:cubicBezTo>
                      <a:pt x="0" y="641"/>
                      <a:pt x="0" y="641"/>
                      <a:pt x="0" y="641"/>
                    </a:cubicBezTo>
                    <a:cubicBezTo>
                      <a:pt x="1" y="641"/>
                      <a:pt x="1" y="641"/>
                      <a:pt x="1" y="641"/>
                    </a:cubicBezTo>
                    <a:cubicBezTo>
                      <a:pt x="17" y="641"/>
                      <a:pt x="32" y="636"/>
                      <a:pt x="45" y="625"/>
                    </a:cubicBezTo>
                    <a:cubicBezTo>
                      <a:pt x="242" y="451"/>
                      <a:pt x="242" y="451"/>
                      <a:pt x="242" y="451"/>
                    </a:cubicBezTo>
                    <a:cubicBezTo>
                      <a:pt x="257" y="439"/>
                      <a:pt x="265" y="420"/>
                      <a:pt x="265" y="401"/>
                    </a:cubicBezTo>
                    <a:cubicBezTo>
                      <a:pt x="265" y="96"/>
                      <a:pt x="265" y="96"/>
                      <a:pt x="265" y="96"/>
                    </a:cubicBezTo>
                    <a:cubicBezTo>
                      <a:pt x="265" y="62"/>
                      <a:pt x="240" y="34"/>
                      <a:pt x="207" y="29"/>
                    </a:cubicBezTo>
                    <a:cubicBezTo>
                      <a:pt x="10" y="1"/>
                      <a:pt x="10" y="1"/>
                      <a:pt x="10" y="1"/>
                    </a:cubicBezTo>
                    <a:cubicBezTo>
                      <a:pt x="7" y="0"/>
                      <a:pt x="4" y="0"/>
                      <a:pt x="0" y="0"/>
                    </a:cubicBezTo>
                  </a:path>
                </a:pathLst>
              </a:custGeom>
              <a:solidFill>
                <a:srgbClr val="DEE5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Freeform 21">
                <a:extLst>
                  <a:ext uri="{FF2B5EF4-FFF2-40B4-BE49-F238E27FC236}">
                    <a16:creationId xmlns:a16="http://schemas.microsoft.com/office/drawing/2014/main" id="{3F67917D-8C4F-4151-B62D-D8D7F68B1874}"/>
                  </a:ext>
                </a:extLst>
              </p:cNvPr>
              <p:cNvSpPr>
                <a:spLocks/>
              </p:cNvSpPr>
              <p:nvPr/>
            </p:nvSpPr>
            <p:spPr bwMode="auto">
              <a:xfrm>
                <a:off x="2822575" y="4645025"/>
                <a:ext cx="481013" cy="1211262"/>
              </a:xfrm>
              <a:custGeom>
                <a:avLst/>
                <a:gdLst>
                  <a:gd name="T0" fmla="*/ 0 w 215"/>
                  <a:gd name="T1" fmla="*/ 0 h 539"/>
                  <a:gd name="T2" fmla="*/ 0 w 215"/>
                  <a:gd name="T3" fmla="*/ 0 h 539"/>
                  <a:gd name="T4" fmla="*/ 0 w 215"/>
                  <a:gd name="T5" fmla="*/ 18 h 539"/>
                  <a:gd name="T6" fmla="*/ 0 w 215"/>
                  <a:gd name="T7" fmla="*/ 18 h 539"/>
                  <a:gd name="T8" fmla="*/ 8 w 215"/>
                  <a:gd name="T9" fmla="*/ 19 h 539"/>
                  <a:gd name="T10" fmla="*/ 155 w 215"/>
                  <a:gd name="T11" fmla="*/ 41 h 539"/>
                  <a:gd name="T12" fmla="*/ 199 w 215"/>
                  <a:gd name="T13" fmla="*/ 93 h 539"/>
                  <a:gd name="T14" fmla="*/ 199 w 215"/>
                  <a:gd name="T15" fmla="*/ 331 h 539"/>
                  <a:gd name="T16" fmla="*/ 181 w 215"/>
                  <a:gd name="T17" fmla="*/ 370 h 539"/>
                  <a:gd name="T18" fmla="*/ 34 w 215"/>
                  <a:gd name="T19" fmla="*/ 506 h 539"/>
                  <a:gd name="T20" fmla="*/ 0 w 215"/>
                  <a:gd name="T21" fmla="*/ 519 h 539"/>
                  <a:gd name="T22" fmla="*/ 0 w 215"/>
                  <a:gd name="T23" fmla="*/ 519 h 539"/>
                  <a:gd name="T24" fmla="*/ 0 w 215"/>
                  <a:gd name="T25" fmla="*/ 539 h 539"/>
                  <a:gd name="T26" fmla="*/ 0 w 215"/>
                  <a:gd name="T27" fmla="*/ 539 h 539"/>
                  <a:gd name="T28" fmla="*/ 36 w 215"/>
                  <a:gd name="T29" fmla="*/ 525 h 539"/>
                  <a:gd name="T30" fmla="*/ 196 w 215"/>
                  <a:gd name="T31" fmla="*/ 379 h 539"/>
                  <a:gd name="T32" fmla="*/ 215 w 215"/>
                  <a:gd name="T33" fmla="*/ 337 h 539"/>
                  <a:gd name="T34" fmla="*/ 215 w 215"/>
                  <a:gd name="T35" fmla="*/ 80 h 539"/>
                  <a:gd name="T36" fmla="*/ 168 w 215"/>
                  <a:gd name="T37" fmla="*/ 24 h 539"/>
                  <a:gd name="T38" fmla="*/ 8 w 215"/>
                  <a:gd name="T39" fmla="*/ 1 h 539"/>
                  <a:gd name="T40" fmla="*/ 0 w 215"/>
                  <a:gd name="T41"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539">
                    <a:moveTo>
                      <a:pt x="0" y="0"/>
                    </a:moveTo>
                    <a:cubicBezTo>
                      <a:pt x="0" y="0"/>
                      <a:pt x="0" y="0"/>
                      <a:pt x="0" y="0"/>
                    </a:cubicBezTo>
                    <a:cubicBezTo>
                      <a:pt x="0" y="18"/>
                      <a:pt x="0" y="18"/>
                      <a:pt x="0" y="18"/>
                    </a:cubicBezTo>
                    <a:cubicBezTo>
                      <a:pt x="0" y="18"/>
                      <a:pt x="0" y="18"/>
                      <a:pt x="0" y="18"/>
                    </a:cubicBezTo>
                    <a:cubicBezTo>
                      <a:pt x="3" y="18"/>
                      <a:pt x="5" y="19"/>
                      <a:pt x="8" y="19"/>
                    </a:cubicBezTo>
                    <a:cubicBezTo>
                      <a:pt x="155" y="41"/>
                      <a:pt x="155" y="41"/>
                      <a:pt x="155" y="41"/>
                    </a:cubicBezTo>
                    <a:cubicBezTo>
                      <a:pt x="180" y="44"/>
                      <a:pt x="199" y="67"/>
                      <a:pt x="199" y="93"/>
                    </a:cubicBezTo>
                    <a:cubicBezTo>
                      <a:pt x="199" y="331"/>
                      <a:pt x="199" y="331"/>
                      <a:pt x="199" y="331"/>
                    </a:cubicBezTo>
                    <a:cubicBezTo>
                      <a:pt x="199" y="346"/>
                      <a:pt x="192" y="361"/>
                      <a:pt x="181" y="370"/>
                    </a:cubicBezTo>
                    <a:cubicBezTo>
                      <a:pt x="34" y="506"/>
                      <a:pt x="34" y="506"/>
                      <a:pt x="34" y="506"/>
                    </a:cubicBezTo>
                    <a:cubicBezTo>
                      <a:pt x="24" y="514"/>
                      <a:pt x="12" y="519"/>
                      <a:pt x="0" y="519"/>
                    </a:cubicBezTo>
                    <a:cubicBezTo>
                      <a:pt x="0" y="519"/>
                      <a:pt x="0" y="519"/>
                      <a:pt x="0" y="519"/>
                    </a:cubicBezTo>
                    <a:cubicBezTo>
                      <a:pt x="0" y="539"/>
                      <a:pt x="0" y="539"/>
                      <a:pt x="0" y="539"/>
                    </a:cubicBezTo>
                    <a:cubicBezTo>
                      <a:pt x="0" y="539"/>
                      <a:pt x="0" y="539"/>
                      <a:pt x="0" y="539"/>
                    </a:cubicBezTo>
                    <a:cubicBezTo>
                      <a:pt x="13" y="539"/>
                      <a:pt x="26" y="534"/>
                      <a:pt x="36" y="525"/>
                    </a:cubicBezTo>
                    <a:cubicBezTo>
                      <a:pt x="196" y="379"/>
                      <a:pt x="196" y="379"/>
                      <a:pt x="196" y="379"/>
                    </a:cubicBezTo>
                    <a:cubicBezTo>
                      <a:pt x="208" y="369"/>
                      <a:pt x="215" y="353"/>
                      <a:pt x="215" y="337"/>
                    </a:cubicBezTo>
                    <a:cubicBezTo>
                      <a:pt x="215" y="80"/>
                      <a:pt x="215" y="80"/>
                      <a:pt x="215" y="80"/>
                    </a:cubicBezTo>
                    <a:cubicBezTo>
                      <a:pt x="215" y="52"/>
                      <a:pt x="195" y="28"/>
                      <a:pt x="168" y="24"/>
                    </a:cubicBezTo>
                    <a:cubicBezTo>
                      <a:pt x="8" y="1"/>
                      <a:pt x="8" y="1"/>
                      <a:pt x="8" y="1"/>
                    </a:cubicBezTo>
                    <a:cubicBezTo>
                      <a:pt x="6" y="0"/>
                      <a:pt x="3" y="0"/>
                      <a:pt x="0" y="0"/>
                    </a:cubicBezTo>
                  </a:path>
                </a:pathLst>
              </a:custGeom>
              <a:solidFill>
                <a:srgbClr val="2E4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22">
                <a:extLst>
                  <a:ext uri="{FF2B5EF4-FFF2-40B4-BE49-F238E27FC236}">
                    <a16:creationId xmlns:a16="http://schemas.microsoft.com/office/drawing/2014/main" id="{79720B69-D782-4392-BD21-314ED0192476}"/>
                  </a:ext>
                </a:extLst>
              </p:cNvPr>
              <p:cNvSpPr>
                <a:spLocks/>
              </p:cNvSpPr>
              <p:nvPr/>
            </p:nvSpPr>
            <p:spPr bwMode="auto">
              <a:xfrm>
                <a:off x="2822575" y="4684713"/>
                <a:ext cx="444500" cy="1127125"/>
              </a:xfrm>
              <a:custGeom>
                <a:avLst/>
                <a:gdLst>
                  <a:gd name="T0" fmla="*/ 0 w 199"/>
                  <a:gd name="T1" fmla="*/ 0 h 501"/>
                  <a:gd name="T2" fmla="*/ 0 w 199"/>
                  <a:gd name="T3" fmla="*/ 0 h 501"/>
                  <a:gd name="T4" fmla="*/ 0 w 199"/>
                  <a:gd name="T5" fmla="*/ 501 h 501"/>
                  <a:gd name="T6" fmla="*/ 0 w 199"/>
                  <a:gd name="T7" fmla="*/ 501 h 501"/>
                  <a:gd name="T8" fmla="*/ 34 w 199"/>
                  <a:gd name="T9" fmla="*/ 488 h 501"/>
                  <a:gd name="T10" fmla="*/ 181 w 199"/>
                  <a:gd name="T11" fmla="*/ 352 h 501"/>
                  <a:gd name="T12" fmla="*/ 199 w 199"/>
                  <a:gd name="T13" fmla="*/ 313 h 501"/>
                  <a:gd name="T14" fmla="*/ 199 w 199"/>
                  <a:gd name="T15" fmla="*/ 75 h 501"/>
                  <a:gd name="T16" fmla="*/ 155 w 199"/>
                  <a:gd name="T17" fmla="*/ 23 h 501"/>
                  <a:gd name="T18" fmla="*/ 8 w 199"/>
                  <a:gd name="T19" fmla="*/ 1 h 501"/>
                  <a:gd name="T20" fmla="*/ 0 w 199"/>
                  <a:gd name="T21"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501">
                    <a:moveTo>
                      <a:pt x="0" y="0"/>
                    </a:moveTo>
                    <a:cubicBezTo>
                      <a:pt x="0" y="0"/>
                      <a:pt x="0" y="0"/>
                      <a:pt x="0" y="0"/>
                    </a:cubicBezTo>
                    <a:cubicBezTo>
                      <a:pt x="0" y="501"/>
                      <a:pt x="0" y="501"/>
                      <a:pt x="0" y="501"/>
                    </a:cubicBezTo>
                    <a:cubicBezTo>
                      <a:pt x="0" y="501"/>
                      <a:pt x="0" y="501"/>
                      <a:pt x="0" y="501"/>
                    </a:cubicBezTo>
                    <a:cubicBezTo>
                      <a:pt x="12" y="501"/>
                      <a:pt x="24" y="496"/>
                      <a:pt x="34" y="488"/>
                    </a:cubicBezTo>
                    <a:cubicBezTo>
                      <a:pt x="181" y="352"/>
                      <a:pt x="181" y="352"/>
                      <a:pt x="181" y="352"/>
                    </a:cubicBezTo>
                    <a:cubicBezTo>
                      <a:pt x="192" y="343"/>
                      <a:pt x="199" y="328"/>
                      <a:pt x="199" y="313"/>
                    </a:cubicBezTo>
                    <a:cubicBezTo>
                      <a:pt x="199" y="75"/>
                      <a:pt x="199" y="75"/>
                      <a:pt x="199" y="75"/>
                    </a:cubicBezTo>
                    <a:cubicBezTo>
                      <a:pt x="199" y="49"/>
                      <a:pt x="180" y="26"/>
                      <a:pt x="155" y="23"/>
                    </a:cubicBezTo>
                    <a:cubicBezTo>
                      <a:pt x="8" y="1"/>
                      <a:pt x="8" y="1"/>
                      <a:pt x="8" y="1"/>
                    </a:cubicBezTo>
                    <a:cubicBezTo>
                      <a:pt x="5" y="1"/>
                      <a:pt x="3" y="0"/>
                      <a:pt x="0"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 name="Freeform 23">
                <a:extLst>
                  <a:ext uri="{FF2B5EF4-FFF2-40B4-BE49-F238E27FC236}">
                    <a16:creationId xmlns:a16="http://schemas.microsoft.com/office/drawing/2014/main" id="{D1F78E23-80E9-4DF0-BD90-68C8E1C90356}"/>
                  </a:ext>
                </a:extLst>
              </p:cNvPr>
              <p:cNvSpPr>
                <a:spLocks/>
              </p:cNvSpPr>
              <p:nvPr/>
            </p:nvSpPr>
            <p:spPr bwMode="auto">
              <a:xfrm>
                <a:off x="2562225" y="4970463"/>
                <a:ext cx="609600" cy="444500"/>
              </a:xfrm>
              <a:custGeom>
                <a:avLst/>
                <a:gdLst>
                  <a:gd name="T0" fmla="*/ 148 w 384"/>
                  <a:gd name="T1" fmla="*/ 280 h 280"/>
                  <a:gd name="T2" fmla="*/ 0 w 384"/>
                  <a:gd name="T3" fmla="*/ 142 h 280"/>
                  <a:gd name="T4" fmla="*/ 64 w 384"/>
                  <a:gd name="T5" fmla="*/ 81 h 280"/>
                  <a:gd name="T6" fmla="*/ 148 w 384"/>
                  <a:gd name="T7" fmla="*/ 162 h 280"/>
                  <a:gd name="T8" fmla="*/ 320 w 384"/>
                  <a:gd name="T9" fmla="*/ 0 h 280"/>
                  <a:gd name="T10" fmla="*/ 384 w 384"/>
                  <a:gd name="T11" fmla="*/ 60 h 280"/>
                  <a:gd name="T12" fmla="*/ 148 w 384"/>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384" h="280">
                    <a:moveTo>
                      <a:pt x="148" y="280"/>
                    </a:moveTo>
                    <a:lnTo>
                      <a:pt x="0" y="142"/>
                    </a:lnTo>
                    <a:lnTo>
                      <a:pt x="64" y="81"/>
                    </a:lnTo>
                    <a:lnTo>
                      <a:pt x="148" y="162"/>
                    </a:lnTo>
                    <a:lnTo>
                      <a:pt x="320" y="0"/>
                    </a:lnTo>
                    <a:lnTo>
                      <a:pt x="384" y="60"/>
                    </a:lnTo>
                    <a:lnTo>
                      <a:pt x="148" y="28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grpSp>
      </p:grpSp>
    </p:spTree>
    <p:custDataLst>
      <p:tags r:id="rId1"/>
    </p:custDataLst>
    <p:extLst>
      <p:ext uri="{BB962C8B-B14F-4D97-AF65-F5344CB8AC3E}">
        <p14:creationId xmlns:p14="http://schemas.microsoft.com/office/powerpoint/2010/main" val="319636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F765166-A53D-48B7-B810-7E946BCF4DDD}"/>
              </a:ext>
            </a:extLst>
          </p:cNvPr>
          <p:cNvSpPr>
            <a:spLocks noGrp="1"/>
          </p:cNvSpPr>
          <p:nvPr>
            <p:ph type="title"/>
          </p:nvPr>
        </p:nvSpPr>
        <p:spPr>
          <a:xfrm>
            <a:off x="339970" y="174420"/>
            <a:ext cx="8804030" cy="871686"/>
          </a:xfrm>
        </p:spPr>
        <p:txBody>
          <a:bodyPr/>
          <a:lstStyle/>
          <a:p>
            <a:r>
              <a:rPr lang="en-CA" dirty="0"/>
              <a:t>ID Number</a:t>
            </a:r>
          </a:p>
        </p:txBody>
      </p:sp>
      <p:sp>
        <p:nvSpPr>
          <p:cNvPr id="9" name="Content Placeholder 1">
            <a:extLst>
              <a:ext uri="{FF2B5EF4-FFF2-40B4-BE49-F238E27FC236}">
                <a16:creationId xmlns:a16="http://schemas.microsoft.com/office/drawing/2014/main" id="{3436EE70-D90E-44DE-9559-CF0FAA326DC2}"/>
              </a:ext>
            </a:extLst>
          </p:cNvPr>
          <p:cNvSpPr txBox="1">
            <a:spLocks/>
          </p:cNvSpPr>
          <p:nvPr/>
        </p:nvSpPr>
        <p:spPr>
          <a:xfrm>
            <a:off x="5053263" y="1906339"/>
            <a:ext cx="4386562" cy="972845"/>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Transaction and receipt identification numbers</a:t>
            </a:r>
          </a:p>
          <a:p>
            <a:endParaRPr lang="en-CA" dirty="0"/>
          </a:p>
        </p:txBody>
      </p:sp>
      <p:pic>
        <p:nvPicPr>
          <p:cNvPr id="12" name="Picture 11">
            <a:extLst>
              <a:ext uri="{FF2B5EF4-FFF2-40B4-BE49-F238E27FC236}">
                <a16:creationId xmlns:a16="http://schemas.microsoft.com/office/drawing/2014/main" id="{07E338E4-FA6E-41D0-955A-65C98E86B828}"/>
              </a:ext>
            </a:extLst>
          </p:cNvPr>
          <p:cNvPicPr>
            <a:picLocks noChangeAspect="1"/>
          </p:cNvPicPr>
          <p:nvPr/>
        </p:nvPicPr>
        <p:blipFill rotWithShape="1">
          <a:blip r:embed="rId4">
            <a:extLst>
              <a:ext uri="{28A0092B-C50C-407E-A947-70E740481C1C}">
                <a14:useLocalDpi xmlns:a14="http://schemas.microsoft.com/office/drawing/2010/main" val="0"/>
              </a:ext>
            </a:extLst>
          </a:blip>
          <a:srcRect t="31739" b="-1"/>
          <a:stretch/>
        </p:blipFill>
        <p:spPr>
          <a:xfrm rot="10800000">
            <a:off x="419612" y="1762406"/>
            <a:ext cx="1608876" cy="41866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7342BB80-E298-465D-9879-0DAF869FD5E3}"/>
              </a:ext>
            </a:extLst>
          </p:cNvPr>
          <p:cNvSpPr/>
          <p:nvPr/>
        </p:nvSpPr>
        <p:spPr>
          <a:xfrm>
            <a:off x="669180" y="3781918"/>
            <a:ext cx="465194" cy="14229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sp>
        <p:nvSpPr>
          <p:cNvPr id="17" name="Rectangle 16">
            <a:extLst>
              <a:ext uri="{FF2B5EF4-FFF2-40B4-BE49-F238E27FC236}">
                <a16:creationId xmlns:a16="http://schemas.microsoft.com/office/drawing/2014/main" id="{82F6010C-2CED-47BE-A4B9-4FFB9B27D656}"/>
              </a:ext>
            </a:extLst>
          </p:cNvPr>
          <p:cNvSpPr/>
          <p:nvPr/>
        </p:nvSpPr>
        <p:spPr>
          <a:xfrm>
            <a:off x="2447180" y="2736889"/>
            <a:ext cx="649868" cy="14229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US" sz="2000" dirty="0">
              <a:solidFill>
                <a:srgbClr val="2B2A2A"/>
              </a:solidFill>
              <a:latin typeface="+mj-lt"/>
              <a:cs typeface="EMprint Regular"/>
            </a:endParaRPr>
          </a:p>
        </p:txBody>
      </p:sp>
      <p:pic>
        <p:nvPicPr>
          <p:cNvPr id="18" name="Picture 17">
            <a:extLst>
              <a:ext uri="{FF2B5EF4-FFF2-40B4-BE49-F238E27FC236}">
                <a16:creationId xmlns:a16="http://schemas.microsoft.com/office/drawing/2014/main" id="{FA575AD5-A2D3-4405-B725-29E3BBC2C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684" y="1759749"/>
            <a:ext cx="2288988" cy="41866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7557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3">
            <a:extLst>
              <a:ext uri="{FF2B5EF4-FFF2-40B4-BE49-F238E27FC236}">
                <a16:creationId xmlns:a16="http://schemas.microsoft.com/office/drawing/2014/main" id="{3C328F4F-509F-489C-953F-7A49E470E8C0}"/>
              </a:ext>
            </a:extLst>
          </p:cNvPr>
          <p:cNvSpPr>
            <a:spLocks noGrp="1"/>
          </p:cNvSpPr>
          <p:nvPr>
            <p:ph type="title"/>
          </p:nvPr>
        </p:nvSpPr>
        <p:spPr>
          <a:xfrm>
            <a:off x="904009" y="4806511"/>
            <a:ext cx="7756230" cy="1790841"/>
          </a:xfrm>
        </p:spPr>
        <p:txBody>
          <a:bodyPr/>
          <a:lstStyle/>
          <a:p>
            <a:r>
              <a:rPr lang="en-CA" sz="4400" dirty="0"/>
              <a:t>How can your BW best support you during the updates?</a:t>
            </a:r>
          </a:p>
        </p:txBody>
      </p:sp>
      <p:grpSp>
        <p:nvGrpSpPr>
          <p:cNvPr id="21" name="Group 20">
            <a:extLst>
              <a:ext uri="{FF2B5EF4-FFF2-40B4-BE49-F238E27FC236}">
                <a16:creationId xmlns:a16="http://schemas.microsoft.com/office/drawing/2014/main" id="{585B2FA7-D7A1-4FE8-846C-D504F228599A}"/>
              </a:ext>
            </a:extLst>
          </p:cNvPr>
          <p:cNvGrpSpPr/>
          <p:nvPr/>
        </p:nvGrpSpPr>
        <p:grpSpPr>
          <a:xfrm>
            <a:off x="395288" y="1140065"/>
            <a:ext cx="4991280" cy="3657087"/>
            <a:chOff x="3717780" y="3407611"/>
            <a:chExt cx="1589186" cy="1164389"/>
          </a:xfrm>
        </p:grpSpPr>
        <p:pic>
          <p:nvPicPr>
            <p:cNvPr id="22" name="Graphic 21" descr="Speech">
              <a:extLst>
                <a:ext uri="{FF2B5EF4-FFF2-40B4-BE49-F238E27FC236}">
                  <a16:creationId xmlns:a16="http://schemas.microsoft.com/office/drawing/2014/main" id="{CCCBF0CE-6F33-470E-9439-9E50D32A93C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647" b="12084"/>
            <a:stretch/>
          </p:blipFill>
          <p:spPr>
            <a:xfrm>
              <a:off x="3717780" y="3407611"/>
              <a:ext cx="1589186" cy="1164389"/>
            </a:xfrm>
            <a:prstGeom prst="rect">
              <a:avLst/>
            </a:prstGeom>
          </p:spPr>
        </p:pic>
        <p:sp>
          <p:nvSpPr>
            <p:cNvPr id="23" name="Oval 22">
              <a:extLst>
                <a:ext uri="{FF2B5EF4-FFF2-40B4-BE49-F238E27FC236}">
                  <a16:creationId xmlns:a16="http://schemas.microsoft.com/office/drawing/2014/main" id="{96C76A0B-B849-4FA4-B06C-61B1ED34E5F1}"/>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4" name="Oval 23">
              <a:extLst>
                <a:ext uri="{FF2B5EF4-FFF2-40B4-BE49-F238E27FC236}">
                  <a16:creationId xmlns:a16="http://schemas.microsoft.com/office/drawing/2014/main" id="{B26D6285-34EE-4678-8D50-1815F4049BF5}"/>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5" name="Oval 24">
              <a:extLst>
                <a:ext uri="{FF2B5EF4-FFF2-40B4-BE49-F238E27FC236}">
                  <a16:creationId xmlns:a16="http://schemas.microsoft.com/office/drawing/2014/main" id="{81ADECDC-F5E1-45EB-BC97-C567A342B0EA}"/>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Tree>
    <p:custDataLst>
      <p:tags r:id="rId1"/>
    </p:custDataLst>
    <p:extLst>
      <p:ext uri="{BB962C8B-B14F-4D97-AF65-F5344CB8AC3E}">
        <p14:creationId xmlns:p14="http://schemas.microsoft.com/office/powerpoint/2010/main" val="323103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7963548-90C8-4D7A-8113-9C5F21FA5A01}"/>
              </a:ext>
            </a:extLst>
          </p:cNvPr>
          <p:cNvSpPr>
            <a:spLocks noGrp="1"/>
          </p:cNvSpPr>
          <p:nvPr>
            <p:ph idx="1"/>
          </p:nvPr>
        </p:nvSpPr>
        <p:spPr/>
        <p:txBody>
          <a:bodyPr/>
          <a:lstStyle/>
          <a:p>
            <a:r>
              <a:rPr lang="en-CA" dirty="0">
                <a:solidFill>
                  <a:schemeClr val="accent4"/>
                </a:solidFill>
              </a:rPr>
              <a:t>How can your BW best support you during the updates? All answers are correct.</a:t>
            </a:r>
          </a:p>
        </p:txBody>
      </p:sp>
      <p:sp>
        <p:nvSpPr>
          <p:cNvPr id="3" name="Title 2">
            <a:extLst>
              <a:ext uri="{FF2B5EF4-FFF2-40B4-BE49-F238E27FC236}">
                <a16:creationId xmlns:a16="http://schemas.microsoft.com/office/drawing/2014/main" id="{2590C4DD-129A-4E5B-BD27-BD2DF7F23FD2}"/>
              </a:ext>
            </a:extLst>
          </p:cNvPr>
          <p:cNvSpPr>
            <a:spLocks noGrp="1"/>
          </p:cNvSpPr>
          <p:nvPr>
            <p:ph type="title"/>
          </p:nvPr>
        </p:nvSpPr>
        <p:spPr/>
        <p:txBody>
          <a:bodyPr/>
          <a:lstStyle/>
          <a:p>
            <a:r>
              <a:rPr lang="en-CA" dirty="0"/>
              <a:t>Poll question</a:t>
            </a:r>
          </a:p>
        </p:txBody>
      </p:sp>
      <p:sp>
        <p:nvSpPr>
          <p:cNvPr id="17" name="Content Placeholder 16">
            <a:extLst>
              <a:ext uri="{FF2B5EF4-FFF2-40B4-BE49-F238E27FC236}">
                <a16:creationId xmlns:a16="http://schemas.microsoft.com/office/drawing/2014/main" id="{A5A36472-D12B-4994-8BFD-E1B2C94AB834}"/>
              </a:ext>
            </a:extLst>
          </p:cNvPr>
          <p:cNvSpPr>
            <a:spLocks noGrp="1"/>
          </p:cNvSpPr>
          <p:nvPr>
            <p:ph idx="13"/>
          </p:nvPr>
        </p:nvSpPr>
        <p:spPr/>
        <p:txBody>
          <a:bodyPr/>
          <a:lstStyle/>
          <a:p>
            <a:r>
              <a:rPr lang="en-CA" dirty="0"/>
              <a:t>Support you with training for your team</a:t>
            </a:r>
          </a:p>
          <a:p>
            <a:r>
              <a:rPr lang="en-CA" dirty="0"/>
              <a:t>Communicate to you any new information about the upgrade</a:t>
            </a:r>
          </a:p>
          <a:p>
            <a:r>
              <a:rPr lang="en-CA" dirty="0"/>
              <a:t>Check in with you after the upgrade for any questions you have</a:t>
            </a:r>
          </a:p>
          <a:p>
            <a:r>
              <a:rPr lang="en-CA" dirty="0"/>
              <a:t>Other</a:t>
            </a:r>
          </a:p>
          <a:p>
            <a:endParaRPr lang="en-CA" dirty="0"/>
          </a:p>
        </p:txBody>
      </p:sp>
      <p:sp>
        <p:nvSpPr>
          <p:cNvPr id="2" name="Rectangle 1">
            <a:extLst>
              <a:ext uri="{FF2B5EF4-FFF2-40B4-BE49-F238E27FC236}">
                <a16:creationId xmlns:a16="http://schemas.microsoft.com/office/drawing/2014/main" id="{D5EB8436-2145-436A-9D02-2968C9B5CAB4}"/>
              </a:ext>
            </a:extLst>
          </p:cNvPr>
          <p:cNvSpPr/>
          <p:nvPr/>
        </p:nvSpPr>
        <p:spPr>
          <a:xfrm>
            <a:off x="5724128" y="938815"/>
            <a:ext cx="8135098" cy="954107"/>
          </a:xfrm>
          <a:prstGeom prst="rect">
            <a:avLst/>
          </a:prstGeom>
        </p:spPr>
        <p:txBody>
          <a:bodyPr wrap="square">
            <a:noAutofit/>
          </a:bodyPr>
          <a:lstStyle/>
          <a:p>
            <a:endParaRPr lang="en-CA" sz="2800" dirty="0">
              <a:solidFill>
                <a:schemeClr val="accent6"/>
              </a:solidFill>
            </a:endParaRPr>
          </a:p>
        </p:txBody>
      </p:sp>
      <p:sp>
        <p:nvSpPr>
          <p:cNvPr id="15" name="Rectangle 14">
            <a:extLst>
              <a:ext uri="{FF2B5EF4-FFF2-40B4-BE49-F238E27FC236}">
                <a16:creationId xmlns:a16="http://schemas.microsoft.com/office/drawing/2014/main" id="{7A47493E-66DF-4452-87CC-EDBA49415ADD}"/>
              </a:ext>
            </a:extLst>
          </p:cNvPr>
          <p:cNvSpPr/>
          <p:nvPr/>
        </p:nvSpPr>
        <p:spPr>
          <a:xfrm>
            <a:off x="504846" y="3647485"/>
            <a:ext cx="8639154" cy="2446824"/>
          </a:xfrm>
          <a:prstGeom prst="rect">
            <a:avLst/>
          </a:prstGeom>
        </p:spPr>
        <p:txBody>
          <a:bodyPr wrap="square">
            <a:noAutofit/>
          </a:bodyPr>
          <a:lstStyle/>
          <a:p>
            <a:pPr marL="342900" indent="-342900">
              <a:lnSpc>
                <a:spcPct val="90000"/>
              </a:lnSpc>
              <a:spcBef>
                <a:spcPts val="1800"/>
              </a:spcBef>
              <a:buAutoNum type="alphaLcParenR"/>
            </a:pPr>
            <a:endParaRPr lang="en-CA" sz="2400" dirty="0"/>
          </a:p>
        </p:txBody>
      </p:sp>
      <p:sp>
        <p:nvSpPr>
          <p:cNvPr id="21" name="Rectangle 20">
            <a:extLst>
              <a:ext uri="{FF2B5EF4-FFF2-40B4-BE49-F238E27FC236}">
                <a16:creationId xmlns:a16="http://schemas.microsoft.com/office/drawing/2014/main" id="{BD3F6007-3F3F-4244-89F8-E1D25DCF5D63}"/>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51875D65-D4F6-491D-B247-94739227F025}"/>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BA936B28-81D9-43D3-BFD0-7A04A8CFAC52}"/>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CC3C63DC-495B-4504-AB76-65E3A8147670}"/>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87AC76AD-7DEB-4D83-ACF1-961CE8D561D9}"/>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2E9163DE-AB73-4EAB-AAFD-BE916986CE9A}"/>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3" name="Rectangle 32">
            <a:extLst>
              <a:ext uri="{FF2B5EF4-FFF2-40B4-BE49-F238E27FC236}">
                <a16:creationId xmlns:a16="http://schemas.microsoft.com/office/drawing/2014/main" id="{5B8BABC8-515F-43E8-80CB-637B8048E3D7}"/>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71294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Trevor\Documents\Geni Humphrey ID\Consulting Projects\DLC\Bulloch POS Training\eLearning\All Images and Videos\Images\Site_Images\Cover Image.jpg">
            <a:extLst>
              <a:ext uri="{FF2B5EF4-FFF2-40B4-BE49-F238E27FC236}">
                <a16:creationId xmlns:a16="http://schemas.microsoft.com/office/drawing/2014/main" id="{3A03209B-4989-41B0-B21F-5BC11633DC4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78945" y="269809"/>
            <a:ext cx="5042263" cy="37816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970D277-D375-4682-AA39-C9E0B972B9B0}"/>
              </a:ext>
            </a:extLst>
          </p:cNvPr>
          <p:cNvPicPr>
            <a:picLocks noChangeAspect="1"/>
          </p:cNvPicPr>
          <p:nvPr/>
        </p:nvPicPr>
        <p:blipFill>
          <a:blip r:embed="rId6">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val="0"/>
              </a:ext>
            </a:extLst>
          </a:blip>
          <a:stretch>
            <a:fillRect/>
          </a:stretch>
        </p:blipFill>
        <p:spPr>
          <a:xfrm>
            <a:off x="3701137" y="1884345"/>
            <a:ext cx="5042263" cy="3703885"/>
          </a:xfrm>
          <a:prstGeom prst="rect">
            <a:avLst/>
          </a:prstGeom>
        </p:spPr>
      </p:pic>
      <p:sp>
        <p:nvSpPr>
          <p:cNvPr id="12" name="Rectangle 11">
            <a:extLst>
              <a:ext uri="{FF2B5EF4-FFF2-40B4-BE49-F238E27FC236}">
                <a16:creationId xmlns:a16="http://schemas.microsoft.com/office/drawing/2014/main" id="{D1852929-2E8F-4648-9C7A-708E83477DC5}"/>
              </a:ext>
            </a:extLst>
          </p:cNvPr>
          <p:cNvSpPr/>
          <p:nvPr/>
        </p:nvSpPr>
        <p:spPr>
          <a:xfrm>
            <a:off x="0" y="3140968"/>
            <a:ext cx="9144000" cy="2520000"/>
          </a:xfrm>
          <a:prstGeom prst="rect">
            <a:avLst/>
          </a:prstGeom>
          <a:solidFill>
            <a:srgbClr val="FFFFFF">
              <a:alpha val="80000"/>
            </a:srgbClr>
          </a:solidFill>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3" name="Rectangle 12">
            <a:extLst>
              <a:ext uri="{FF2B5EF4-FFF2-40B4-BE49-F238E27FC236}">
                <a16:creationId xmlns:a16="http://schemas.microsoft.com/office/drawing/2014/main" id="{6AB14B57-C693-424C-A8AB-FB019DF753AA}"/>
              </a:ext>
            </a:extLst>
          </p:cNvPr>
          <p:cNvSpPr/>
          <p:nvPr/>
        </p:nvSpPr>
        <p:spPr>
          <a:xfrm>
            <a:off x="552909" y="5236909"/>
            <a:ext cx="2564043" cy="351321"/>
          </a:xfrm>
          <a:prstGeom prst="rect">
            <a:avLst/>
          </a:prstGeom>
        </p:spPr>
        <p:txBody>
          <a:bodyPr wrap="none" lIns="0">
            <a:noAutofit/>
          </a:bodyPr>
          <a:lstStyle/>
          <a:p>
            <a:pPr>
              <a:spcBef>
                <a:spcPts val="600"/>
              </a:spcBef>
            </a:pPr>
            <a:r>
              <a:rPr lang="en-CA" sz="1600" dirty="0">
                <a:solidFill>
                  <a:schemeClr val="tx2"/>
                </a:solidFill>
              </a:rPr>
              <a:t>The webinar will begin shortly.</a:t>
            </a:r>
          </a:p>
        </p:txBody>
      </p:sp>
      <p:sp>
        <p:nvSpPr>
          <p:cNvPr id="14" name="Rectangle 13">
            <a:extLst>
              <a:ext uri="{FF2B5EF4-FFF2-40B4-BE49-F238E27FC236}">
                <a16:creationId xmlns:a16="http://schemas.microsoft.com/office/drawing/2014/main" id="{1DAEA613-5157-401D-AC90-811F0398E102}"/>
              </a:ext>
            </a:extLst>
          </p:cNvPr>
          <p:cNvSpPr/>
          <p:nvPr/>
        </p:nvSpPr>
        <p:spPr>
          <a:xfrm>
            <a:off x="552909" y="5031752"/>
            <a:ext cx="1619672" cy="99971"/>
          </a:xfrm>
          <a:prstGeom prst="rect">
            <a:avLst/>
          </a:prstGeom>
          <a:solidFill>
            <a:schemeClr val="accent4"/>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5" name="Rectangle 14">
            <a:extLst>
              <a:ext uri="{FF2B5EF4-FFF2-40B4-BE49-F238E27FC236}">
                <a16:creationId xmlns:a16="http://schemas.microsoft.com/office/drawing/2014/main" id="{98EF85A8-DE94-4FC7-B1DC-102A6EA70C4B}"/>
              </a:ext>
            </a:extLst>
          </p:cNvPr>
          <p:cNvSpPr/>
          <p:nvPr/>
        </p:nvSpPr>
        <p:spPr>
          <a:xfrm>
            <a:off x="2172581" y="5031752"/>
            <a:ext cx="1619672" cy="99971"/>
          </a:xfrm>
          <a:prstGeom prst="rect">
            <a:avLst/>
          </a:prstGeom>
          <a:solidFill>
            <a:schemeClr val="accent2"/>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6" name="Rectangle 15">
            <a:extLst>
              <a:ext uri="{FF2B5EF4-FFF2-40B4-BE49-F238E27FC236}">
                <a16:creationId xmlns:a16="http://schemas.microsoft.com/office/drawing/2014/main" id="{0DBA2B69-9954-4450-B4DD-712A45FFCABC}"/>
              </a:ext>
            </a:extLst>
          </p:cNvPr>
          <p:cNvSpPr/>
          <p:nvPr/>
        </p:nvSpPr>
        <p:spPr>
          <a:xfrm>
            <a:off x="3792253" y="5031752"/>
            <a:ext cx="1619672" cy="99971"/>
          </a:xfrm>
          <a:prstGeom prst="rect">
            <a:avLst/>
          </a:prstGeom>
          <a:solidFill>
            <a:schemeClr val="accent3"/>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7" name="Rectangle 16">
            <a:extLst>
              <a:ext uri="{FF2B5EF4-FFF2-40B4-BE49-F238E27FC236}">
                <a16:creationId xmlns:a16="http://schemas.microsoft.com/office/drawing/2014/main" id="{86577207-9885-4C4F-8946-BCA8D0F670EB}"/>
              </a:ext>
            </a:extLst>
          </p:cNvPr>
          <p:cNvSpPr/>
          <p:nvPr/>
        </p:nvSpPr>
        <p:spPr>
          <a:xfrm>
            <a:off x="5411925" y="5031752"/>
            <a:ext cx="1620688" cy="99971"/>
          </a:xfrm>
          <a:prstGeom prst="rect">
            <a:avLst/>
          </a:prstGeom>
          <a:solidFill>
            <a:schemeClr val="accent5"/>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 name="TextBox 3">
            <a:extLst>
              <a:ext uri="{FF2B5EF4-FFF2-40B4-BE49-F238E27FC236}">
                <a16:creationId xmlns:a16="http://schemas.microsoft.com/office/drawing/2014/main" id="{C18C5095-5A11-4DAD-9B75-6D8BD7BAC3B5}"/>
              </a:ext>
            </a:extLst>
          </p:cNvPr>
          <p:cNvSpPr txBox="1"/>
          <p:nvPr/>
        </p:nvSpPr>
        <p:spPr>
          <a:xfrm>
            <a:off x="552909" y="3337896"/>
            <a:ext cx="7835515" cy="1695849"/>
          </a:xfrm>
          <a:prstGeom prst="rect">
            <a:avLst/>
          </a:prstGeom>
          <a:noFill/>
        </p:spPr>
        <p:txBody>
          <a:bodyPr wrap="square" lIns="0" rtlCol="0">
            <a:noAutofit/>
          </a:bodyPr>
          <a:lstStyle/>
          <a:p>
            <a:pPr>
              <a:lnSpc>
                <a:spcPct val="70000"/>
              </a:lnSpc>
              <a:spcBef>
                <a:spcPts val="1200"/>
              </a:spcBef>
            </a:pPr>
            <a:r>
              <a:rPr lang="en-CA" sz="2800" dirty="0">
                <a:solidFill>
                  <a:schemeClr val="tx2"/>
                </a:solidFill>
                <a:latin typeface="+mj-lt"/>
                <a:ea typeface="+mj-ea"/>
                <a:cs typeface="+mj-cs"/>
              </a:rPr>
              <a:t>Welcome to: </a:t>
            </a:r>
            <a:endParaRPr lang="en-CA" sz="2800" b="1" cap="all" spc="300" dirty="0">
              <a:solidFill>
                <a:schemeClr val="tx2"/>
              </a:solidFill>
              <a:latin typeface="+mj-lt"/>
              <a:ea typeface="+mj-ea"/>
              <a:cs typeface="+mj-cs"/>
            </a:endParaRPr>
          </a:p>
          <a:p>
            <a:pPr>
              <a:lnSpc>
                <a:spcPct val="70000"/>
              </a:lnSpc>
              <a:spcBef>
                <a:spcPts val="1200"/>
              </a:spcBef>
            </a:pPr>
            <a:r>
              <a:rPr lang="en-CA" sz="4800" b="1" cap="all" spc="300" dirty="0">
                <a:solidFill>
                  <a:schemeClr val="accent1"/>
                </a:solidFill>
                <a:latin typeface="+mj-lt"/>
                <a:ea typeface="+mj-ea"/>
                <a:cs typeface="+mj-cs"/>
              </a:rPr>
              <a:t>Card Processing upgrades - Retailers</a:t>
            </a:r>
            <a:endParaRPr lang="en-CA" sz="2000" b="1" dirty="0">
              <a:solidFill>
                <a:schemeClr val="accent1"/>
              </a:solidFill>
            </a:endParaRPr>
          </a:p>
        </p:txBody>
      </p:sp>
    </p:spTree>
    <p:custDataLst>
      <p:tags r:id="rId1"/>
    </p:custDataLst>
    <p:extLst>
      <p:ext uri="{BB962C8B-B14F-4D97-AF65-F5344CB8AC3E}">
        <p14:creationId xmlns:p14="http://schemas.microsoft.com/office/powerpoint/2010/main" val="26782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animBg="1"/>
      <p:bldP spid="17"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3">
            <a:extLst>
              <a:ext uri="{FF2B5EF4-FFF2-40B4-BE49-F238E27FC236}">
                <a16:creationId xmlns:a16="http://schemas.microsoft.com/office/drawing/2014/main" id="{FF1BFD41-302E-4811-B521-2266D10B4016}"/>
              </a:ext>
            </a:extLst>
          </p:cNvPr>
          <p:cNvSpPr txBox="1">
            <a:spLocks/>
          </p:cNvSpPr>
          <p:nvPr/>
        </p:nvSpPr>
        <p:spPr bwMode="auto">
          <a:xfrm>
            <a:off x="6237546" y="660658"/>
            <a:ext cx="2775538" cy="23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27013" indent="-227013" algn="l" defTabSz="457200" rtl="0" eaLnBrk="1" fontAlgn="base" hangingPunct="1">
              <a:spcBef>
                <a:spcPct val="0"/>
              </a:spcBef>
              <a:spcAft>
                <a:spcPct val="0"/>
              </a:spcAft>
              <a:buFont typeface="Arial" charset="0"/>
              <a:buChar char="•"/>
              <a:defRPr sz="2000" kern="1200">
                <a:solidFill>
                  <a:srgbClr val="000000"/>
                </a:solidFill>
                <a:latin typeface="EMprint" pitchFamily="34" charset="0"/>
                <a:ea typeface="EMprint" pitchFamily="34" charset="0"/>
                <a:cs typeface="Arial"/>
              </a:defRPr>
            </a:lvl1pPr>
            <a:lvl2pPr marL="454025" indent="-227013" algn="l" defTabSz="457200" rtl="0" eaLnBrk="1" fontAlgn="base" hangingPunct="1">
              <a:spcBef>
                <a:spcPts val="600"/>
              </a:spcBef>
              <a:spcAft>
                <a:spcPct val="0"/>
              </a:spcAft>
              <a:buFont typeface="Arial" charset="0"/>
              <a:buChar char="•"/>
              <a:defRPr sz="1800" kern="1200">
                <a:solidFill>
                  <a:srgbClr val="000000"/>
                </a:solidFill>
                <a:latin typeface="+mn-lt"/>
                <a:ea typeface="Arial"/>
                <a:cs typeface="+mn-cs"/>
              </a:defRPr>
            </a:lvl2pPr>
            <a:lvl3pPr marL="688975" indent="-234950" algn="l" defTabSz="457200" rtl="0" eaLnBrk="1" fontAlgn="base" hangingPunct="1">
              <a:spcBef>
                <a:spcPct val="0"/>
              </a:spcBef>
              <a:spcAft>
                <a:spcPct val="0"/>
              </a:spcAft>
              <a:buFont typeface="Arial" charset="0"/>
              <a:buChar char="•"/>
              <a:defRPr sz="1800" kern="1200">
                <a:solidFill>
                  <a:srgbClr val="000000"/>
                </a:solidFill>
                <a:latin typeface="+mn-lt"/>
                <a:ea typeface="Arial"/>
                <a:cs typeface="+mn-cs"/>
              </a:defRPr>
            </a:lvl3pPr>
            <a:lvl4pPr marL="915988" indent="-227013" algn="l" defTabSz="569913" rtl="0" eaLnBrk="1" fontAlgn="base" hangingPunct="1">
              <a:spcBef>
                <a:spcPct val="0"/>
              </a:spcBef>
              <a:spcAft>
                <a:spcPct val="0"/>
              </a:spcAft>
              <a:buFont typeface="Arial" charset="0"/>
              <a:buChar char="•"/>
              <a:defRPr sz="1800" kern="1200">
                <a:solidFill>
                  <a:srgbClr val="000000"/>
                </a:solidFill>
                <a:latin typeface="+mn-lt"/>
                <a:ea typeface="Arial"/>
                <a:cs typeface="+mn-cs"/>
              </a:defRPr>
            </a:lvl4pPr>
            <a:lvl5pPr marL="1143000" indent="-227013" algn="l" defTabSz="457200" rtl="0" eaLnBrk="1" fontAlgn="base" hangingPunct="1">
              <a:spcBef>
                <a:spcPct val="0"/>
              </a:spcBef>
              <a:spcAft>
                <a:spcPct val="0"/>
              </a:spcAft>
              <a:buFont typeface="Arial" charset="0"/>
              <a:buChar char="•"/>
              <a:defRPr sz="1800" kern="1200">
                <a:solidFill>
                  <a:srgbClr val="000000"/>
                </a:solidFill>
                <a:latin typeface="+mn-lt"/>
                <a:ea typeface="Arial"/>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300"/>
              </a:spcBef>
              <a:buNone/>
            </a:pPr>
            <a:r>
              <a:rPr lang="en-CA" sz="4800" b="1" spc="300" dirty="0">
                <a:solidFill>
                  <a:schemeClr val="tx2"/>
                </a:solidFill>
                <a:latin typeface="+mj-lt"/>
              </a:rPr>
              <a:t>SUPPORT &amp; </a:t>
            </a:r>
            <a:br>
              <a:rPr lang="en-CA" sz="4800" b="1" spc="300" dirty="0">
                <a:solidFill>
                  <a:schemeClr val="tx2"/>
                </a:solidFill>
                <a:latin typeface="+mj-lt"/>
              </a:rPr>
            </a:br>
            <a:r>
              <a:rPr lang="en-CA" sz="4800" b="1" spc="300" dirty="0">
                <a:solidFill>
                  <a:schemeClr val="tx2"/>
                </a:solidFill>
                <a:latin typeface="+mj-lt"/>
              </a:rPr>
              <a:t>NEXT STEPS</a:t>
            </a:r>
            <a:endParaRPr lang="en-US" sz="4800" b="1" spc="300" dirty="0">
              <a:solidFill>
                <a:schemeClr val="tx2"/>
              </a:solidFill>
              <a:latin typeface="+mj-lt"/>
            </a:endParaRPr>
          </a:p>
        </p:txBody>
      </p:sp>
      <p:grpSp>
        <p:nvGrpSpPr>
          <p:cNvPr id="30" name="Group 29">
            <a:extLst>
              <a:ext uri="{FF2B5EF4-FFF2-40B4-BE49-F238E27FC236}">
                <a16:creationId xmlns:a16="http://schemas.microsoft.com/office/drawing/2014/main" id="{FE37DBC1-E76F-46A4-8098-C179278F6D9D}"/>
              </a:ext>
            </a:extLst>
          </p:cNvPr>
          <p:cNvGrpSpPr/>
          <p:nvPr/>
        </p:nvGrpSpPr>
        <p:grpSpPr>
          <a:xfrm rot="21038892">
            <a:off x="754528" y="-248324"/>
            <a:ext cx="5329891" cy="6927930"/>
            <a:chOff x="1860662" y="1049725"/>
            <a:chExt cx="3918605" cy="5605478"/>
          </a:xfrm>
        </p:grpSpPr>
        <p:sp>
          <p:nvSpPr>
            <p:cNvPr id="31" name="Freeform 59">
              <a:extLst>
                <a:ext uri="{FF2B5EF4-FFF2-40B4-BE49-F238E27FC236}">
                  <a16:creationId xmlns:a16="http://schemas.microsoft.com/office/drawing/2014/main" id="{462A5796-A52F-4C5F-BE89-93345D942502}"/>
                </a:ext>
              </a:extLst>
            </p:cNvPr>
            <p:cNvSpPr>
              <a:spLocks/>
            </p:cNvSpPr>
            <p:nvPr/>
          </p:nvSpPr>
          <p:spPr bwMode="auto">
            <a:xfrm>
              <a:off x="1860662" y="1867703"/>
              <a:ext cx="3918605" cy="4787500"/>
            </a:xfrm>
            <a:custGeom>
              <a:avLst/>
              <a:gdLst>
                <a:gd name="T0" fmla="*/ 56 w 1371"/>
                <a:gd name="T1" fmla="*/ 0 h 1675"/>
                <a:gd name="T2" fmla="*/ 1315 w 1371"/>
                <a:gd name="T3" fmla="*/ 0 h 1675"/>
                <a:gd name="T4" fmla="*/ 1333 w 1371"/>
                <a:gd name="T5" fmla="*/ 3 h 1675"/>
                <a:gd name="T6" fmla="*/ 1348 w 1371"/>
                <a:gd name="T7" fmla="*/ 10 h 1675"/>
                <a:gd name="T8" fmla="*/ 1360 w 1371"/>
                <a:gd name="T9" fmla="*/ 23 h 1675"/>
                <a:gd name="T10" fmla="*/ 1369 w 1371"/>
                <a:gd name="T11" fmla="*/ 38 h 1675"/>
                <a:gd name="T12" fmla="*/ 1371 w 1371"/>
                <a:gd name="T13" fmla="*/ 56 h 1675"/>
                <a:gd name="T14" fmla="*/ 1371 w 1371"/>
                <a:gd name="T15" fmla="*/ 1619 h 1675"/>
                <a:gd name="T16" fmla="*/ 1369 w 1371"/>
                <a:gd name="T17" fmla="*/ 1637 h 1675"/>
                <a:gd name="T18" fmla="*/ 1360 w 1371"/>
                <a:gd name="T19" fmla="*/ 1652 h 1675"/>
                <a:gd name="T20" fmla="*/ 1348 w 1371"/>
                <a:gd name="T21" fmla="*/ 1664 h 1675"/>
                <a:gd name="T22" fmla="*/ 1333 w 1371"/>
                <a:gd name="T23" fmla="*/ 1672 h 1675"/>
                <a:gd name="T24" fmla="*/ 1315 w 1371"/>
                <a:gd name="T25" fmla="*/ 1675 h 1675"/>
                <a:gd name="T26" fmla="*/ 56 w 1371"/>
                <a:gd name="T27" fmla="*/ 1675 h 1675"/>
                <a:gd name="T28" fmla="*/ 39 w 1371"/>
                <a:gd name="T29" fmla="*/ 1672 h 1675"/>
                <a:gd name="T30" fmla="*/ 23 w 1371"/>
                <a:gd name="T31" fmla="*/ 1664 h 1675"/>
                <a:gd name="T32" fmla="*/ 11 w 1371"/>
                <a:gd name="T33" fmla="*/ 1652 h 1675"/>
                <a:gd name="T34" fmla="*/ 2 w 1371"/>
                <a:gd name="T35" fmla="*/ 1637 h 1675"/>
                <a:gd name="T36" fmla="*/ 0 w 1371"/>
                <a:gd name="T37" fmla="*/ 1619 h 1675"/>
                <a:gd name="T38" fmla="*/ 0 w 1371"/>
                <a:gd name="T39" fmla="*/ 56 h 1675"/>
                <a:gd name="T40" fmla="*/ 2 w 1371"/>
                <a:gd name="T41" fmla="*/ 38 h 1675"/>
                <a:gd name="T42" fmla="*/ 11 w 1371"/>
                <a:gd name="T43" fmla="*/ 23 h 1675"/>
                <a:gd name="T44" fmla="*/ 23 w 1371"/>
                <a:gd name="T45" fmla="*/ 10 h 1675"/>
                <a:gd name="T46" fmla="*/ 39 w 1371"/>
                <a:gd name="T47" fmla="*/ 3 h 1675"/>
                <a:gd name="T48" fmla="*/ 56 w 1371"/>
                <a:gd name="T49" fmla="*/ 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1" h="1675">
                  <a:moveTo>
                    <a:pt x="56" y="0"/>
                  </a:moveTo>
                  <a:lnTo>
                    <a:pt x="1315" y="0"/>
                  </a:lnTo>
                  <a:lnTo>
                    <a:pt x="1333" y="3"/>
                  </a:lnTo>
                  <a:lnTo>
                    <a:pt x="1348" y="10"/>
                  </a:lnTo>
                  <a:lnTo>
                    <a:pt x="1360" y="23"/>
                  </a:lnTo>
                  <a:lnTo>
                    <a:pt x="1369" y="38"/>
                  </a:lnTo>
                  <a:lnTo>
                    <a:pt x="1371" y="56"/>
                  </a:lnTo>
                  <a:lnTo>
                    <a:pt x="1371" y="1619"/>
                  </a:lnTo>
                  <a:lnTo>
                    <a:pt x="1369" y="1637"/>
                  </a:lnTo>
                  <a:lnTo>
                    <a:pt x="1360" y="1652"/>
                  </a:lnTo>
                  <a:lnTo>
                    <a:pt x="1348" y="1664"/>
                  </a:lnTo>
                  <a:lnTo>
                    <a:pt x="1333" y="1672"/>
                  </a:lnTo>
                  <a:lnTo>
                    <a:pt x="1315" y="1675"/>
                  </a:lnTo>
                  <a:lnTo>
                    <a:pt x="56" y="1675"/>
                  </a:lnTo>
                  <a:lnTo>
                    <a:pt x="39" y="1672"/>
                  </a:lnTo>
                  <a:lnTo>
                    <a:pt x="23" y="1664"/>
                  </a:lnTo>
                  <a:lnTo>
                    <a:pt x="11" y="1652"/>
                  </a:lnTo>
                  <a:lnTo>
                    <a:pt x="2" y="1637"/>
                  </a:lnTo>
                  <a:lnTo>
                    <a:pt x="0" y="1619"/>
                  </a:lnTo>
                  <a:lnTo>
                    <a:pt x="0" y="56"/>
                  </a:lnTo>
                  <a:lnTo>
                    <a:pt x="2" y="38"/>
                  </a:lnTo>
                  <a:lnTo>
                    <a:pt x="11" y="23"/>
                  </a:lnTo>
                  <a:lnTo>
                    <a:pt x="23" y="10"/>
                  </a:lnTo>
                  <a:lnTo>
                    <a:pt x="39" y="3"/>
                  </a:lnTo>
                  <a:lnTo>
                    <a:pt x="5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32" name="Rectangle 31">
              <a:extLst>
                <a:ext uri="{FF2B5EF4-FFF2-40B4-BE49-F238E27FC236}">
                  <a16:creationId xmlns:a16="http://schemas.microsoft.com/office/drawing/2014/main" id="{300FF969-F673-4C65-8B6C-A3B9AC68E347}"/>
                </a:ext>
              </a:extLst>
            </p:cNvPr>
            <p:cNvSpPr/>
            <p:nvPr/>
          </p:nvSpPr>
          <p:spPr>
            <a:xfrm>
              <a:off x="2047037" y="2078588"/>
              <a:ext cx="3545401" cy="4403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67">
              <a:extLst>
                <a:ext uri="{FF2B5EF4-FFF2-40B4-BE49-F238E27FC236}">
                  <a16:creationId xmlns:a16="http://schemas.microsoft.com/office/drawing/2014/main" id="{B24FBEEA-C413-4755-A234-D278F193E659}"/>
                </a:ext>
              </a:extLst>
            </p:cNvPr>
            <p:cNvSpPr>
              <a:spLocks noChangeArrowheads="1"/>
            </p:cNvSpPr>
            <p:nvPr/>
          </p:nvSpPr>
          <p:spPr bwMode="auto">
            <a:xfrm>
              <a:off x="2826600" y="1471277"/>
              <a:ext cx="1895585" cy="734226"/>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35" name="Freeform 68">
              <a:extLst>
                <a:ext uri="{FF2B5EF4-FFF2-40B4-BE49-F238E27FC236}">
                  <a16:creationId xmlns:a16="http://schemas.microsoft.com/office/drawing/2014/main" id="{F766924A-9B0B-4AD6-8449-BA9090C4103D}"/>
                </a:ext>
              </a:extLst>
            </p:cNvPr>
            <p:cNvSpPr>
              <a:spLocks/>
            </p:cNvSpPr>
            <p:nvPr/>
          </p:nvSpPr>
          <p:spPr bwMode="auto">
            <a:xfrm>
              <a:off x="3209068" y="1049725"/>
              <a:ext cx="1130651" cy="421552"/>
            </a:xfrm>
            <a:custGeom>
              <a:avLst/>
              <a:gdLst>
                <a:gd name="T0" fmla="*/ 46 w 405"/>
                <a:gd name="T1" fmla="*/ 0 h 151"/>
                <a:gd name="T2" fmla="*/ 359 w 405"/>
                <a:gd name="T3" fmla="*/ 0 h 151"/>
                <a:gd name="T4" fmla="*/ 373 w 405"/>
                <a:gd name="T5" fmla="*/ 2 h 151"/>
                <a:gd name="T6" fmla="*/ 387 w 405"/>
                <a:gd name="T7" fmla="*/ 8 h 151"/>
                <a:gd name="T8" fmla="*/ 396 w 405"/>
                <a:gd name="T9" fmla="*/ 18 h 151"/>
                <a:gd name="T10" fmla="*/ 403 w 405"/>
                <a:gd name="T11" fmla="*/ 31 h 151"/>
                <a:gd name="T12" fmla="*/ 405 w 405"/>
                <a:gd name="T13" fmla="*/ 46 h 151"/>
                <a:gd name="T14" fmla="*/ 405 w 405"/>
                <a:gd name="T15" fmla="*/ 151 h 151"/>
                <a:gd name="T16" fmla="*/ 366 w 405"/>
                <a:gd name="T17" fmla="*/ 151 h 151"/>
                <a:gd name="T18" fmla="*/ 366 w 405"/>
                <a:gd name="T19" fmla="*/ 62 h 151"/>
                <a:gd name="T20" fmla="*/ 363 w 405"/>
                <a:gd name="T21" fmla="*/ 47 h 151"/>
                <a:gd name="T22" fmla="*/ 356 w 405"/>
                <a:gd name="T23" fmla="*/ 36 h 151"/>
                <a:gd name="T24" fmla="*/ 343 w 405"/>
                <a:gd name="T25" fmla="*/ 27 h 151"/>
                <a:gd name="T26" fmla="*/ 329 w 405"/>
                <a:gd name="T27" fmla="*/ 24 h 151"/>
                <a:gd name="T28" fmla="*/ 76 w 405"/>
                <a:gd name="T29" fmla="*/ 24 h 151"/>
                <a:gd name="T30" fmla="*/ 62 w 405"/>
                <a:gd name="T31" fmla="*/ 27 h 151"/>
                <a:gd name="T32" fmla="*/ 49 w 405"/>
                <a:gd name="T33" fmla="*/ 36 h 151"/>
                <a:gd name="T34" fmla="*/ 42 w 405"/>
                <a:gd name="T35" fmla="*/ 47 h 151"/>
                <a:gd name="T36" fmla="*/ 39 w 405"/>
                <a:gd name="T37" fmla="*/ 62 h 151"/>
                <a:gd name="T38" fmla="*/ 39 w 405"/>
                <a:gd name="T39" fmla="*/ 151 h 151"/>
                <a:gd name="T40" fmla="*/ 0 w 405"/>
                <a:gd name="T41" fmla="*/ 151 h 151"/>
                <a:gd name="T42" fmla="*/ 0 w 405"/>
                <a:gd name="T43" fmla="*/ 46 h 151"/>
                <a:gd name="T44" fmla="*/ 2 w 405"/>
                <a:gd name="T45" fmla="*/ 31 h 151"/>
                <a:gd name="T46" fmla="*/ 9 w 405"/>
                <a:gd name="T47" fmla="*/ 18 h 151"/>
                <a:gd name="T48" fmla="*/ 18 w 405"/>
                <a:gd name="T49" fmla="*/ 8 h 151"/>
                <a:gd name="T50" fmla="*/ 32 w 405"/>
                <a:gd name="T51" fmla="*/ 2 h 151"/>
                <a:gd name="T52" fmla="*/ 46 w 405"/>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5" h="151">
                  <a:moveTo>
                    <a:pt x="46" y="0"/>
                  </a:moveTo>
                  <a:lnTo>
                    <a:pt x="359" y="0"/>
                  </a:lnTo>
                  <a:lnTo>
                    <a:pt x="373" y="2"/>
                  </a:lnTo>
                  <a:lnTo>
                    <a:pt x="387" y="8"/>
                  </a:lnTo>
                  <a:lnTo>
                    <a:pt x="396" y="18"/>
                  </a:lnTo>
                  <a:lnTo>
                    <a:pt x="403" y="31"/>
                  </a:lnTo>
                  <a:lnTo>
                    <a:pt x="405" y="46"/>
                  </a:lnTo>
                  <a:lnTo>
                    <a:pt x="405" y="151"/>
                  </a:lnTo>
                  <a:lnTo>
                    <a:pt x="366" y="151"/>
                  </a:lnTo>
                  <a:lnTo>
                    <a:pt x="366" y="62"/>
                  </a:lnTo>
                  <a:lnTo>
                    <a:pt x="363" y="47"/>
                  </a:lnTo>
                  <a:lnTo>
                    <a:pt x="356" y="36"/>
                  </a:lnTo>
                  <a:lnTo>
                    <a:pt x="343" y="27"/>
                  </a:lnTo>
                  <a:lnTo>
                    <a:pt x="329" y="24"/>
                  </a:lnTo>
                  <a:lnTo>
                    <a:pt x="76" y="24"/>
                  </a:lnTo>
                  <a:lnTo>
                    <a:pt x="62" y="27"/>
                  </a:lnTo>
                  <a:lnTo>
                    <a:pt x="49" y="36"/>
                  </a:lnTo>
                  <a:lnTo>
                    <a:pt x="42" y="47"/>
                  </a:lnTo>
                  <a:lnTo>
                    <a:pt x="39" y="62"/>
                  </a:lnTo>
                  <a:lnTo>
                    <a:pt x="39" y="151"/>
                  </a:lnTo>
                  <a:lnTo>
                    <a:pt x="0" y="151"/>
                  </a:lnTo>
                  <a:lnTo>
                    <a:pt x="0" y="46"/>
                  </a:lnTo>
                  <a:lnTo>
                    <a:pt x="2" y="31"/>
                  </a:lnTo>
                  <a:lnTo>
                    <a:pt x="9" y="18"/>
                  </a:lnTo>
                  <a:lnTo>
                    <a:pt x="18" y="8"/>
                  </a:lnTo>
                  <a:lnTo>
                    <a:pt x="32" y="2"/>
                  </a:lnTo>
                  <a:lnTo>
                    <a:pt x="4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grpSp>
        <p:nvGrpSpPr>
          <p:cNvPr id="36" name="Group 35">
            <a:extLst>
              <a:ext uri="{FF2B5EF4-FFF2-40B4-BE49-F238E27FC236}">
                <a16:creationId xmlns:a16="http://schemas.microsoft.com/office/drawing/2014/main" id="{76D8907E-1B85-4C5D-80A8-F1B716EA5204}"/>
              </a:ext>
            </a:extLst>
          </p:cNvPr>
          <p:cNvGrpSpPr/>
          <p:nvPr/>
        </p:nvGrpSpPr>
        <p:grpSpPr>
          <a:xfrm rot="21038892">
            <a:off x="1152370" y="2101630"/>
            <a:ext cx="494853" cy="494853"/>
            <a:chOff x="1343970" y="2017322"/>
            <a:chExt cx="460853" cy="460853"/>
          </a:xfrm>
          <a:solidFill>
            <a:srgbClr val="FA8662"/>
          </a:solidFill>
        </p:grpSpPr>
        <p:sp>
          <p:nvSpPr>
            <p:cNvPr id="37" name="Oval 36">
              <a:extLst>
                <a:ext uri="{FF2B5EF4-FFF2-40B4-BE49-F238E27FC236}">
                  <a16:creationId xmlns:a16="http://schemas.microsoft.com/office/drawing/2014/main" id="{CFFC1CBE-55AC-4A97-A249-A0237D1F5EDD}"/>
                </a:ext>
              </a:extLst>
            </p:cNvPr>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109">
              <a:extLst>
                <a:ext uri="{FF2B5EF4-FFF2-40B4-BE49-F238E27FC236}">
                  <a16:creationId xmlns:a16="http://schemas.microsoft.com/office/drawing/2014/main" id="{5E9F160A-7EF1-4823-AF6D-676A740686AA}"/>
                </a:ext>
              </a:extLst>
            </p:cNvPr>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sp>
        <p:nvSpPr>
          <p:cNvPr id="39" name="TextBox 38">
            <a:extLst>
              <a:ext uri="{FF2B5EF4-FFF2-40B4-BE49-F238E27FC236}">
                <a16:creationId xmlns:a16="http://schemas.microsoft.com/office/drawing/2014/main" id="{2B13516F-2D2E-4FBC-873E-C52CCDF832B5}"/>
              </a:ext>
            </a:extLst>
          </p:cNvPr>
          <p:cNvSpPr txBox="1"/>
          <p:nvPr/>
        </p:nvSpPr>
        <p:spPr>
          <a:xfrm rot="21000000">
            <a:off x="2139537" y="1665299"/>
            <a:ext cx="3695471" cy="4570482"/>
          </a:xfrm>
          <a:prstGeom prst="rect">
            <a:avLst/>
          </a:prstGeom>
          <a:noFill/>
        </p:spPr>
        <p:txBody>
          <a:bodyPr wrap="square" rtlCol="0">
            <a:spAutoFit/>
          </a:bodyPr>
          <a:lstStyle/>
          <a:p>
            <a:pPr lvl="0">
              <a:lnSpc>
                <a:spcPct val="90000"/>
              </a:lnSpc>
              <a:spcBef>
                <a:spcPts val="1800"/>
              </a:spcBef>
              <a:defRPr/>
            </a:pPr>
            <a:r>
              <a:rPr lang="en-US" sz="1600" dirty="0">
                <a:solidFill>
                  <a:schemeClr val="tx2"/>
                </a:solidFill>
              </a:rPr>
              <a:t>Review any BW communications about the updates to come. </a:t>
            </a:r>
          </a:p>
          <a:p>
            <a:pPr>
              <a:lnSpc>
                <a:spcPct val="90000"/>
              </a:lnSpc>
              <a:spcBef>
                <a:spcPts val="1800"/>
              </a:spcBef>
              <a:defRPr/>
            </a:pPr>
            <a:r>
              <a:rPr lang="en-US" sz="1600" dirty="0">
                <a:solidFill>
                  <a:schemeClr val="tx2"/>
                </a:solidFill>
              </a:rPr>
              <a:t>Watch the introduction video to the card processing upgrades on the Settlement Information Portal website.</a:t>
            </a:r>
          </a:p>
          <a:p>
            <a:pPr>
              <a:lnSpc>
                <a:spcPct val="90000"/>
              </a:lnSpc>
              <a:spcBef>
                <a:spcPts val="1800"/>
              </a:spcBef>
              <a:defRPr/>
            </a:pPr>
            <a:r>
              <a:rPr lang="en-US" sz="1600" dirty="0">
                <a:solidFill>
                  <a:schemeClr val="tx2"/>
                </a:solidFill>
              </a:rPr>
              <a:t>Review the Retailer Reports Guide on the website.</a:t>
            </a:r>
          </a:p>
          <a:p>
            <a:pPr>
              <a:lnSpc>
                <a:spcPct val="90000"/>
              </a:lnSpc>
              <a:spcBef>
                <a:spcPts val="1800"/>
              </a:spcBef>
              <a:defRPr/>
            </a:pPr>
            <a:r>
              <a:rPr lang="en-US" sz="1600" dirty="0">
                <a:solidFill>
                  <a:schemeClr val="tx2"/>
                </a:solidFill>
              </a:rPr>
              <a:t>Review the Retailer Quick Reference Guide on the website.</a:t>
            </a:r>
          </a:p>
          <a:p>
            <a:pPr>
              <a:lnSpc>
                <a:spcPct val="90000"/>
              </a:lnSpc>
              <a:spcBef>
                <a:spcPts val="1800"/>
              </a:spcBef>
              <a:defRPr/>
            </a:pPr>
            <a:r>
              <a:rPr lang="en-US" sz="1600" dirty="0">
                <a:solidFill>
                  <a:schemeClr val="tx2"/>
                </a:solidFill>
              </a:rPr>
              <a:t>Ensure staff are aware of the updated processes. Direct them to the recording of this webinar on the website to assist their training.</a:t>
            </a:r>
          </a:p>
          <a:p>
            <a:pPr>
              <a:lnSpc>
                <a:spcPct val="90000"/>
              </a:lnSpc>
              <a:spcBef>
                <a:spcPts val="1800"/>
              </a:spcBef>
              <a:defRPr/>
            </a:pPr>
            <a:r>
              <a:rPr lang="en-US" sz="1600" dirty="0">
                <a:solidFill>
                  <a:schemeClr val="tx2"/>
                </a:solidFill>
              </a:rPr>
              <a:t>Contact Retail Help Desk for troubleshooting assistance, as always.</a:t>
            </a:r>
          </a:p>
        </p:txBody>
      </p:sp>
      <p:grpSp>
        <p:nvGrpSpPr>
          <p:cNvPr id="40" name="Group 39">
            <a:extLst>
              <a:ext uri="{FF2B5EF4-FFF2-40B4-BE49-F238E27FC236}">
                <a16:creationId xmlns:a16="http://schemas.microsoft.com/office/drawing/2014/main" id="{5719BD76-9F41-41CD-AF80-EBFD94C9FCA1}"/>
              </a:ext>
            </a:extLst>
          </p:cNvPr>
          <p:cNvGrpSpPr/>
          <p:nvPr/>
        </p:nvGrpSpPr>
        <p:grpSpPr>
          <a:xfrm rot="21038892">
            <a:off x="1263774" y="2828010"/>
            <a:ext cx="494853" cy="494853"/>
            <a:chOff x="1343970" y="2017322"/>
            <a:chExt cx="460853" cy="460853"/>
          </a:xfrm>
          <a:solidFill>
            <a:srgbClr val="FA8662"/>
          </a:solidFill>
        </p:grpSpPr>
        <p:sp>
          <p:nvSpPr>
            <p:cNvPr id="41" name="Oval 40">
              <a:extLst>
                <a:ext uri="{FF2B5EF4-FFF2-40B4-BE49-F238E27FC236}">
                  <a16:creationId xmlns:a16="http://schemas.microsoft.com/office/drawing/2014/main" id="{AEB613E9-0872-484A-A2FF-2D8119B04190}"/>
                </a:ext>
              </a:extLst>
            </p:cNvPr>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115">
              <a:extLst>
                <a:ext uri="{FF2B5EF4-FFF2-40B4-BE49-F238E27FC236}">
                  <a16:creationId xmlns:a16="http://schemas.microsoft.com/office/drawing/2014/main" id="{21C49613-2A0C-4AEF-A5CF-FAAC50DDB13D}"/>
                </a:ext>
              </a:extLst>
            </p:cNvPr>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grpSp>
        <p:nvGrpSpPr>
          <p:cNvPr id="43" name="Group 42">
            <a:extLst>
              <a:ext uri="{FF2B5EF4-FFF2-40B4-BE49-F238E27FC236}">
                <a16:creationId xmlns:a16="http://schemas.microsoft.com/office/drawing/2014/main" id="{66249EED-1C94-48C0-B520-97699F5D84F2}"/>
              </a:ext>
            </a:extLst>
          </p:cNvPr>
          <p:cNvGrpSpPr/>
          <p:nvPr/>
        </p:nvGrpSpPr>
        <p:grpSpPr>
          <a:xfrm rot="21038892">
            <a:off x="1417408" y="3604507"/>
            <a:ext cx="494853" cy="494853"/>
            <a:chOff x="1343970" y="2017322"/>
            <a:chExt cx="460853" cy="460853"/>
          </a:xfrm>
          <a:solidFill>
            <a:srgbClr val="FA8662"/>
          </a:solidFill>
        </p:grpSpPr>
        <p:sp>
          <p:nvSpPr>
            <p:cNvPr id="44" name="Oval 43">
              <a:extLst>
                <a:ext uri="{FF2B5EF4-FFF2-40B4-BE49-F238E27FC236}">
                  <a16:creationId xmlns:a16="http://schemas.microsoft.com/office/drawing/2014/main" id="{009F3B04-BB06-4C84-8A87-A2EDDA6CDD16}"/>
                </a:ext>
              </a:extLst>
            </p:cNvPr>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118">
              <a:extLst>
                <a:ext uri="{FF2B5EF4-FFF2-40B4-BE49-F238E27FC236}">
                  <a16:creationId xmlns:a16="http://schemas.microsoft.com/office/drawing/2014/main" id="{02E1198A-5A98-4E86-B115-1C73CF77CD65}"/>
                </a:ext>
              </a:extLst>
            </p:cNvPr>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sp>
        <p:nvSpPr>
          <p:cNvPr id="46" name="TextBox 45">
            <a:extLst>
              <a:ext uri="{FF2B5EF4-FFF2-40B4-BE49-F238E27FC236}">
                <a16:creationId xmlns:a16="http://schemas.microsoft.com/office/drawing/2014/main" id="{DAE4B84B-ACFC-45B4-8804-C2C679755F82}"/>
              </a:ext>
            </a:extLst>
          </p:cNvPr>
          <p:cNvSpPr txBox="1"/>
          <p:nvPr/>
        </p:nvSpPr>
        <p:spPr>
          <a:xfrm rot="21038892">
            <a:off x="949566" y="1397375"/>
            <a:ext cx="3695471" cy="369332"/>
          </a:xfrm>
          <a:prstGeom prst="rect">
            <a:avLst/>
          </a:prstGeom>
          <a:noFill/>
        </p:spPr>
        <p:txBody>
          <a:bodyPr wrap="square" rtlCol="0">
            <a:spAutoFit/>
          </a:bodyPr>
          <a:lstStyle/>
          <a:p>
            <a:pPr lvl="0">
              <a:lnSpc>
                <a:spcPct val="90000"/>
              </a:lnSpc>
              <a:spcBef>
                <a:spcPts val="2200"/>
              </a:spcBef>
              <a:defRPr/>
            </a:pPr>
            <a:r>
              <a:rPr lang="en-US" sz="2000" b="1" dirty="0">
                <a:solidFill>
                  <a:schemeClr val="tx2"/>
                </a:solidFill>
              </a:rPr>
              <a:t>To Do List: </a:t>
            </a:r>
            <a:endParaRPr lang="en-US" sz="2000" dirty="0">
              <a:solidFill>
                <a:srgbClr val="00B050"/>
              </a:solidFill>
            </a:endParaRPr>
          </a:p>
        </p:txBody>
      </p:sp>
      <p:grpSp>
        <p:nvGrpSpPr>
          <p:cNvPr id="47" name="Group 46">
            <a:extLst>
              <a:ext uri="{FF2B5EF4-FFF2-40B4-BE49-F238E27FC236}">
                <a16:creationId xmlns:a16="http://schemas.microsoft.com/office/drawing/2014/main" id="{8AC23F16-B21A-4BE2-91A1-40A103C367E6}"/>
              </a:ext>
            </a:extLst>
          </p:cNvPr>
          <p:cNvGrpSpPr/>
          <p:nvPr/>
        </p:nvGrpSpPr>
        <p:grpSpPr>
          <a:xfrm rot="21038892">
            <a:off x="1551002" y="4289025"/>
            <a:ext cx="494853" cy="494853"/>
            <a:chOff x="1343970" y="2017322"/>
            <a:chExt cx="460853" cy="460853"/>
          </a:xfrm>
          <a:solidFill>
            <a:srgbClr val="FA8662"/>
          </a:solidFill>
        </p:grpSpPr>
        <p:sp>
          <p:nvSpPr>
            <p:cNvPr id="48" name="Oval 47">
              <a:extLst>
                <a:ext uri="{FF2B5EF4-FFF2-40B4-BE49-F238E27FC236}">
                  <a16:creationId xmlns:a16="http://schemas.microsoft.com/office/drawing/2014/main" id="{74F6ECDB-B6B4-492C-8102-14D527DBD1F3}"/>
                </a:ext>
              </a:extLst>
            </p:cNvPr>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118">
              <a:extLst>
                <a:ext uri="{FF2B5EF4-FFF2-40B4-BE49-F238E27FC236}">
                  <a16:creationId xmlns:a16="http://schemas.microsoft.com/office/drawing/2014/main" id="{0B19B3D9-364E-4ABD-A4C0-57D0789CB855}"/>
                </a:ext>
              </a:extLst>
            </p:cNvPr>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grpSp>
        <p:nvGrpSpPr>
          <p:cNvPr id="50" name="Group 49">
            <a:extLst>
              <a:ext uri="{FF2B5EF4-FFF2-40B4-BE49-F238E27FC236}">
                <a16:creationId xmlns:a16="http://schemas.microsoft.com/office/drawing/2014/main" id="{BD064119-EED1-494D-95CA-0DE9E45FF525}"/>
              </a:ext>
            </a:extLst>
          </p:cNvPr>
          <p:cNvGrpSpPr/>
          <p:nvPr/>
        </p:nvGrpSpPr>
        <p:grpSpPr>
          <a:xfrm rot="21038892">
            <a:off x="1701752" y="4982051"/>
            <a:ext cx="494853" cy="494853"/>
            <a:chOff x="1343970" y="2017322"/>
            <a:chExt cx="460853" cy="460853"/>
          </a:xfrm>
          <a:solidFill>
            <a:srgbClr val="FA8662"/>
          </a:solidFill>
        </p:grpSpPr>
        <p:sp>
          <p:nvSpPr>
            <p:cNvPr id="51" name="Oval 50">
              <a:extLst>
                <a:ext uri="{FF2B5EF4-FFF2-40B4-BE49-F238E27FC236}">
                  <a16:creationId xmlns:a16="http://schemas.microsoft.com/office/drawing/2014/main" id="{08E8E5F7-3927-4A01-916D-8A81A8732DDF}"/>
                </a:ext>
              </a:extLst>
            </p:cNvPr>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118">
              <a:extLst>
                <a:ext uri="{FF2B5EF4-FFF2-40B4-BE49-F238E27FC236}">
                  <a16:creationId xmlns:a16="http://schemas.microsoft.com/office/drawing/2014/main" id="{A2B4ED00-302B-4263-922A-B224210B752A}"/>
                </a:ext>
              </a:extLst>
            </p:cNvPr>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grpSp>
        <p:nvGrpSpPr>
          <p:cNvPr id="53" name="Group 52">
            <a:extLst>
              <a:ext uri="{FF2B5EF4-FFF2-40B4-BE49-F238E27FC236}">
                <a16:creationId xmlns:a16="http://schemas.microsoft.com/office/drawing/2014/main" id="{8A79203E-71E2-458B-BC79-75C40408E4C6}"/>
              </a:ext>
            </a:extLst>
          </p:cNvPr>
          <p:cNvGrpSpPr/>
          <p:nvPr/>
        </p:nvGrpSpPr>
        <p:grpSpPr>
          <a:xfrm rot="21038892">
            <a:off x="1919384" y="6024233"/>
            <a:ext cx="494853" cy="494853"/>
            <a:chOff x="1343970" y="2017322"/>
            <a:chExt cx="460853" cy="460853"/>
          </a:xfrm>
          <a:solidFill>
            <a:srgbClr val="FA8662"/>
          </a:solidFill>
        </p:grpSpPr>
        <p:sp>
          <p:nvSpPr>
            <p:cNvPr id="54" name="Oval 53">
              <a:extLst>
                <a:ext uri="{FF2B5EF4-FFF2-40B4-BE49-F238E27FC236}">
                  <a16:creationId xmlns:a16="http://schemas.microsoft.com/office/drawing/2014/main" id="{29ECC67A-18A7-42F7-814C-551AE1B4E945}"/>
                </a:ext>
              </a:extLst>
            </p:cNvPr>
            <p:cNvSpPr/>
            <p:nvPr/>
          </p:nvSpPr>
          <p:spPr>
            <a:xfrm>
              <a:off x="1343970" y="2017322"/>
              <a:ext cx="460853" cy="460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118">
              <a:extLst>
                <a:ext uri="{FF2B5EF4-FFF2-40B4-BE49-F238E27FC236}">
                  <a16:creationId xmlns:a16="http://schemas.microsoft.com/office/drawing/2014/main" id="{22B0E8DF-0014-4EEA-BD28-5A35E8DE8E24}"/>
                </a:ext>
              </a:extLst>
            </p:cNvPr>
            <p:cNvSpPr/>
            <p:nvPr/>
          </p:nvSpPr>
          <p:spPr>
            <a:xfrm>
              <a:off x="1469303" y="2139736"/>
              <a:ext cx="210186" cy="216024"/>
            </a:xfrm>
            <a:custGeom>
              <a:avLst/>
              <a:gdLst>
                <a:gd name="connsiteX0" fmla="*/ 0 w 342900"/>
                <a:gd name="connsiteY0" fmla="*/ 161925 h 352425"/>
                <a:gd name="connsiteX1" fmla="*/ 95250 w 342900"/>
                <a:gd name="connsiteY1" fmla="*/ 352425 h 352425"/>
                <a:gd name="connsiteX2" fmla="*/ 342900 w 342900"/>
                <a:gd name="connsiteY2" fmla="*/ 0 h 352425"/>
              </a:gdLst>
              <a:ahLst/>
              <a:cxnLst>
                <a:cxn ang="0">
                  <a:pos x="connsiteX0" y="connsiteY0"/>
                </a:cxn>
                <a:cxn ang="0">
                  <a:pos x="connsiteX1" y="connsiteY1"/>
                </a:cxn>
                <a:cxn ang="0">
                  <a:pos x="connsiteX2" y="connsiteY2"/>
                </a:cxn>
              </a:cxnLst>
              <a:rect l="l" t="t" r="r" b="b"/>
              <a:pathLst>
                <a:path w="342900" h="352425">
                  <a:moveTo>
                    <a:pt x="0" y="161925"/>
                  </a:moveTo>
                  <a:lnTo>
                    <a:pt x="95250" y="352425"/>
                  </a:lnTo>
                  <a:lnTo>
                    <a:pt x="342900" y="0"/>
                  </a:lnTo>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bg1"/>
                </a:solidFill>
              </a:endParaRPr>
            </a:p>
          </p:txBody>
        </p:sp>
      </p:grpSp>
    </p:spTree>
    <p:custDataLst>
      <p:tags r:id="rId1"/>
    </p:custDataLst>
    <p:extLst>
      <p:ext uri="{BB962C8B-B14F-4D97-AF65-F5344CB8AC3E}">
        <p14:creationId xmlns:p14="http://schemas.microsoft.com/office/powerpoint/2010/main" val="23504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left)">
                                      <p:cBhvr>
                                        <p:cTn id="22" dur="1000"/>
                                        <p:tgtEl>
                                          <p:spTgt spid="39">
                                            <p:txEl>
                                              <p:pRg st="0" end="0"/>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9">
                                            <p:txEl>
                                              <p:pRg st="1" end="1"/>
                                            </p:txEl>
                                          </p:spTgt>
                                        </p:tgtEl>
                                        <p:attrNameLst>
                                          <p:attrName>style.visibility</p:attrName>
                                        </p:attrNameLst>
                                      </p:cBhvr>
                                      <p:to>
                                        <p:strVal val="visible"/>
                                      </p:to>
                                    </p:set>
                                    <p:animEffect transition="in" filter="wipe(left)">
                                      <p:cBhvr>
                                        <p:cTn id="30" dur="1000"/>
                                        <p:tgtEl>
                                          <p:spTgt spid="39">
                                            <p:txEl>
                                              <p:pRg st="1" end="1"/>
                                            </p:txEl>
                                          </p:spTgt>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39">
                                            <p:txEl>
                                              <p:pRg st="2" end="2"/>
                                            </p:txEl>
                                          </p:spTgt>
                                        </p:tgtEl>
                                        <p:attrNameLst>
                                          <p:attrName>style.visibility</p:attrName>
                                        </p:attrNameLst>
                                      </p:cBhvr>
                                      <p:to>
                                        <p:strVal val="visible"/>
                                      </p:to>
                                    </p:set>
                                    <p:animEffect transition="in" filter="wipe(left)">
                                      <p:cBhvr>
                                        <p:cTn id="38" dur="1000"/>
                                        <p:tgtEl>
                                          <p:spTgt spid="39">
                                            <p:txEl>
                                              <p:pRg st="2" end="2"/>
                                            </p:txEl>
                                          </p:spTgt>
                                        </p:tgtEl>
                                      </p:cBhvr>
                                    </p:animEffect>
                                  </p:childTnLst>
                                </p:cTn>
                              </p:par>
                            </p:childTnLst>
                          </p:cTn>
                        </p:par>
                        <p:par>
                          <p:cTn id="39" fill="hold">
                            <p:stCondLst>
                              <p:cond delay="5500"/>
                            </p:stCondLst>
                            <p:childTnLst>
                              <p:par>
                                <p:cTn id="40" presetID="10"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par>
                          <p:cTn id="43" fill="hold">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39">
                                            <p:txEl>
                                              <p:pRg st="3" end="3"/>
                                            </p:txEl>
                                          </p:spTgt>
                                        </p:tgtEl>
                                        <p:attrNameLst>
                                          <p:attrName>style.visibility</p:attrName>
                                        </p:attrNameLst>
                                      </p:cBhvr>
                                      <p:to>
                                        <p:strVal val="visible"/>
                                      </p:to>
                                    </p:set>
                                    <p:animEffect transition="in" filter="wipe(left)">
                                      <p:cBhvr>
                                        <p:cTn id="46" dur="1000"/>
                                        <p:tgtEl>
                                          <p:spTgt spid="39">
                                            <p:txEl>
                                              <p:pRg st="3" end="3"/>
                                            </p:txEl>
                                          </p:spTgt>
                                        </p:tgtEl>
                                      </p:cBhvr>
                                    </p:animEffect>
                                  </p:childTnLst>
                                </p:cTn>
                              </p:par>
                            </p:childTnLst>
                          </p:cTn>
                        </p:par>
                        <p:par>
                          <p:cTn id="47" fill="hold">
                            <p:stCondLst>
                              <p:cond delay="7000"/>
                            </p:stCondLst>
                            <p:childTnLst>
                              <p:par>
                                <p:cTn id="48" presetID="10" presetClass="entr" presetSubtype="0"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par>
                          <p:cTn id="51" fill="hold">
                            <p:stCondLst>
                              <p:cond delay="7500"/>
                            </p:stCondLst>
                            <p:childTnLst>
                              <p:par>
                                <p:cTn id="52" presetID="22" presetClass="entr" presetSubtype="8" fill="hold" grpId="0" nodeType="afterEffect">
                                  <p:stCondLst>
                                    <p:cond delay="0"/>
                                  </p:stCondLst>
                                  <p:childTnLst>
                                    <p:set>
                                      <p:cBhvr>
                                        <p:cTn id="53" dur="1" fill="hold">
                                          <p:stCondLst>
                                            <p:cond delay="0"/>
                                          </p:stCondLst>
                                        </p:cTn>
                                        <p:tgtEl>
                                          <p:spTgt spid="39">
                                            <p:txEl>
                                              <p:pRg st="4" end="4"/>
                                            </p:txEl>
                                          </p:spTgt>
                                        </p:tgtEl>
                                        <p:attrNameLst>
                                          <p:attrName>style.visibility</p:attrName>
                                        </p:attrNameLst>
                                      </p:cBhvr>
                                      <p:to>
                                        <p:strVal val="visible"/>
                                      </p:to>
                                    </p:set>
                                    <p:animEffect transition="in" filter="wipe(left)">
                                      <p:cBhvr>
                                        <p:cTn id="54" dur="1000"/>
                                        <p:tgtEl>
                                          <p:spTgt spid="39">
                                            <p:txEl>
                                              <p:pRg st="4" end="4"/>
                                            </p:txEl>
                                          </p:spTgt>
                                        </p:tgtEl>
                                      </p:cBhvr>
                                    </p:animEffect>
                                  </p:childTnLst>
                                </p:cTn>
                              </p:par>
                            </p:childTnLst>
                          </p:cTn>
                        </p:par>
                        <p:par>
                          <p:cTn id="55" fill="hold">
                            <p:stCondLst>
                              <p:cond delay="8500"/>
                            </p:stCondLst>
                            <p:childTnLst>
                              <p:par>
                                <p:cTn id="56" presetID="10" presetClass="entr" presetSubtype="0"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par>
                          <p:cTn id="59" fill="hold">
                            <p:stCondLst>
                              <p:cond delay="9000"/>
                            </p:stCondLst>
                            <p:childTnLst>
                              <p:par>
                                <p:cTn id="60" presetID="22" presetClass="entr" presetSubtype="8" fill="hold" grpId="0" nodeType="afterEffect">
                                  <p:stCondLst>
                                    <p:cond delay="0"/>
                                  </p:stCondLst>
                                  <p:childTnLst>
                                    <p:set>
                                      <p:cBhvr>
                                        <p:cTn id="61" dur="1" fill="hold">
                                          <p:stCondLst>
                                            <p:cond delay="0"/>
                                          </p:stCondLst>
                                        </p:cTn>
                                        <p:tgtEl>
                                          <p:spTgt spid="39">
                                            <p:txEl>
                                              <p:pRg st="5" end="5"/>
                                            </p:txEl>
                                          </p:spTgt>
                                        </p:tgtEl>
                                        <p:attrNameLst>
                                          <p:attrName>style.visibility</p:attrName>
                                        </p:attrNameLst>
                                      </p:cBhvr>
                                      <p:to>
                                        <p:strVal val="visible"/>
                                      </p:to>
                                    </p:set>
                                    <p:animEffect transition="in" filter="wipe(left)">
                                      <p:cBhvr>
                                        <p:cTn id="62" dur="1000"/>
                                        <p:tgtEl>
                                          <p:spTgt spid="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uiExpand="1" build="p"/>
      <p:bldP spid="46"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83A6CA-6326-4F24-B60B-5384B686F1E6}"/>
              </a:ext>
            </a:extLst>
          </p:cNvPr>
          <p:cNvSpPr/>
          <p:nvPr/>
        </p:nvSpPr>
        <p:spPr>
          <a:xfrm>
            <a:off x="0" y="0"/>
            <a:ext cx="9144000" cy="6858000"/>
          </a:xfrm>
          <a:prstGeom prst="rect">
            <a:avLst/>
          </a:prstGeom>
          <a:solidFill>
            <a:schemeClr val="accent1"/>
          </a:solidFill>
        </p:spPr>
        <p:txBody>
          <a:bodyPr wrap="square" rtlCol="0" anchor="ctr">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 name="Rectangle 3">
            <a:extLst>
              <a:ext uri="{FF2B5EF4-FFF2-40B4-BE49-F238E27FC236}">
                <a16:creationId xmlns:a16="http://schemas.microsoft.com/office/drawing/2014/main" id="{0BFDC4B5-DC6C-4791-9F57-D36D09FF9901}"/>
              </a:ext>
            </a:extLst>
          </p:cNvPr>
          <p:cNvSpPr/>
          <p:nvPr/>
        </p:nvSpPr>
        <p:spPr>
          <a:xfrm>
            <a:off x="4711847" y="-505609"/>
            <a:ext cx="3132589" cy="7725192"/>
          </a:xfrm>
          <a:prstGeom prst="rect">
            <a:avLst/>
          </a:prstGeom>
        </p:spPr>
        <p:txBody>
          <a:bodyPr wrap="none">
            <a:spAutoFit/>
          </a:bodyPr>
          <a:lstStyle/>
          <a:p>
            <a:r>
              <a:rPr lang="en-CA" sz="49600" b="1" dirty="0">
                <a:solidFill>
                  <a:schemeClr val="accent3"/>
                </a:solidFill>
              </a:rPr>
              <a:t>?</a:t>
            </a:r>
            <a:endParaRPr lang="en-CA" sz="5400" dirty="0">
              <a:solidFill>
                <a:schemeClr val="accent3"/>
              </a:solidFill>
            </a:endParaRPr>
          </a:p>
        </p:txBody>
      </p:sp>
      <p:sp>
        <p:nvSpPr>
          <p:cNvPr id="11" name="Content Placeholder 8">
            <a:extLst>
              <a:ext uri="{FF2B5EF4-FFF2-40B4-BE49-F238E27FC236}">
                <a16:creationId xmlns:a16="http://schemas.microsoft.com/office/drawing/2014/main" id="{6D14EF01-FB7E-46C3-87FF-ED3DADDCCD16}"/>
              </a:ext>
            </a:extLst>
          </p:cNvPr>
          <p:cNvSpPr txBox="1">
            <a:spLocks/>
          </p:cNvSpPr>
          <p:nvPr/>
        </p:nvSpPr>
        <p:spPr>
          <a:xfrm>
            <a:off x="324984" y="3756730"/>
            <a:ext cx="8494031" cy="51905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CA" sz="13800" spc="300" dirty="0" err="1">
                <a:solidFill>
                  <a:schemeClr val="bg1"/>
                </a:solidFill>
              </a:rPr>
              <a:t>Questi</a:t>
            </a:r>
            <a:r>
              <a:rPr lang="en-CA" sz="12200" spc="300" dirty="0">
                <a:solidFill>
                  <a:schemeClr val="accent3"/>
                </a:solidFill>
              </a:rPr>
              <a:t>   </a:t>
            </a:r>
            <a:r>
              <a:rPr lang="en-CA" sz="13800" spc="300" dirty="0">
                <a:solidFill>
                  <a:schemeClr val="bg1"/>
                </a:solidFill>
              </a:rPr>
              <a:t>ns</a:t>
            </a:r>
          </a:p>
        </p:txBody>
      </p:sp>
      <p:sp>
        <p:nvSpPr>
          <p:cNvPr id="6" name="Title 2">
            <a:extLst>
              <a:ext uri="{FF2B5EF4-FFF2-40B4-BE49-F238E27FC236}">
                <a16:creationId xmlns:a16="http://schemas.microsoft.com/office/drawing/2014/main" id="{DB5EF55E-8551-432B-8AC8-B814C5555C9A}"/>
              </a:ext>
            </a:extLst>
          </p:cNvPr>
          <p:cNvSpPr txBox="1">
            <a:spLocks/>
          </p:cNvSpPr>
          <p:nvPr/>
        </p:nvSpPr>
        <p:spPr>
          <a:xfrm>
            <a:off x="304474" y="181050"/>
            <a:ext cx="8804030" cy="87168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r>
              <a:rPr lang="en-CA" sz="3200" b="1" cap="all" spc="300" dirty="0">
                <a:solidFill>
                  <a:schemeClr val="accent4"/>
                </a:solidFill>
              </a:rPr>
              <a:t>Q &amp; A</a:t>
            </a:r>
          </a:p>
        </p:txBody>
      </p:sp>
    </p:spTree>
    <p:custDataLst>
      <p:tags r:id="rId1"/>
    </p:custDataLst>
    <p:extLst>
      <p:ext uri="{BB962C8B-B14F-4D97-AF65-F5344CB8AC3E}">
        <p14:creationId xmlns:p14="http://schemas.microsoft.com/office/powerpoint/2010/main" val="283176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6FEA23D-0ADF-45B1-8E24-30B2AF682323}"/>
              </a:ext>
            </a:extLst>
          </p:cNvPr>
          <p:cNvGrpSpPr/>
          <p:nvPr/>
        </p:nvGrpSpPr>
        <p:grpSpPr>
          <a:xfrm>
            <a:off x="6727508" y="3542585"/>
            <a:ext cx="1937702" cy="1281748"/>
            <a:chOff x="6727508" y="3257550"/>
            <a:chExt cx="1937702" cy="1281748"/>
          </a:xfrm>
        </p:grpSpPr>
        <p:sp>
          <p:nvSpPr>
            <p:cNvPr id="16" name="Freeform 5">
              <a:extLst>
                <a:ext uri="{FF2B5EF4-FFF2-40B4-BE49-F238E27FC236}">
                  <a16:creationId xmlns:a16="http://schemas.microsoft.com/office/drawing/2014/main" id="{3ED78A25-D021-41C4-81AA-7030F4280A02}"/>
                </a:ext>
              </a:extLst>
            </p:cNvPr>
            <p:cNvSpPr>
              <a:spLocks/>
            </p:cNvSpPr>
            <p:nvPr/>
          </p:nvSpPr>
          <p:spPr bwMode="auto">
            <a:xfrm>
              <a:off x="6733223" y="3270885"/>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 name="T10" fmla="*/ 0 w 1217"/>
                <a:gd name="T11" fmla="*/ 799 h 799"/>
              </a:gdLst>
              <a:ahLst/>
              <a:cxnLst>
                <a:cxn ang="0">
                  <a:pos x="T0" y="T1"/>
                </a:cxn>
                <a:cxn ang="0">
                  <a:pos x="T2" y="T3"/>
                </a:cxn>
                <a:cxn ang="0">
                  <a:pos x="T4" y="T5"/>
                </a:cxn>
                <a:cxn ang="0">
                  <a:pos x="T6" y="T7"/>
                </a:cxn>
                <a:cxn ang="0">
                  <a:pos x="T8" y="T9"/>
                </a:cxn>
                <a:cxn ang="0">
                  <a:pos x="T10" y="T11"/>
                </a:cxn>
              </a:cxnLst>
              <a:rect l="0" t="0" r="r" b="b"/>
              <a:pathLst>
                <a:path w="1217" h="799">
                  <a:moveTo>
                    <a:pt x="0" y="799"/>
                  </a:moveTo>
                  <a:lnTo>
                    <a:pt x="1138" y="799"/>
                  </a:lnTo>
                  <a:lnTo>
                    <a:pt x="803" y="415"/>
                  </a:lnTo>
                  <a:lnTo>
                    <a:pt x="1217" y="0"/>
                  </a:lnTo>
                  <a:lnTo>
                    <a:pt x="309" y="0"/>
                  </a:lnTo>
                  <a:lnTo>
                    <a:pt x="0" y="799"/>
                  </a:lnTo>
                  <a:close/>
                </a:path>
              </a:pathLst>
            </a:custGeom>
            <a:solidFill>
              <a:srgbClr val="F76537"/>
            </a:solidFill>
            <a:ln>
              <a:noFill/>
            </a:ln>
          </p:spPr>
          <p:txBody>
            <a:bodyPr vert="horz" wrap="square" lIns="91440" tIns="45720" rIns="91440" bIns="45720" numCol="1" anchor="t" anchorCtr="0" compatLnSpc="1">
              <a:prstTxWarp prst="textNoShape">
                <a:avLst/>
              </a:prstTxWarp>
            </a:bodyPr>
            <a:lstStyle/>
            <a:p>
              <a:endParaRPr lang="en-CA"/>
            </a:p>
          </p:txBody>
        </p:sp>
        <p:sp>
          <p:nvSpPr>
            <p:cNvPr id="17" name="Freeform 6">
              <a:extLst>
                <a:ext uri="{FF2B5EF4-FFF2-40B4-BE49-F238E27FC236}">
                  <a16:creationId xmlns:a16="http://schemas.microsoft.com/office/drawing/2014/main" id="{148369E0-510E-45BD-86EF-FE721904DB24}"/>
                </a:ext>
              </a:extLst>
            </p:cNvPr>
            <p:cNvSpPr>
              <a:spLocks/>
            </p:cNvSpPr>
            <p:nvPr/>
          </p:nvSpPr>
          <p:spPr bwMode="auto">
            <a:xfrm>
              <a:off x="6727508" y="3257550"/>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Lst>
              <a:ahLst/>
              <a:cxnLst>
                <a:cxn ang="0">
                  <a:pos x="T0" y="T1"/>
                </a:cxn>
                <a:cxn ang="0">
                  <a:pos x="T2" y="T3"/>
                </a:cxn>
                <a:cxn ang="0">
                  <a:pos x="T4" y="T5"/>
                </a:cxn>
                <a:cxn ang="0">
                  <a:pos x="T6" y="T7"/>
                </a:cxn>
                <a:cxn ang="0">
                  <a:pos x="T8" y="T9"/>
                </a:cxn>
              </a:cxnLst>
              <a:rect l="0" t="0" r="r" b="b"/>
              <a:pathLst>
                <a:path w="1217" h="799">
                  <a:moveTo>
                    <a:pt x="0" y="799"/>
                  </a:moveTo>
                  <a:lnTo>
                    <a:pt x="1138" y="799"/>
                  </a:lnTo>
                  <a:lnTo>
                    <a:pt x="803" y="415"/>
                  </a:lnTo>
                  <a:lnTo>
                    <a:pt x="1217" y="0"/>
                  </a:lnTo>
                  <a:lnTo>
                    <a:pt x="3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7">
              <a:extLst>
                <a:ext uri="{FF2B5EF4-FFF2-40B4-BE49-F238E27FC236}">
                  <a16:creationId xmlns:a16="http://schemas.microsoft.com/office/drawing/2014/main" id="{E6236D45-9581-4DE4-8774-C1A20B8A4281}"/>
                </a:ext>
              </a:extLst>
            </p:cNvPr>
            <p:cNvSpPr>
              <a:spLocks/>
            </p:cNvSpPr>
            <p:nvPr/>
          </p:nvSpPr>
          <p:spPr bwMode="auto">
            <a:xfrm>
              <a:off x="6731953" y="3978593"/>
              <a:ext cx="765175" cy="560388"/>
            </a:xfrm>
            <a:custGeom>
              <a:avLst/>
              <a:gdLst>
                <a:gd name="T0" fmla="*/ 482 w 482"/>
                <a:gd name="T1" fmla="*/ 102 h 353"/>
                <a:gd name="T2" fmla="*/ 0 w 482"/>
                <a:gd name="T3" fmla="*/ 353 h 353"/>
                <a:gd name="T4" fmla="*/ 0 w 482"/>
                <a:gd name="T5" fmla="*/ 0 h 353"/>
                <a:gd name="T6" fmla="*/ 482 w 482"/>
                <a:gd name="T7" fmla="*/ 102 h 353"/>
              </a:gdLst>
              <a:ahLst/>
              <a:cxnLst>
                <a:cxn ang="0">
                  <a:pos x="T0" y="T1"/>
                </a:cxn>
                <a:cxn ang="0">
                  <a:pos x="T2" y="T3"/>
                </a:cxn>
                <a:cxn ang="0">
                  <a:pos x="T4" y="T5"/>
                </a:cxn>
                <a:cxn ang="0">
                  <a:pos x="T6" y="T7"/>
                </a:cxn>
              </a:cxnLst>
              <a:rect l="0" t="0" r="r" b="b"/>
              <a:pathLst>
                <a:path w="482" h="353">
                  <a:moveTo>
                    <a:pt x="482" y="102"/>
                  </a:moveTo>
                  <a:lnTo>
                    <a:pt x="0" y="353"/>
                  </a:lnTo>
                  <a:lnTo>
                    <a:pt x="0" y="0"/>
                  </a:lnTo>
                  <a:lnTo>
                    <a:pt x="482" y="102"/>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Freeform 8">
              <a:extLst>
                <a:ext uri="{FF2B5EF4-FFF2-40B4-BE49-F238E27FC236}">
                  <a16:creationId xmlns:a16="http://schemas.microsoft.com/office/drawing/2014/main" id="{734B87C0-2577-46B8-B782-014817277B6C}"/>
                </a:ext>
              </a:extLst>
            </p:cNvPr>
            <p:cNvSpPr>
              <a:spLocks/>
            </p:cNvSpPr>
            <p:nvPr/>
          </p:nvSpPr>
          <p:spPr bwMode="auto">
            <a:xfrm>
              <a:off x="6733858" y="3976688"/>
              <a:ext cx="765175" cy="560388"/>
            </a:xfrm>
            <a:custGeom>
              <a:avLst/>
              <a:gdLst>
                <a:gd name="T0" fmla="*/ 482 w 482"/>
                <a:gd name="T1" fmla="*/ 102 h 353"/>
                <a:gd name="T2" fmla="*/ 0 w 482"/>
                <a:gd name="T3" fmla="*/ 353 h 353"/>
                <a:gd name="T4" fmla="*/ 0 w 482"/>
                <a:gd name="T5" fmla="*/ 0 h 353"/>
              </a:gdLst>
              <a:ahLst/>
              <a:cxnLst>
                <a:cxn ang="0">
                  <a:pos x="T0" y="T1"/>
                </a:cxn>
                <a:cxn ang="0">
                  <a:pos x="T2" y="T3"/>
                </a:cxn>
                <a:cxn ang="0">
                  <a:pos x="T4" y="T5"/>
                </a:cxn>
              </a:cxnLst>
              <a:rect l="0" t="0" r="r" b="b"/>
              <a:pathLst>
                <a:path w="482" h="353">
                  <a:moveTo>
                    <a:pt x="482" y="102"/>
                  </a:moveTo>
                  <a:lnTo>
                    <a:pt x="0" y="35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 name="Group 19">
            <a:extLst>
              <a:ext uri="{FF2B5EF4-FFF2-40B4-BE49-F238E27FC236}">
                <a16:creationId xmlns:a16="http://schemas.microsoft.com/office/drawing/2014/main" id="{3CD774E1-7617-46E3-98B2-1E8FE60A1213}"/>
              </a:ext>
            </a:extLst>
          </p:cNvPr>
          <p:cNvGrpSpPr/>
          <p:nvPr/>
        </p:nvGrpSpPr>
        <p:grpSpPr>
          <a:xfrm flipH="1">
            <a:off x="478791" y="3542585"/>
            <a:ext cx="1937702" cy="1281748"/>
            <a:chOff x="6727508" y="3257550"/>
            <a:chExt cx="1937702" cy="1281748"/>
          </a:xfrm>
        </p:grpSpPr>
        <p:sp>
          <p:nvSpPr>
            <p:cNvPr id="34" name="Freeform 5">
              <a:extLst>
                <a:ext uri="{FF2B5EF4-FFF2-40B4-BE49-F238E27FC236}">
                  <a16:creationId xmlns:a16="http://schemas.microsoft.com/office/drawing/2014/main" id="{A4723B06-0F56-4A2F-ACF4-66D416D3EBCA}"/>
                </a:ext>
              </a:extLst>
            </p:cNvPr>
            <p:cNvSpPr>
              <a:spLocks/>
            </p:cNvSpPr>
            <p:nvPr/>
          </p:nvSpPr>
          <p:spPr bwMode="auto">
            <a:xfrm>
              <a:off x="6733223" y="3270885"/>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 name="T10" fmla="*/ 0 w 1217"/>
                <a:gd name="T11" fmla="*/ 799 h 799"/>
              </a:gdLst>
              <a:ahLst/>
              <a:cxnLst>
                <a:cxn ang="0">
                  <a:pos x="T0" y="T1"/>
                </a:cxn>
                <a:cxn ang="0">
                  <a:pos x="T2" y="T3"/>
                </a:cxn>
                <a:cxn ang="0">
                  <a:pos x="T4" y="T5"/>
                </a:cxn>
                <a:cxn ang="0">
                  <a:pos x="T6" y="T7"/>
                </a:cxn>
                <a:cxn ang="0">
                  <a:pos x="T8" y="T9"/>
                </a:cxn>
                <a:cxn ang="0">
                  <a:pos x="T10" y="T11"/>
                </a:cxn>
              </a:cxnLst>
              <a:rect l="0" t="0" r="r" b="b"/>
              <a:pathLst>
                <a:path w="1217" h="799">
                  <a:moveTo>
                    <a:pt x="0" y="799"/>
                  </a:moveTo>
                  <a:lnTo>
                    <a:pt x="1138" y="799"/>
                  </a:lnTo>
                  <a:lnTo>
                    <a:pt x="803" y="415"/>
                  </a:lnTo>
                  <a:lnTo>
                    <a:pt x="1217" y="0"/>
                  </a:lnTo>
                  <a:lnTo>
                    <a:pt x="309" y="0"/>
                  </a:lnTo>
                  <a:lnTo>
                    <a:pt x="0" y="799"/>
                  </a:lnTo>
                  <a:close/>
                </a:path>
              </a:pathLst>
            </a:custGeom>
            <a:solidFill>
              <a:srgbClr val="F76537"/>
            </a:solidFill>
            <a:ln>
              <a:noFill/>
            </a:ln>
          </p:spPr>
          <p:txBody>
            <a:bodyPr vert="horz" wrap="square" lIns="91440" tIns="45720" rIns="91440" bIns="45720" numCol="1" anchor="t" anchorCtr="0" compatLnSpc="1">
              <a:prstTxWarp prst="textNoShape">
                <a:avLst/>
              </a:prstTxWarp>
            </a:bodyPr>
            <a:lstStyle/>
            <a:p>
              <a:endParaRPr lang="en-CA"/>
            </a:p>
          </p:txBody>
        </p:sp>
        <p:sp>
          <p:nvSpPr>
            <p:cNvPr id="35" name="Freeform 6">
              <a:extLst>
                <a:ext uri="{FF2B5EF4-FFF2-40B4-BE49-F238E27FC236}">
                  <a16:creationId xmlns:a16="http://schemas.microsoft.com/office/drawing/2014/main" id="{E9EC3163-989C-4895-9110-8925423FFD62}"/>
                </a:ext>
              </a:extLst>
            </p:cNvPr>
            <p:cNvSpPr>
              <a:spLocks/>
            </p:cNvSpPr>
            <p:nvPr/>
          </p:nvSpPr>
          <p:spPr bwMode="auto">
            <a:xfrm>
              <a:off x="6727508" y="3257550"/>
              <a:ext cx="1931987" cy="1268413"/>
            </a:xfrm>
            <a:custGeom>
              <a:avLst/>
              <a:gdLst>
                <a:gd name="T0" fmla="*/ 0 w 1217"/>
                <a:gd name="T1" fmla="*/ 799 h 799"/>
                <a:gd name="T2" fmla="*/ 1138 w 1217"/>
                <a:gd name="T3" fmla="*/ 799 h 799"/>
                <a:gd name="T4" fmla="*/ 803 w 1217"/>
                <a:gd name="T5" fmla="*/ 415 h 799"/>
                <a:gd name="T6" fmla="*/ 1217 w 1217"/>
                <a:gd name="T7" fmla="*/ 0 h 799"/>
                <a:gd name="T8" fmla="*/ 309 w 1217"/>
                <a:gd name="T9" fmla="*/ 0 h 799"/>
              </a:gdLst>
              <a:ahLst/>
              <a:cxnLst>
                <a:cxn ang="0">
                  <a:pos x="T0" y="T1"/>
                </a:cxn>
                <a:cxn ang="0">
                  <a:pos x="T2" y="T3"/>
                </a:cxn>
                <a:cxn ang="0">
                  <a:pos x="T4" y="T5"/>
                </a:cxn>
                <a:cxn ang="0">
                  <a:pos x="T6" y="T7"/>
                </a:cxn>
                <a:cxn ang="0">
                  <a:pos x="T8" y="T9"/>
                </a:cxn>
              </a:cxnLst>
              <a:rect l="0" t="0" r="r" b="b"/>
              <a:pathLst>
                <a:path w="1217" h="799">
                  <a:moveTo>
                    <a:pt x="0" y="799"/>
                  </a:moveTo>
                  <a:lnTo>
                    <a:pt x="1138" y="799"/>
                  </a:lnTo>
                  <a:lnTo>
                    <a:pt x="803" y="415"/>
                  </a:lnTo>
                  <a:lnTo>
                    <a:pt x="1217" y="0"/>
                  </a:lnTo>
                  <a:lnTo>
                    <a:pt x="3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7">
              <a:extLst>
                <a:ext uri="{FF2B5EF4-FFF2-40B4-BE49-F238E27FC236}">
                  <a16:creationId xmlns:a16="http://schemas.microsoft.com/office/drawing/2014/main" id="{0D51B68F-0F34-4691-BB5D-C4C7D925AA9F}"/>
                </a:ext>
              </a:extLst>
            </p:cNvPr>
            <p:cNvSpPr>
              <a:spLocks/>
            </p:cNvSpPr>
            <p:nvPr/>
          </p:nvSpPr>
          <p:spPr bwMode="auto">
            <a:xfrm>
              <a:off x="6731953" y="3978593"/>
              <a:ext cx="765175" cy="560388"/>
            </a:xfrm>
            <a:custGeom>
              <a:avLst/>
              <a:gdLst>
                <a:gd name="T0" fmla="*/ 482 w 482"/>
                <a:gd name="T1" fmla="*/ 102 h 353"/>
                <a:gd name="T2" fmla="*/ 0 w 482"/>
                <a:gd name="T3" fmla="*/ 353 h 353"/>
                <a:gd name="T4" fmla="*/ 0 w 482"/>
                <a:gd name="T5" fmla="*/ 0 h 353"/>
                <a:gd name="T6" fmla="*/ 482 w 482"/>
                <a:gd name="T7" fmla="*/ 102 h 353"/>
              </a:gdLst>
              <a:ahLst/>
              <a:cxnLst>
                <a:cxn ang="0">
                  <a:pos x="T0" y="T1"/>
                </a:cxn>
                <a:cxn ang="0">
                  <a:pos x="T2" y="T3"/>
                </a:cxn>
                <a:cxn ang="0">
                  <a:pos x="T4" y="T5"/>
                </a:cxn>
                <a:cxn ang="0">
                  <a:pos x="T6" y="T7"/>
                </a:cxn>
              </a:cxnLst>
              <a:rect l="0" t="0" r="r" b="b"/>
              <a:pathLst>
                <a:path w="482" h="353">
                  <a:moveTo>
                    <a:pt x="482" y="102"/>
                  </a:moveTo>
                  <a:lnTo>
                    <a:pt x="0" y="353"/>
                  </a:lnTo>
                  <a:lnTo>
                    <a:pt x="0" y="0"/>
                  </a:lnTo>
                  <a:lnTo>
                    <a:pt x="482" y="102"/>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 name="Freeform 8">
              <a:extLst>
                <a:ext uri="{FF2B5EF4-FFF2-40B4-BE49-F238E27FC236}">
                  <a16:creationId xmlns:a16="http://schemas.microsoft.com/office/drawing/2014/main" id="{7BB5A997-C33C-447E-A38D-1C448875E509}"/>
                </a:ext>
              </a:extLst>
            </p:cNvPr>
            <p:cNvSpPr>
              <a:spLocks/>
            </p:cNvSpPr>
            <p:nvPr/>
          </p:nvSpPr>
          <p:spPr bwMode="auto">
            <a:xfrm>
              <a:off x="6733858" y="3976688"/>
              <a:ext cx="765175" cy="560388"/>
            </a:xfrm>
            <a:custGeom>
              <a:avLst/>
              <a:gdLst>
                <a:gd name="T0" fmla="*/ 482 w 482"/>
                <a:gd name="T1" fmla="*/ 102 h 353"/>
                <a:gd name="T2" fmla="*/ 0 w 482"/>
                <a:gd name="T3" fmla="*/ 353 h 353"/>
                <a:gd name="T4" fmla="*/ 0 w 482"/>
                <a:gd name="T5" fmla="*/ 0 h 353"/>
              </a:gdLst>
              <a:ahLst/>
              <a:cxnLst>
                <a:cxn ang="0">
                  <a:pos x="T0" y="T1"/>
                </a:cxn>
                <a:cxn ang="0">
                  <a:pos x="T2" y="T3"/>
                </a:cxn>
                <a:cxn ang="0">
                  <a:pos x="T4" y="T5"/>
                </a:cxn>
              </a:cxnLst>
              <a:rect l="0" t="0" r="r" b="b"/>
              <a:pathLst>
                <a:path w="482" h="353">
                  <a:moveTo>
                    <a:pt x="482" y="102"/>
                  </a:moveTo>
                  <a:lnTo>
                    <a:pt x="0" y="35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Rectangle 9">
            <a:extLst>
              <a:ext uri="{FF2B5EF4-FFF2-40B4-BE49-F238E27FC236}">
                <a16:creationId xmlns:a16="http://schemas.microsoft.com/office/drawing/2014/main" id="{207E1122-7408-401B-8DFD-C960D3DB999D}"/>
              </a:ext>
            </a:extLst>
          </p:cNvPr>
          <p:cNvSpPr>
            <a:spLocks noChangeArrowheads="1"/>
          </p:cNvSpPr>
          <p:nvPr/>
        </p:nvSpPr>
        <p:spPr bwMode="auto">
          <a:xfrm>
            <a:off x="1646872" y="2647451"/>
            <a:ext cx="5845811" cy="179026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TextBox 38">
            <a:extLst>
              <a:ext uri="{FF2B5EF4-FFF2-40B4-BE49-F238E27FC236}">
                <a16:creationId xmlns:a16="http://schemas.microsoft.com/office/drawing/2014/main" id="{69856BE6-D57A-4F97-9C1C-AC8CCE9CC000}"/>
              </a:ext>
            </a:extLst>
          </p:cNvPr>
          <p:cNvSpPr txBox="1"/>
          <p:nvPr/>
        </p:nvSpPr>
        <p:spPr>
          <a:xfrm>
            <a:off x="2549426" y="1183181"/>
            <a:ext cx="3844322" cy="1631216"/>
          </a:xfrm>
          <a:prstGeom prst="rect">
            <a:avLst/>
          </a:prstGeom>
          <a:noFill/>
        </p:spPr>
        <p:txBody>
          <a:bodyPr wrap="none" rtlCol="0">
            <a:spAutoFit/>
          </a:bodyPr>
          <a:lstStyle/>
          <a:p>
            <a:pPr algn="ctr"/>
            <a:r>
              <a:rPr lang="en-CA" sz="10000" dirty="0">
                <a:solidFill>
                  <a:schemeClr val="bg1"/>
                </a:solidFill>
              </a:rPr>
              <a:t>THANK</a:t>
            </a:r>
          </a:p>
        </p:txBody>
      </p:sp>
      <p:sp>
        <p:nvSpPr>
          <p:cNvPr id="40" name="TextBox 39">
            <a:extLst>
              <a:ext uri="{FF2B5EF4-FFF2-40B4-BE49-F238E27FC236}">
                <a16:creationId xmlns:a16="http://schemas.microsoft.com/office/drawing/2014/main" id="{1DA22CDA-A3F4-4CC3-97E8-43852A64E154}"/>
              </a:ext>
            </a:extLst>
          </p:cNvPr>
          <p:cNvSpPr txBox="1"/>
          <p:nvPr/>
        </p:nvSpPr>
        <p:spPr>
          <a:xfrm>
            <a:off x="2555776" y="2175233"/>
            <a:ext cx="4040017" cy="2646878"/>
          </a:xfrm>
          <a:prstGeom prst="rect">
            <a:avLst/>
          </a:prstGeom>
          <a:noFill/>
        </p:spPr>
        <p:txBody>
          <a:bodyPr wrap="none" rtlCol="0">
            <a:spAutoFit/>
          </a:bodyPr>
          <a:lstStyle/>
          <a:p>
            <a:pPr algn="ctr"/>
            <a:r>
              <a:rPr lang="en-CA" sz="16600" b="1" dirty="0">
                <a:solidFill>
                  <a:schemeClr val="bg1"/>
                </a:solidFill>
              </a:rPr>
              <a:t>YOU</a:t>
            </a:r>
          </a:p>
        </p:txBody>
      </p:sp>
    </p:spTree>
    <p:custDataLst>
      <p:tags r:id="rId1"/>
    </p:custDataLst>
    <p:extLst>
      <p:ext uri="{BB962C8B-B14F-4D97-AF65-F5344CB8AC3E}">
        <p14:creationId xmlns:p14="http://schemas.microsoft.com/office/powerpoint/2010/main" val="410149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24F583-4812-4586-A157-11CEEFF42F9A}"/>
              </a:ext>
            </a:extLst>
          </p:cNvPr>
          <p:cNvPicPr>
            <a:picLocks noChangeAspect="1"/>
          </p:cNvPicPr>
          <p:nvPr/>
        </p:nvPicPr>
        <p:blipFill rotWithShape="1">
          <a:blip r:embed="rId4">
            <a:extLst>
              <a:ext uri="{28A0092B-C50C-407E-A947-70E740481C1C}">
                <a14:useLocalDpi xmlns:a14="http://schemas.microsoft.com/office/drawing/2010/main" val="0"/>
              </a:ext>
            </a:extLst>
          </a:blip>
          <a:srcRect l="11067"/>
          <a:stretch/>
        </p:blipFill>
        <p:spPr>
          <a:xfrm>
            <a:off x="0" y="0"/>
            <a:ext cx="9179496" cy="6858000"/>
          </a:xfrm>
          <a:prstGeom prst="rect">
            <a:avLst/>
          </a:prstGeom>
        </p:spPr>
      </p:pic>
      <p:sp>
        <p:nvSpPr>
          <p:cNvPr id="6" name="Title 5">
            <a:extLst>
              <a:ext uri="{FF2B5EF4-FFF2-40B4-BE49-F238E27FC236}">
                <a16:creationId xmlns:a16="http://schemas.microsoft.com/office/drawing/2014/main" id="{BB3F409B-B20E-4D04-93ED-9E3A9B8FAD2E}"/>
              </a:ext>
            </a:extLst>
          </p:cNvPr>
          <p:cNvSpPr>
            <a:spLocks noGrp="1"/>
          </p:cNvSpPr>
          <p:nvPr>
            <p:ph type="title"/>
          </p:nvPr>
        </p:nvSpPr>
        <p:spPr>
          <a:xfrm>
            <a:off x="3203848" y="4221088"/>
            <a:ext cx="5544616" cy="871686"/>
          </a:xfrm>
        </p:spPr>
        <p:txBody>
          <a:bodyPr/>
          <a:lstStyle/>
          <a:p>
            <a:r>
              <a:rPr lang="en-CA" sz="5400" dirty="0">
                <a:solidFill>
                  <a:schemeClr val="accent4"/>
                </a:solidFill>
              </a:rPr>
              <a:t>introduction</a:t>
            </a:r>
          </a:p>
        </p:txBody>
      </p:sp>
    </p:spTree>
    <p:custDataLst>
      <p:tags r:id="rId1"/>
    </p:custDataLst>
    <p:extLst>
      <p:ext uri="{BB962C8B-B14F-4D97-AF65-F5344CB8AC3E}">
        <p14:creationId xmlns:p14="http://schemas.microsoft.com/office/powerpoint/2010/main" val="19011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9601AD7-A4AA-4330-9589-8F4327851251}"/>
              </a:ext>
            </a:extLst>
          </p:cNvPr>
          <p:cNvGrpSpPr/>
          <p:nvPr/>
        </p:nvGrpSpPr>
        <p:grpSpPr>
          <a:xfrm>
            <a:off x="304474" y="1296185"/>
            <a:ext cx="8521638" cy="4911607"/>
            <a:chOff x="304474" y="1296185"/>
            <a:chExt cx="8521638" cy="4911607"/>
          </a:xfrm>
        </p:grpSpPr>
        <p:sp>
          <p:nvSpPr>
            <p:cNvPr id="43" name="Rectangle 42">
              <a:extLst>
                <a:ext uri="{FF2B5EF4-FFF2-40B4-BE49-F238E27FC236}">
                  <a16:creationId xmlns:a16="http://schemas.microsoft.com/office/drawing/2014/main" id="{1E286F17-529F-4998-A971-AA28A2C49D52}"/>
                </a:ext>
              </a:extLst>
            </p:cNvPr>
            <p:cNvSpPr/>
            <p:nvPr/>
          </p:nvSpPr>
          <p:spPr>
            <a:xfrm>
              <a:off x="1678193" y="1678193"/>
              <a:ext cx="5852160" cy="367911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7" name="Picture 16">
              <a:extLst>
                <a:ext uri="{FF2B5EF4-FFF2-40B4-BE49-F238E27FC236}">
                  <a16:creationId xmlns:a16="http://schemas.microsoft.com/office/drawing/2014/main" id="{2FE4F597-D552-4636-A059-3C987188E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74" y="1296185"/>
              <a:ext cx="8521638" cy="4911607"/>
            </a:xfrm>
            <a:prstGeom prst="rect">
              <a:avLst/>
            </a:prstGeom>
          </p:spPr>
        </p:pic>
        <p:sp>
          <p:nvSpPr>
            <p:cNvPr id="44" name="Rectangle 43">
              <a:extLst>
                <a:ext uri="{FF2B5EF4-FFF2-40B4-BE49-F238E27FC236}">
                  <a16:creationId xmlns:a16="http://schemas.microsoft.com/office/drawing/2014/main" id="{01154317-C67F-4CCE-80DC-DBA6DCA415AE}"/>
                </a:ext>
              </a:extLst>
            </p:cNvPr>
            <p:cNvSpPr/>
            <p:nvPr/>
          </p:nvSpPr>
          <p:spPr>
            <a:xfrm>
              <a:off x="1678193" y="2924944"/>
              <a:ext cx="5787614" cy="2088232"/>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3" name="Title 2">
            <a:extLst>
              <a:ext uri="{FF2B5EF4-FFF2-40B4-BE49-F238E27FC236}">
                <a16:creationId xmlns:a16="http://schemas.microsoft.com/office/drawing/2014/main" id="{304A0D47-5C78-4472-A1FB-02ED60E2EC45}"/>
              </a:ext>
            </a:extLst>
          </p:cNvPr>
          <p:cNvSpPr>
            <a:spLocks noGrp="1"/>
          </p:cNvSpPr>
          <p:nvPr>
            <p:ph type="title"/>
          </p:nvPr>
        </p:nvSpPr>
        <p:spPr>
          <a:xfrm>
            <a:off x="304474" y="181050"/>
            <a:ext cx="8804030" cy="871686"/>
          </a:xfrm>
        </p:spPr>
        <p:txBody>
          <a:bodyPr/>
          <a:lstStyle/>
          <a:p>
            <a:r>
              <a:rPr lang="en-CA" dirty="0">
                <a:solidFill>
                  <a:schemeClr val="accent1"/>
                </a:solidFill>
              </a:rPr>
              <a:t>tools</a:t>
            </a:r>
          </a:p>
        </p:txBody>
      </p:sp>
      <p:sp>
        <p:nvSpPr>
          <p:cNvPr id="2" name="Content Placeholder 1">
            <a:extLst>
              <a:ext uri="{FF2B5EF4-FFF2-40B4-BE49-F238E27FC236}">
                <a16:creationId xmlns:a16="http://schemas.microsoft.com/office/drawing/2014/main" id="{D7123E71-192E-4CAF-A92E-60A28B80277F}"/>
              </a:ext>
            </a:extLst>
          </p:cNvPr>
          <p:cNvSpPr>
            <a:spLocks noGrp="1"/>
          </p:cNvSpPr>
          <p:nvPr>
            <p:ph idx="1"/>
          </p:nvPr>
        </p:nvSpPr>
        <p:spPr>
          <a:xfrm>
            <a:off x="1996889" y="1916832"/>
            <a:ext cx="1280288" cy="531875"/>
          </a:xfrm>
        </p:spPr>
        <p:txBody>
          <a:bodyPr/>
          <a:lstStyle/>
          <a:p>
            <a:pPr algn="ctr">
              <a:spcBef>
                <a:spcPts val="0"/>
              </a:spcBef>
            </a:pPr>
            <a:r>
              <a:rPr lang="en-CA" sz="2800" dirty="0">
                <a:solidFill>
                  <a:schemeClr val="accent1"/>
                </a:solidFill>
              </a:rPr>
              <a:t>Raise hand</a:t>
            </a:r>
          </a:p>
        </p:txBody>
      </p:sp>
      <p:sp>
        <p:nvSpPr>
          <p:cNvPr id="8" name="Content Placeholder 1">
            <a:extLst>
              <a:ext uri="{FF2B5EF4-FFF2-40B4-BE49-F238E27FC236}">
                <a16:creationId xmlns:a16="http://schemas.microsoft.com/office/drawing/2014/main" id="{E799F42B-88C8-4B3F-A041-000B28427806}"/>
              </a:ext>
            </a:extLst>
          </p:cNvPr>
          <p:cNvSpPr txBox="1">
            <a:spLocks/>
          </p:cNvSpPr>
          <p:nvPr/>
        </p:nvSpPr>
        <p:spPr>
          <a:xfrm>
            <a:off x="3872229" y="1916832"/>
            <a:ext cx="1280289" cy="5318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spcBef>
                <a:spcPts val="0"/>
              </a:spcBef>
            </a:pPr>
            <a:r>
              <a:rPr lang="en-CA" sz="2800" dirty="0">
                <a:solidFill>
                  <a:schemeClr val="accent1"/>
                </a:solidFill>
              </a:rPr>
              <a:t>Chat</a:t>
            </a:r>
          </a:p>
        </p:txBody>
      </p:sp>
      <p:sp>
        <p:nvSpPr>
          <p:cNvPr id="9" name="Content Placeholder 1">
            <a:extLst>
              <a:ext uri="{FF2B5EF4-FFF2-40B4-BE49-F238E27FC236}">
                <a16:creationId xmlns:a16="http://schemas.microsoft.com/office/drawing/2014/main" id="{E81CEEEF-9DB2-4C33-BB7F-79259700B319}"/>
              </a:ext>
            </a:extLst>
          </p:cNvPr>
          <p:cNvSpPr txBox="1">
            <a:spLocks/>
          </p:cNvSpPr>
          <p:nvPr/>
        </p:nvSpPr>
        <p:spPr>
          <a:xfrm>
            <a:off x="5547907" y="1916832"/>
            <a:ext cx="1738838" cy="5318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2"/>
                </a:solidFill>
                <a:latin typeface="+mn-lt"/>
                <a:ea typeface="+mn-ea"/>
                <a:cs typeface="+mn-cs"/>
              </a:defRPr>
            </a:lvl1pPr>
            <a:lvl2pPr marL="628650" indent="-1714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spcBef>
                <a:spcPts val="0"/>
              </a:spcBef>
            </a:pPr>
            <a:r>
              <a:rPr lang="en-CA" sz="2800" dirty="0">
                <a:solidFill>
                  <a:schemeClr val="accent1"/>
                </a:solidFill>
              </a:rPr>
              <a:t>Poll questions</a:t>
            </a:r>
          </a:p>
        </p:txBody>
      </p:sp>
      <p:sp>
        <p:nvSpPr>
          <p:cNvPr id="37" name="Freeform 20">
            <a:extLst>
              <a:ext uri="{FF2B5EF4-FFF2-40B4-BE49-F238E27FC236}">
                <a16:creationId xmlns:a16="http://schemas.microsoft.com/office/drawing/2014/main" id="{B84E77BE-6DC2-43C9-A3B5-8798FFA50DEB}"/>
              </a:ext>
            </a:extLst>
          </p:cNvPr>
          <p:cNvSpPr>
            <a:spLocks noEditPoints="1"/>
          </p:cNvSpPr>
          <p:nvPr/>
        </p:nvSpPr>
        <p:spPr bwMode="auto">
          <a:xfrm>
            <a:off x="2241363" y="3429000"/>
            <a:ext cx="832178" cy="1083187"/>
          </a:xfrm>
          <a:custGeom>
            <a:avLst/>
            <a:gdLst>
              <a:gd name="T0" fmla="*/ 1273 w 1402"/>
              <a:gd name="T1" fmla="*/ 427 h 1822"/>
              <a:gd name="T2" fmla="*/ 1169 w 1402"/>
              <a:gd name="T3" fmla="*/ 294 h 1822"/>
              <a:gd name="T4" fmla="*/ 1169 w 1402"/>
              <a:gd name="T5" fmla="*/ 293 h 1822"/>
              <a:gd name="T6" fmla="*/ 907 w 1402"/>
              <a:gd name="T7" fmla="*/ 227 h 1822"/>
              <a:gd name="T8" fmla="*/ 907 w 1402"/>
              <a:gd name="T9" fmla="*/ 138 h 1822"/>
              <a:gd name="T10" fmla="*/ 632 w 1402"/>
              <a:gd name="T11" fmla="*/ 137 h 1822"/>
              <a:gd name="T12" fmla="*/ 632 w 1402"/>
              <a:gd name="T13" fmla="*/ 232 h 1822"/>
              <a:gd name="T14" fmla="*/ 378 w 1402"/>
              <a:gd name="T15" fmla="*/ 308 h 1822"/>
              <a:gd name="T16" fmla="*/ 378 w 1402"/>
              <a:gd name="T17" fmla="*/ 310 h 1822"/>
              <a:gd name="T18" fmla="*/ 378 w 1402"/>
              <a:gd name="T19" fmla="*/ 313 h 1822"/>
              <a:gd name="T20" fmla="*/ 207 w 1402"/>
              <a:gd name="T21" fmla="*/ 917 h 1822"/>
              <a:gd name="T22" fmla="*/ 205 w 1402"/>
              <a:gd name="T23" fmla="*/ 915 h 1822"/>
              <a:gd name="T24" fmla="*/ 118 w 1402"/>
              <a:gd name="T25" fmla="*/ 877 h 1822"/>
              <a:gd name="T26" fmla="*/ 13 w 1402"/>
              <a:gd name="T27" fmla="*/ 1049 h 1822"/>
              <a:gd name="T28" fmla="*/ 13 w 1402"/>
              <a:gd name="T29" fmla="*/ 1050 h 1822"/>
              <a:gd name="T30" fmla="*/ 327 w 1402"/>
              <a:gd name="T31" fmla="*/ 1587 h 1822"/>
              <a:gd name="T32" fmla="*/ 755 w 1402"/>
              <a:gd name="T33" fmla="*/ 1822 h 1822"/>
              <a:gd name="T34" fmla="*/ 1090 w 1402"/>
              <a:gd name="T35" fmla="*/ 1822 h 1822"/>
              <a:gd name="T36" fmla="*/ 1402 w 1402"/>
              <a:gd name="T37" fmla="*/ 557 h 1822"/>
              <a:gd name="T38" fmla="*/ 1091 w 1402"/>
              <a:gd name="T39" fmla="*/ 1797 h 1822"/>
              <a:gd name="T40" fmla="*/ 755 w 1402"/>
              <a:gd name="T41" fmla="*/ 1797 h 1822"/>
              <a:gd name="T42" fmla="*/ 36 w 1402"/>
              <a:gd name="T43" fmla="*/ 1039 h 1822"/>
              <a:gd name="T44" fmla="*/ 35 w 1402"/>
              <a:gd name="T45" fmla="*/ 1037 h 1822"/>
              <a:gd name="T46" fmla="*/ 118 w 1402"/>
              <a:gd name="T47" fmla="*/ 902 h 1822"/>
              <a:gd name="T48" fmla="*/ 187 w 1402"/>
              <a:gd name="T49" fmla="*/ 933 h 1822"/>
              <a:gd name="T50" fmla="*/ 381 w 1402"/>
              <a:gd name="T51" fmla="*/ 1154 h 1822"/>
              <a:gd name="T52" fmla="*/ 384 w 1402"/>
              <a:gd name="T53" fmla="*/ 1156 h 1822"/>
              <a:gd name="T54" fmla="*/ 390 w 1402"/>
              <a:gd name="T55" fmla="*/ 1158 h 1822"/>
              <a:gd name="T56" fmla="*/ 397 w 1402"/>
              <a:gd name="T57" fmla="*/ 1156 h 1822"/>
              <a:gd name="T58" fmla="*/ 399 w 1402"/>
              <a:gd name="T59" fmla="*/ 1155 h 1822"/>
              <a:gd name="T60" fmla="*/ 402 w 1402"/>
              <a:gd name="T61" fmla="*/ 1151 h 1822"/>
              <a:gd name="T62" fmla="*/ 403 w 1402"/>
              <a:gd name="T63" fmla="*/ 1146 h 1822"/>
              <a:gd name="T64" fmla="*/ 403 w 1402"/>
              <a:gd name="T65" fmla="*/ 311 h 1822"/>
              <a:gd name="T66" fmla="*/ 632 w 1402"/>
              <a:gd name="T67" fmla="*/ 311 h 1822"/>
              <a:gd name="T68" fmla="*/ 645 w 1402"/>
              <a:gd name="T69" fmla="*/ 843 h 1822"/>
              <a:gd name="T70" fmla="*/ 657 w 1402"/>
              <a:gd name="T71" fmla="*/ 314 h 1822"/>
              <a:gd name="T72" fmla="*/ 657 w 1402"/>
              <a:gd name="T73" fmla="*/ 310 h 1822"/>
              <a:gd name="T74" fmla="*/ 657 w 1402"/>
              <a:gd name="T75" fmla="*/ 138 h 1822"/>
              <a:gd name="T76" fmla="*/ 882 w 1402"/>
              <a:gd name="T77" fmla="*/ 138 h 1822"/>
              <a:gd name="T78" fmla="*/ 882 w 1402"/>
              <a:gd name="T79" fmla="*/ 854 h 1822"/>
              <a:gd name="T80" fmla="*/ 907 w 1402"/>
              <a:gd name="T81" fmla="*/ 854 h 1822"/>
              <a:gd name="T82" fmla="*/ 907 w 1402"/>
              <a:gd name="T83" fmla="*/ 307 h 1822"/>
              <a:gd name="T84" fmla="*/ 1144 w 1402"/>
              <a:gd name="T85" fmla="*/ 295 h 1822"/>
              <a:gd name="T86" fmla="*/ 1156 w 1402"/>
              <a:gd name="T87" fmla="*/ 974 h 1822"/>
              <a:gd name="T88" fmla="*/ 1169 w 1402"/>
              <a:gd name="T89" fmla="*/ 556 h 1822"/>
              <a:gd name="T90" fmla="*/ 1377 w 1402"/>
              <a:gd name="T91" fmla="*/ 556 h 1822"/>
              <a:gd name="T92" fmla="*/ 1377 w 1402"/>
              <a:gd name="T93" fmla="*/ 145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2" h="1822">
                <a:moveTo>
                  <a:pt x="1402" y="556"/>
                </a:moveTo>
                <a:cubicBezTo>
                  <a:pt x="1402" y="485"/>
                  <a:pt x="1344" y="427"/>
                  <a:pt x="1273" y="427"/>
                </a:cubicBezTo>
                <a:cubicBezTo>
                  <a:pt x="1230" y="427"/>
                  <a:pt x="1193" y="448"/>
                  <a:pt x="1169" y="480"/>
                </a:cubicBezTo>
                <a:cubicBezTo>
                  <a:pt x="1169" y="294"/>
                  <a:pt x="1169" y="294"/>
                  <a:pt x="1169" y="294"/>
                </a:cubicBezTo>
                <a:cubicBezTo>
                  <a:pt x="1169" y="294"/>
                  <a:pt x="1169" y="294"/>
                  <a:pt x="1169" y="293"/>
                </a:cubicBezTo>
                <a:cubicBezTo>
                  <a:pt x="1169" y="293"/>
                  <a:pt x="1169" y="293"/>
                  <a:pt x="1169" y="293"/>
                </a:cubicBezTo>
                <a:cubicBezTo>
                  <a:pt x="1162" y="220"/>
                  <a:pt x="1100" y="165"/>
                  <a:pt x="1026" y="165"/>
                </a:cubicBezTo>
                <a:cubicBezTo>
                  <a:pt x="977" y="165"/>
                  <a:pt x="933" y="189"/>
                  <a:pt x="907" y="227"/>
                </a:cubicBezTo>
                <a:cubicBezTo>
                  <a:pt x="907" y="138"/>
                  <a:pt x="907" y="138"/>
                  <a:pt x="907" y="138"/>
                </a:cubicBezTo>
                <a:cubicBezTo>
                  <a:pt x="907" y="138"/>
                  <a:pt x="907" y="138"/>
                  <a:pt x="907" y="138"/>
                </a:cubicBezTo>
                <a:cubicBezTo>
                  <a:pt x="907" y="62"/>
                  <a:pt x="846" y="0"/>
                  <a:pt x="770" y="0"/>
                </a:cubicBezTo>
                <a:cubicBezTo>
                  <a:pt x="694" y="0"/>
                  <a:pt x="633" y="61"/>
                  <a:pt x="632" y="137"/>
                </a:cubicBezTo>
                <a:cubicBezTo>
                  <a:pt x="632" y="137"/>
                  <a:pt x="632" y="137"/>
                  <a:pt x="632" y="138"/>
                </a:cubicBezTo>
                <a:cubicBezTo>
                  <a:pt x="632" y="232"/>
                  <a:pt x="632" y="232"/>
                  <a:pt x="632" y="232"/>
                </a:cubicBezTo>
                <a:cubicBezTo>
                  <a:pt x="607" y="196"/>
                  <a:pt x="565" y="173"/>
                  <a:pt x="518" y="173"/>
                </a:cubicBezTo>
                <a:cubicBezTo>
                  <a:pt x="442" y="173"/>
                  <a:pt x="380" y="233"/>
                  <a:pt x="378" y="308"/>
                </a:cubicBezTo>
                <a:cubicBezTo>
                  <a:pt x="378" y="309"/>
                  <a:pt x="378" y="309"/>
                  <a:pt x="378" y="309"/>
                </a:cubicBezTo>
                <a:cubicBezTo>
                  <a:pt x="378" y="310"/>
                  <a:pt x="378" y="310"/>
                  <a:pt x="378" y="310"/>
                </a:cubicBezTo>
                <a:cubicBezTo>
                  <a:pt x="378" y="311"/>
                  <a:pt x="377" y="312"/>
                  <a:pt x="377" y="313"/>
                </a:cubicBezTo>
                <a:cubicBezTo>
                  <a:pt x="377" y="313"/>
                  <a:pt x="378" y="313"/>
                  <a:pt x="378" y="313"/>
                </a:cubicBezTo>
                <a:cubicBezTo>
                  <a:pt x="378" y="1112"/>
                  <a:pt x="378" y="1112"/>
                  <a:pt x="378" y="1112"/>
                </a:cubicBezTo>
                <a:cubicBezTo>
                  <a:pt x="207" y="917"/>
                  <a:pt x="207" y="917"/>
                  <a:pt x="207" y="917"/>
                </a:cubicBezTo>
                <a:cubicBezTo>
                  <a:pt x="207" y="917"/>
                  <a:pt x="207" y="917"/>
                  <a:pt x="206" y="916"/>
                </a:cubicBezTo>
                <a:cubicBezTo>
                  <a:pt x="206" y="916"/>
                  <a:pt x="205" y="916"/>
                  <a:pt x="205" y="915"/>
                </a:cubicBezTo>
                <a:cubicBezTo>
                  <a:pt x="199" y="909"/>
                  <a:pt x="193" y="904"/>
                  <a:pt x="188" y="900"/>
                </a:cubicBezTo>
                <a:cubicBezTo>
                  <a:pt x="168" y="885"/>
                  <a:pt x="143" y="877"/>
                  <a:pt x="118" y="877"/>
                </a:cubicBezTo>
                <a:cubicBezTo>
                  <a:pt x="53" y="877"/>
                  <a:pt x="0" y="930"/>
                  <a:pt x="0" y="995"/>
                </a:cubicBezTo>
                <a:cubicBezTo>
                  <a:pt x="0" y="1014"/>
                  <a:pt x="4" y="1032"/>
                  <a:pt x="13" y="1049"/>
                </a:cubicBezTo>
                <a:cubicBezTo>
                  <a:pt x="13" y="1049"/>
                  <a:pt x="13" y="1049"/>
                  <a:pt x="13" y="1049"/>
                </a:cubicBezTo>
                <a:cubicBezTo>
                  <a:pt x="13" y="1049"/>
                  <a:pt x="13" y="1049"/>
                  <a:pt x="13" y="1050"/>
                </a:cubicBezTo>
                <a:cubicBezTo>
                  <a:pt x="327" y="1587"/>
                  <a:pt x="327" y="1587"/>
                  <a:pt x="327" y="1587"/>
                </a:cubicBezTo>
                <a:cubicBezTo>
                  <a:pt x="327" y="1587"/>
                  <a:pt x="327" y="1587"/>
                  <a:pt x="327" y="1587"/>
                </a:cubicBezTo>
                <a:cubicBezTo>
                  <a:pt x="327" y="1587"/>
                  <a:pt x="327" y="1587"/>
                  <a:pt x="327" y="1587"/>
                </a:cubicBezTo>
                <a:cubicBezTo>
                  <a:pt x="421" y="1734"/>
                  <a:pt x="581" y="1822"/>
                  <a:pt x="755" y="1822"/>
                </a:cubicBezTo>
                <a:cubicBezTo>
                  <a:pt x="1090" y="1822"/>
                  <a:pt x="1090" y="1822"/>
                  <a:pt x="1090" y="1822"/>
                </a:cubicBezTo>
                <a:cubicBezTo>
                  <a:pt x="1090" y="1822"/>
                  <a:pt x="1090" y="1822"/>
                  <a:pt x="1090" y="1822"/>
                </a:cubicBezTo>
                <a:cubicBezTo>
                  <a:pt x="1262" y="1822"/>
                  <a:pt x="1402" y="1658"/>
                  <a:pt x="1402" y="1456"/>
                </a:cubicBezTo>
                <a:cubicBezTo>
                  <a:pt x="1402" y="557"/>
                  <a:pt x="1402" y="557"/>
                  <a:pt x="1402" y="557"/>
                </a:cubicBezTo>
                <a:cubicBezTo>
                  <a:pt x="1402" y="557"/>
                  <a:pt x="1402" y="556"/>
                  <a:pt x="1402" y="556"/>
                </a:cubicBezTo>
                <a:close/>
                <a:moveTo>
                  <a:pt x="1091" y="1797"/>
                </a:moveTo>
                <a:cubicBezTo>
                  <a:pt x="1091" y="1797"/>
                  <a:pt x="1091" y="1797"/>
                  <a:pt x="1091" y="1797"/>
                </a:cubicBezTo>
                <a:cubicBezTo>
                  <a:pt x="755" y="1797"/>
                  <a:pt x="755" y="1797"/>
                  <a:pt x="755" y="1797"/>
                </a:cubicBezTo>
                <a:cubicBezTo>
                  <a:pt x="590" y="1797"/>
                  <a:pt x="438" y="1713"/>
                  <a:pt x="348" y="1574"/>
                </a:cubicBezTo>
                <a:cubicBezTo>
                  <a:pt x="36" y="1039"/>
                  <a:pt x="36" y="1039"/>
                  <a:pt x="36" y="1039"/>
                </a:cubicBezTo>
                <a:cubicBezTo>
                  <a:pt x="36" y="1038"/>
                  <a:pt x="36" y="1038"/>
                  <a:pt x="36" y="1038"/>
                </a:cubicBezTo>
                <a:cubicBezTo>
                  <a:pt x="35" y="1038"/>
                  <a:pt x="36" y="1037"/>
                  <a:pt x="35" y="1037"/>
                </a:cubicBezTo>
                <a:cubicBezTo>
                  <a:pt x="29" y="1024"/>
                  <a:pt x="25" y="1010"/>
                  <a:pt x="25" y="995"/>
                </a:cubicBezTo>
                <a:cubicBezTo>
                  <a:pt x="25" y="944"/>
                  <a:pt x="67" y="902"/>
                  <a:pt x="118" y="902"/>
                </a:cubicBezTo>
                <a:cubicBezTo>
                  <a:pt x="138" y="902"/>
                  <a:pt x="157" y="909"/>
                  <a:pt x="174" y="921"/>
                </a:cubicBezTo>
                <a:cubicBezTo>
                  <a:pt x="178" y="924"/>
                  <a:pt x="183" y="928"/>
                  <a:pt x="187" y="933"/>
                </a:cubicBezTo>
                <a:cubicBezTo>
                  <a:pt x="187" y="933"/>
                  <a:pt x="187" y="933"/>
                  <a:pt x="187" y="934"/>
                </a:cubicBezTo>
                <a:cubicBezTo>
                  <a:pt x="381" y="1154"/>
                  <a:pt x="381" y="1154"/>
                  <a:pt x="381" y="1154"/>
                </a:cubicBezTo>
                <a:cubicBezTo>
                  <a:pt x="381" y="1154"/>
                  <a:pt x="381" y="1154"/>
                  <a:pt x="381" y="1154"/>
                </a:cubicBezTo>
                <a:cubicBezTo>
                  <a:pt x="382" y="1155"/>
                  <a:pt x="383" y="1156"/>
                  <a:pt x="384" y="1156"/>
                </a:cubicBezTo>
                <a:cubicBezTo>
                  <a:pt x="385" y="1157"/>
                  <a:pt x="385" y="1157"/>
                  <a:pt x="385" y="1157"/>
                </a:cubicBezTo>
                <a:cubicBezTo>
                  <a:pt x="387" y="1158"/>
                  <a:pt x="388" y="1158"/>
                  <a:pt x="390" y="1158"/>
                </a:cubicBezTo>
                <a:cubicBezTo>
                  <a:pt x="392" y="1158"/>
                  <a:pt x="393" y="1158"/>
                  <a:pt x="395" y="1157"/>
                </a:cubicBezTo>
                <a:cubicBezTo>
                  <a:pt x="396" y="1157"/>
                  <a:pt x="396" y="1156"/>
                  <a:pt x="397" y="1156"/>
                </a:cubicBezTo>
                <a:cubicBezTo>
                  <a:pt x="397" y="1156"/>
                  <a:pt x="398" y="1155"/>
                  <a:pt x="399" y="1155"/>
                </a:cubicBezTo>
                <a:cubicBezTo>
                  <a:pt x="399" y="1155"/>
                  <a:pt x="399" y="1155"/>
                  <a:pt x="399" y="1155"/>
                </a:cubicBezTo>
                <a:cubicBezTo>
                  <a:pt x="400" y="1154"/>
                  <a:pt x="400" y="1153"/>
                  <a:pt x="400" y="1152"/>
                </a:cubicBezTo>
                <a:cubicBezTo>
                  <a:pt x="401" y="1152"/>
                  <a:pt x="401" y="1151"/>
                  <a:pt x="402" y="1151"/>
                </a:cubicBezTo>
                <a:cubicBezTo>
                  <a:pt x="402" y="1150"/>
                  <a:pt x="402" y="1149"/>
                  <a:pt x="402" y="1148"/>
                </a:cubicBezTo>
                <a:cubicBezTo>
                  <a:pt x="402" y="1148"/>
                  <a:pt x="403" y="1147"/>
                  <a:pt x="403" y="1146"/>
                </a:cubicBezTo>
                <a:cubicBezTo>
                  <a:pt x="403" y="1146"/>
                  <a:pt x="403" y="1146"/>
                  <a:pt x="403" y="1145"/>
                </a:cubicBezTo>
                <a:cubicBezTo>
                  <a:pt x="403" y="311"/>
                  <a:pt x="403" y="311"/>
                  <a:pt x="403" y="311"/>
                </a:cubicBezTo>
                <a:cubicBezTo>
                  <a:pt x="404" y="249"/>
                  <a:pt x="455" y="198"/>
                  <a:pt x="518" y="198"/>
                </a:cubicBezTo>
                <a:cubicBezTo>
                  <a:pt x="580" y="198"/>
                  <a:pt x="631" y="249"/>
                  <a:pt x="632" y="311"/>
                </a:cubicBezTo>
                <a:cubicBezTo>
                  <a:pt x="632" y="830"/>
                  <a:pt x="632" y="830"/>
                  <a:pt x="632" y="830"/>
                </a:cubicBezTo>
                <a:cubicBezTo>
                  <a:pt x="632" y="837"/>
                  <a:pt x="638" y="843"/>
                  <a:pt x="645" y="843"/>
                </a:cubicBezTo>
                <a:cubicBezTo>
                  <a:pt x="652" y="843"/>
                  <a:pt x="657" y="837"/>
                  <a:pt x="657" y="830"/>
                </a:cubicBezTo>
                <a:cubicBezTo>
                  <a:pt x="657" y="314"/>
                  <a:pt x="657" y="314"/>
                  <a:pt x="657" y="314"/>
                </a:cubicBezTo>
                <a:cubicBezTo>
                  <a:pt x="657" y="313"/>
                  <a:pt x="657" y="313"/>
                  <a:pt x="657" y="313"/>
                </a:cubicBezTo>
                <a:cubicBezTo>
                  <a:pt x="657" y="312"/>
                  <a:pt x="657" y="311"/>
                  <a:pt x="657" y="310"/>
                </a:cubicBezTo>
                <a:cubicBezTo>
                  <a:pt x="657" y="139"/>
                  <a:pt x="657" y="139"/>
                  <a:pt x="657" y="139"/>
                </a:cubicBezTo>
                <a:cubicBezTo>
                  <a:pt x="657" y="138"/>
                  <a:pt x="657" y="138"/>
                  <a:pt x="657" y="138"/>
                </a:cubicBezTo>
                <a:cubicBezTo>
                  <a:pt x="657" y="76"/>
                  <a:pt x="708" y="26"/>
                  <a:pt x="770" y="26"/>
                </a:cubicBezTo>
                <a:cubicBezTo>
                  <a:pt x="832" y="26"/>
                  <a:pt x="882" y="76"/>
                  <a:pt x="882" y="138"/>
                </a:cubicBezTo>
                <a:cubicBezTo>
                  <a:pt x="882" y="138"/>
                  <a:pt x="882" y="138"/>
                  <a:pt x="882" y="138"/>
                </a:cubicBezTo>
                <a:cubicBezTo>
                  <a:pt x="882" y="854"/>
                  <a:pt x="882" y="854"/>
                  <a:pt x="882" y="854"/>
                </a:cubicBezTo>
                <a:cubicBezTo>
                  <a:pt x="882" y="861"/>
                  <a:pt x="888" y="867"/>
                  <a:pt x="895" y="867"/>
                </a:cubicBezTo>
                <a:cubicBezTo>
                  <a:pt x="902" y="867"/>
                  <a:pt x="907" y="861"/>
                  <a:pt x="907" y="854"/>
                </a:cubicBezTo>
                <a:cubicBezTo>
                  <a:pt x="907" y="307"/>
                  <a:pt x="907" y="307"/>
                  <a:pt x="907" y="307"/>
                </a:cubicBezTo>
                <a:cubicBezTo>
                  <a:pt x="907" y="307"/>
                  <a:pt x="907" y="307"/>
                  <a:pt x="907" y="307"/>
                </a:cubicBezTo>
                <a:cubicBezTo>
                  <a:pt x="907" y="243"/>
                  <a:pt x="960" y="190"/>
                  <a:pt x="1026" y="190"/>
                </a:cubicBezTo>
                <a:cubicBezTo>
                  <a:pt x="1087" y="190"/>
                  <a:pt x="1137" y="235"/>
                  <a:pt x="1144" y="295"/>
                </a:cubicBezTo>
                <a:cubicBezTo>
                  <a:pt x="1144" y="962"/>
                  <a:pt x="1144" y="962"/>
                  <a:pt x="1144" y="962"/>
                </a:cubicBezTo>
                <a:cubicBezTo>
                  <a:pt x="1144" y="969"/>
                  <a:pt x="1149" y="974"/>
                  <a:pt x="1156" y="974"/>
                </a:cubicBezTo>
                <a:cubicBezTo>
                  <a:pt x="1163" y="974"/>
                  <a:pt x="1169" y="969"/>
                  <a:pt x="1169" y="962"/>
                </a:cubicBezTo>
                <a:cubicBezTo>
                  <a:pt x="1169" y="556"/>
                  <a:pt x="1169" y="556"/>
                  <a:pt x="1169" y="556"/>
                </a:cubicBezTo>
                <a:cubicBezTo>
                  <a:pt x="1169" y="499"/>
                  <a:pt x="1216" y="453"/>
                  <a:pt x="1273" y="453"/>
                </a:cubicBezTo>
                <a:cubicBezTo>
                  <a:pt x="1330" y="453"/>
                  <a:pt x="1376" y="499"/>
                  <a:pt x="1377" y="556"/>
                </a:cubicBezTo>
                <a:cubicBezTo>
                  <a:pt x="1377" y="556"/>
                  <a:pt x="1377" y="556"/>
                  <a:pt x="1377" y="556"/>
                </a:cubicBezTo>
                <a:cubicBezTo>
                  <a:pt x="1377" y="1456"/>
                  <a:pt x="1377" y="1456"/>
                  <a:pt x="1377" y="1456"/>
                </a:cubicBezTo>
                <a:cubicBezTo>
                  <a:pt x="1377" y="1644"/>
                  <a:pt x="1248" y="1797"/>
                  <a:pt x="1091" y="1797"/>
                </a:cubicBezTo>
                <a:close/>
              </a:path>
            </a:pathLst>
          </a:custGeom>
          <a:solidFill>
            <a:schemeClr val="accent6"/>
          </a:solidFill>
          <a:ln w="38100">
            <a:solidFill>
              <a:schemeClr val="bg1"/>
            </a:solidFill>
          </a:ln>
        </p:spPr>
        <p:txBody>
          <a:bodyPr vert="horz" wrap="square" lIns="91440" tIns="45720" rIns="91440" bIns="45720" numCol="1" anchor="t" anchorCtr="0" compatLnSpc="1">
            <a:prstTxWarp prst="textNoShape">
              <a:avLst/>
            </a:prstTxWarp>
          </a:bodyPr>
          <a:lstStyle/>
          <a:p>
            <a:endParaRPr lang="en-CA"/>
          </a:p>
        </p:txBody>
      </p:sp>
      <p:grpSp>
        <p:nvGrpSpPr>
          <p:cNvPr id="42" name="Group 41">
            <a:extLst>
              <a:ext uri="{FF2B5EF4-FFF2-40B4-BE49-F238E27FC236}">
                <a16:creationId xmlns:a16="http://schemas.microsoft.com/office/drawing/2014/main" id="{01417A37-E07F-4D87-B503-AA49EC5505FA}"/>
              </a:ext>
            </a:extLst>
          </p:cNvPr>
          <p:cNvGrpSpPr/>
          <p:nvPr/>
        </p:nvGrpSpPr>
        <p:grpSpPr>
          <a:xfrm>
            <a:off x="5951205" y="3450528"/>
            <a:ext cx="870365" cy="1037065"/>
            <a:chOff x="5919253" y="3093320"/>
            <a:chExt cx="1118794" cy="1037065"/>
          </a:xfrm>
        </p:grpSpPr>
        <p:sp>
          <p:nvSpPr>
            <p:cNvPr id="38" name="Rectangle 37">
              <a:extLst>
                <a:ext uri="{FF2B5EF4-FFF2-40B4-BE49-F238E27FC236}">
                  <a16:creationId xmlns:a16="http://schemas.microsoft.com/office/drawing/2014/main" id="{83EFEF64-1BF2-49A1-8081-A97C51A904DC}"/>
                </a:ext>
              </a:extLst>
            </p:cNvPr>
            <p:cNvSpPr/>
            <p:nvPr/>
          </p:nvSpPr>
          <p:spPr>
            <a:xfrm>
              <a:off x="5919253" y="3093320"/>
              <a:ext cx="1118794" cy="1037065"/>
            </a:xfrm>
            <a:prstGeom prst="rect">
              <a:avLst/>
            </a:prstGeom>
            <a:noFill/>
            <a:ln w="508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39" name="Rectangle 38">
              <a:extLst>
                <a:ext uri="{FF2B5EF4-FFF2-40B4-BE49-F238E27FC236}">
                  <a16:creationId xmlns:a16="http://schemas.microsoft.com/office/drawing/2014/main" id="{A6844826-6E17-49C1-A8BE-F59B05AC9C04}"/>
                </a:ext>
              </a:extLst>
            </p:cNvPr>
            <p:cNvSpPr/>
            <p:nvPr/>
          </p:nvSpPr>
          <p:spPr>
            <a:xfrm>
              <a:off x="6057078"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0" name="Rectangle 39">
              <a:extLst>
                <a:ext uri="{FF2B5EF4-FFF2-40B4-BE49-F238E27FC236}">
                  <a16:creationId xmlns:a16="http://schemas.microsoft.com/office/drawing/2014/main" id="{9DDA0468-E4D2-42BF-ABA8-375A74AD5D8B}"/>
                </a:ext>
              </a:extLst>
            </p:cNvPr>
            <p:cNvSpPr/>
            <p:nvPr/>
          </p:nvSpPr>
          <p:spPr>
            <a:xfrm>
              <a:off x="6371133"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1" name="Rectangle 40">
              <a:extLst>
                <a:ext uri="{FF2B5EF4-FFF2-40B4-BE49-F238E27FC236}">
                  <a16:creationId xmlns:a16="http://schemas.microsoft.com/office/drawing/2014/main" id="{DCEDB913-E380-49AB-9DC9-8276B0446D30}"/>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grpSp>
        <p:nvGrpSpPr>
          <p:cNvPr id="48" name="Group 47">
            <a:extLst>
              <a:ext uri="{FF2B5EF4-FFF2-40B4-BE49-F238E27FC236}">
                <a16:creationId xmlns:a16="http://schemas.microsoft.com/office/drawing/2014/main" id="{F6C770F9-6F75-445E-BBF0-8AEBEBE6DE70}"/>
              </a:ext>
            </a:extLst>
          </p:cNvPr>
          <p:cNvGrpSpPr/>
          <p:nvPr/>
        </p:nvGrpSpPr>
        <p:grpSpPr>
          <a:xfrm>
            <a:off x="3717780" y="3407611"/>
            <a:ext cx="1589186" cy="1164389"/>
            <a:chOff x="3717780" y="3407611"/>
            <a:chExt cx="1589186" cy="1164389"/>
          </a:xfrm>
        </p:grpSpPr>
        <p:pic>
          <p:nvPicPr>
            <p:cNvPr id="34" name="Graphic 33" descr="Speech">
              <a:extLst>
                <a:ext uri="{FF2B5EF4-FFF2-40B4-BE49-F238E27FC236}">
                  <a16:creationId xmlns:a16="http://schemas.microsoft.com/office/drawing/2014/main" id="{B3667ECF-986B-488E-872A-A8F371C88085}"/>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14647" b="12084"/>
            <a:stretch/>
          </p:blipFill>
          <p:spPr>
            <a:xfrm>
              <a:off x="3717780" y="3407611"/>
              <a:ext cx="1589186" cy="1164389"/>
            </a:xfrm>
            <a:prstGeom prst="rect">
              <a:avLst/>
            </a:prstGeom>
          </p:spPr>
        </p:pic>
        <p:sp>
          <p:nvSpPr>
            <p:cNvPr id="45" name="Oval 44">
              <a:extLst>
                <a:ext uri="{FF2B5EF4-FFF2-40B4-BE49-F238E27FC236}">
                  <a16:creationId xmlns:a16="http://schemas.microsoft.com/office/drawing/2014/main" id="{47A4A390-6503-41EF-8527-E5E093F85F2C}"/>
                </a:ext>
              </a:extLst>
            </p:cNvPr>
            <p:cNvSpPr/>
            <p:nvPr/>
          </p:nvSpPr>
          <p:spPr>
            <a:xfrm>
              <a:off x="4158240"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6" name="Oval 45">
              <a:extLst>
                <a:ext uri="{FF2B5EF4-FFF2-40B4-BE49-F238E27FC236}">
                  <a16:creationId xmlns:a16="http://schemas.microsoft.com/office/drawing/2014/main" id="{0FC3D8B4-8A53-496C-BCBC-42059E2596E6}"/>
                </a:ext>
              </a:extLst>
            </p:cNvPr>
            <p:cNvSpPr/>
            <p:nvPr/>
          </p:nvSpPr>
          <p:spPr>
            <a:xfrm>
              <a:off x="4433592"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7" name="Oval 46">
              <a:extLst>
                <a:ext uri="{FF2B5EF4-FFF2-40B4-BE49-F238E27FC236}">
                  <a16:creationId xmlns:a16="http://schemas.microsoft.com/office/drawing/2014/main" id="{9B2CA4A9-53DA-4517-87DA-89B0B8A66F62}"/>
                </a:ext>
              </a:extLst>
            </p:cNvPr>
            <p:cNvSpPr/>
            <p:nvPr/>
          </p:nvSpPr>
          <p:spPr>
            <a:xfrm>
              <a:off x="4708944" y="3779142"/>
              <a:ext cx="144016" cy="144016"/>
            </a:xfrm>
            <a:prstGeom prst="ellipse">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22" name="Rectangle 21">
            <a:extLst>
              <a:ext uri="{FF2B5EF4-FFF2-40B4-BE49-F238E27FC236}">
                <a16:creationId xmlns:a16="http://schemas.microsoft.com/office/drawing/2014/main" id="{4500CE14-DCDD-4FAC-8AAA-8C86DF042799}"/>
              </a:ext>
            </a:extLst>
          </p:cNvPr>
          <p:cNvSpPr/>
          <p:nvPr/>
        </p:nvSpPr>
        <p:spPr>
          <a:xfrm>
            <a:off x="7917873" y="269918"/>
            <a:ext cx="1226127" cy="778840"/>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3" name="Group 22">
            <a:extLst>
              <a:ext uri="{FF2B5EF4-FFF2-40B4-BE49-F238E27FC236}">
                <a16:creationId xmlns:a16="http://schemas.microsoft.com/office/drawing/2014/main" id="{DFC466BD-D2BA-4647-8794-95575F40ABCD}"/>
              </a:ext>
            </a:extLst>
          </p:cNvPr>
          <p:cNvGrpSpPr/>
          <p:nvPr/>
        </p:nvGrpSpPr>
        <p:grpSpPr>
          <a:xfrm>
            <a:off x="8219022" y="397127"/>
            <a:ext cx="438566" cy="522564"/>
            <a:chOff x="5919256" y="3093320"/>
            <a:chExt cx="1118795" cy="1037065"/>
          </a:xfrm>
        </p:grpSpPr>
        <p:sp>
          <p:nvSpPr>
            <p:cNvPr id="24" name="Rectangle 23">
              <a:extLst>
                <a:ext uri="{FF2B5EF4-FFF2-40B4-BE49-F238E27FC236}">
                  <a16:creationId xmlns:a16="http://schemas.microsoft.com/office/drawing/2014/main" id="{5EB02DA4-4867-4A06-91EE-911A24921381}"/>
                </a:ext>
              </a:extLst>
            </p:cNvPr>
            <p:cNvSpPr/>
            <p:nvPr/>
          </p:nvSpPr>
          <p:spPr>
            <a:xfrm>
              <a:off x="5919256" y="3093320"/>
              <a:ext cx="1118795" cy="1037065"/>
            </a:xfrm>
            <a:prstGeom prst="rect">
              <a:avLst/>
            </a:prstGeom>
            <a:noFill/>
            <a:ln w="25400">
              <a:solidFill>
                <a:schemeClr val="bg1"/>
              </a:solidFill>
            </a:ln>
          </p:spPr>
          <p:txBody>
            <a:bodyPr vert="horz" wrap="square" lIns="91440" tIns="45720" rIns="91440" bIns="45720" numCol="1" anchor="t" anchorCtr="0" compatLnSpc="1">
              <a:prstTxWarp prst="textNoShape">
                <a:avLst/>
              </a:prstTxWarp>
            </a:bodyPr>
            <a:lstStyle/>
            <a:p>
              <a:endParaRPr lang="en-CA" dirty="0"/>
            </a:p>
          </p:txBody>
        </p:sp>
        <p:sp>
          <p:nvSpPr>
            <p:cNvPr id="25" name="Rectangle 24">
              <a:extLst>
                <a:ext uri="{FF2B5EF4-FFF2-40B4-BE49-F238E27FC236}">
                  <a16:creationId xmlns:a16="http://schemas.microsoft.com/office/drawing/2014/main" id="{3D2D6416-9764-458E-833C-CB1E4B50F927}"/>
                </a:ext>
              </a:extLst>
            </p:cNvPr>
            <p:cNvSpPr/>
            <p:nvPr/>
          </p:nvSpPr>
          <p:spPr>
            <a:xfrm>
              <a:off x="6057079" y="3587338"/>
              <a:ext cx="210898" cy="467434"/>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Rectangle 25">
              <a:extLst>
                <a:ext uri="{FF2B5EF4-FFF2-40B4-BE49-F238E27FC236}">
                  <a16:creationId xmlns:a16="http://schemas.microsoft.com/office/drawing/2014/main" id="{481569E3-8159-41D9-8142-664A5FB3E35C}"/>
                </a:ext>
              </a:extLst>
            </p:cNvPr>
            <p:cNvSpPr/>
            <p:nvPr/>
          </p:nvSpPr>
          <p:spPr>
            <a:xfrm>
              <a:off x="6371141" y="3309492"/>
              <a:ext cx="210898" cy="745280"/>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BA18A863-BA4C-4025-90CE-A126979EB565}"/>
                </a:ext>
              </a:extLst>
            </p:cNvPr>
            <p:cNvSpPr/>
            <p:nvPr/>
          </p:nvSpPr>
          <p:spPr>
            <a:xfrm>
              <a:off x="6685204" y="3677213"/>
              <a:ext cx="210898" cy="377559"/>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sp>
        <p:nvSpPr>
          <p:cNvPr id="28" name="Rectangle 27">
            <a:extLst>
              <a:ext uri="{FF2B5EF4-FFF2-40B4-BE49-F238E27FC236}">
                <a16:creationId xmlns:a16="http://schemas.microsoft.com/office/drawing/2014/main" id="{AAE430C7-B540-4E96-9BC4-4F23D8169F9F}"/>
              </a:ext>
            </a:extLst>
          </p:cNvPr>
          <p:cNvSpPr/>
          <p:nvPr/>
        </p:nvSpPr>
        <p:spPr>
          <a:xfrm>
            <a:off x="8894619" y="269918"/>
            <a:ext cx="249381" cy="778840"/>
          </a:xfrm>
          <a:prstGeom prst="rect">
            <a:avLst/>
          </a:prstGeom>
          <a:solidFill>
            <a:srgbClr val="3D7A8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Tree>
    <p:custDataLst>
      <p:tags r:id="rId1"/>
    </p:custDataLst>
    <p:extLst>
      <p:ext uri="{BB962C8B-B14F-4D97-AF65-F5344CB8AC3E}">
        <p14:creationId xmlns:p14="http://schemas.microsoft.com/office/powerpoint/2010/main" val="10674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CA" dirty="0">
                <a:solidFill>
                  <a:schemeClr val="accent1"/>
                </a:solidFill>
              </a:rPr>
              <a:t>agenda</a:t>
            </a:r>
            <a:endParaRPr lang="en-US" dirty="0">
              <a:solidFill>
                <a:schemeClr val="accent1"/>
              </a:solidFill>
            </a:endParaRPr>
          </a:p>
        </p:txBody>
      </p:sp>
      <p:sp>
        <p:nvSpPr>
          <p:cNvPr id="15" name="Content Placeholder 1">
            <a:extLst>
              <a:ext uri="{FF2B5EF4-FFF2-40B4-BE49-F238E27FC236}">
                <a16:creationId xmlns:a16="http://schemas.microsoft.com/office/drawing/2014/main" id="{94C7D9CB-B1C0-4A4A-B3EF-345D4B18DA00}"/>
              </a:ext>
            </a:extLst>
          </p:cNvPr>
          <p:cNvSpPr txBox="1">
            <a:spLocks/>
          </p:cNvSpPr>
          <p:nvPr/>
        </p:nvSpPr>
        <p:spPr>
          <a:xfrm>
            <a:off x="1702996" y="3180815"/>
            <a:ext cx="2183991" cy="44335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20000"/>
              </a:spcBef>
              <a:buFont typeface="Arial" panose="020B0604020202020204" pitchFamily="34" charset="0"/>
              <a:buNone/>
            </a:pPr>
            <a:r>
              <a:rPr lang="en-CA" sz="2400" dirty="0">
                <a:solidFill>
                  <a:schemeClr val="accent1"/>
                </a:solidFill>
              </a:rPr>
              <a:t>What’s new</a:t>
            </a:r>
          </a:p>
        </p:txBody>
      </p:sp>
      <p:sp>
        <p:nvSpPr>
          <p:cNvPr id="17" name="Rectangle 16">
            <a:extLst>
              <a:ext uri="{FF2B5EF4-FFF2-40B4-BE49-F238E27FC236}">
                <a16:creationId xmlns:a16="http://schemas.microsoft.com/office/drawing/2014/main" id="{A50522C1-E0ED-4866-9551-18B0A226D10A}"/>
              </a:ext>
            </a:extLst>
          </p:cNvPr>
          <p:cNvSpPr/>
          <p:nvPr/>
        </p:nvSpPr>
        <p:spPr>
          <a:xfrm>
            <a:off x="1636090" y="1222743"/>
            <a:ext cx="2584448" cy="2404030"/>
          </a:xfrm>
          <a:prstGeom prst="rect">
            <a:avLst/>
          </a:prstGeom>
          <a:noFill/>
          <a:ln w="19050">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grpSp>
        <p:nvGrpSpPr>
          <p:cNvPr id="20" name="Group 19">
            <a:extLst>
              <a:ext uri="{FF2B5EF4-FFF2-40B4-BE49-F238E27FC236}">
                <a16:creationId xmlns:a16="http://schemas.microsoft.com/office/drawing/2014/main" id="{9057CD7A-B17D-4160-9E95-163B9D9BE909}"/>
              </a:ext>
            </a:extLst>
          </p:cNvPr>
          <p:cNvGrpSpPr/>
          <p:nvPr/>
        </p:nvGrpSpPr>
        <p:grpSpPr>
          <a:xfrm>
            <a:off x="4909300" y="1124744"/>
            <a:ext cx="2687036" cy="2502030"/>
            <a:chOff x="4909300" y="1124744"/>
            <a:chExt cx="2687036" cy="2502030"/>
          </a:xfrm>
        </p:grpSpPr>
        <p:sp>
          <p:nvSpPr>
            <p:cNvPr id="24" name="Rectangle 23">
              <a:extLst>
                <a:ext uri="{FF2B5EF4-FFF2-40B4-BE49-F238E27FC236}">
                  <a16:creationId xmlns:a16="http://schemas.microsoft.com/office/drawing/2014/main" id="{AD27EBD0-55BE-405F-A144-28DED20FEB1A}"/>
                </a:ext>
              </a:extLst>
            </p:cNvPr>
            <p:cNvSpPr/>
            <p:nvPr/>
          </p:nvSpPr>
          <p:spPr>
            <a:xfrm>
              <a:off x="4909300" y="1222744"/>
              <a:ext cx="2584448" cy="2404030"/>
            </a:xfrm>
            <a:prstGeom prst="rect">
              <a:avLst/>
            </a:prstGeom>
            <a:noFill/>
            <a:ln w="19050">
              <a:solidFill>
                <a:schemeClr val="accent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5" name="Content Placeholder 1">
              <a:extLst>
                <a:ext uri="{FF2B5EF4-FFF2-40B4-BE49-F238E27FC236}">
                  <a16:creationId xmlns:a16="http://schemas.microsoft.com/office/drawing/2014/main" id="{DF4898E5-B9B5-4DF0-9C97-92D74A764AE7}"/>
                </a:ext>
              </a:extLst>
            </p:cNvPr>
            <p:cNvSpPr txBox="1">
              <a:spLocks/>
            </p:cNvSpPr>
            <p:nvPr/>
          </p:nvSpPr>
          <p:spPr>
            <a:xfrm>
              <a:off x="4971913" y="3180815"/>
              <a:ext cx="1825888" cy="443352"/>
            </a:xfrm>
            <a:prstGeom prst="rect">
              <a:avLst/>
            </a:prstGeom>
          </p:spPr>
          <p:txBody>
            <a:bodyPr vert="horz" lIns="91440" tIns="45720" rIns="91440" bIns="45720" rtlCol="0">
              <a:noAutofit/>
            </a:bodyPr>
            <a:lstStyle>
              <a:lvl1pPr indent="0">
                <a:lnSpc>
                  <a:spcPct val="90000"/>
                </a:lnSpc>
                <a:spcBef>
                  <a:spcPct val="20000"/>
                </a:spcBef>
                <a:buFont typeface="Arial" panose="020B0604020202020204" pitchFamily="34" charset="0"/>
                <a:buNone/>
                <a:defRPr sz="2400">
                  <a:solidFill>
                    <a:schemeClr val="tx2"/>
                  </a:solidFill>
                </a:defRPr>
              </a:lvl1pPr>
              <a:lvl2pPr marL="742950" indent="-285750">
                <a:lnSpc>
                  <a:spcPct val="90000"/>
                </a:lnSpc>
                <a:spcBef>
                  <a:spcPts val="1800"/>
                </a:spcBef>
                <a:buFont typeface="Arial" panose="020B0604020202020204" pitchFamily="34" charset="0"/>
                <a:buChar char="–"/>
                <a:defRPr sz="2800">
                  <a:solidFill>
                    <a:schemeClr val="tx2"/>
                  </a:solidFill>
                </a:defRPr>
              </a:lvl2pPr>
              <a:lvl3pPr marL="1143000" indent="-228600">
                <a:lnSpc>
                  <a:spcPct val="90000"/>
                </a:lnSpc>
                <a:spcBef>
                  <a:spcPts val="1800"/>
                </a:spcBef>
                <a:buFont typeface="Arial" panose="020B0604020202020204" pitchFamily="34" charset="0"/>
                <a:buChar char="•"/>
                <a:defRPr sz="2400">
                  <a:solidFill>
                    <a:schemeClr val="tx2"/>
                  </a:solidFill>
                </a:defRPr>
              </a:lvl3pPr>
              <a:lvl4pPr marL="1600200" indent="-228600">
                <a:lnSpc>
                  <a:spcPct val="90000"/>
                </a:lnSpc>
                <a:spcBef>
                  <a:spcPts val="1800"/>
                </a:spcBef>
                <a:buFont typeface="Arial" panose="020B0604020202020204" pitchFamily="34" charset="0"/>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solidFill>
                    <a:schemeClr val="accent1"/>
                  </a:solidFill>
                </a:rPr>
                <a:t>Reports</a:t>
              </a:r>
            </a:p>
          </p:txBody>
        </p:sp>
        <p:pic>
          <p:nvPicPr>
            <p:cNvPr id="32" name="Picture 31">
              <a:extLst>
                <a:ext uri="{FF2B5EF4-FFF2-40B4-BE49-F238E27FC236}">
                  <a16:creationId xmlns:a16="http://schemas.microsoft.com/office/drawing/2014/main" id="{EF55A5B9-21CB-46E9-8B9B-783F6CC5ED62}"/>
                </a:ext>
              </a:extLst>
            </p:cNvPr>
            <p:cNvPicPr>
              <a:picLocks noChangeAspect="1"/>
            </p:cNvPicPr>
            <p:nvPr/>
          </p:nvPicPr>
          <p:blipFill>
            <a:blip r:embed="rId4"/>
            <a:stretch>
              <a:fillRect/>
            </a:stretch>
          </p:blipFill>
          <p:spPr>
            <a:xfrm>
              <a:off x="5042736" y="1124744"/>
              <a:ext cx="2553600" cy="1915200"/>
            </a:xfrm>
            <a:prstGeom prst="rect">
              <a:avLst/>
            </a:prstGeom>
          </p:spPr>
        </p:pic>
      </p:grpSp>
      <p:grpSp>
        <p:nvGrpSpPr>
          <p:cNvPr id="33" name="Group 32">
            <a:extLst>
              <a:ext uri="{FF2B5EF4-FFF2-40B4-BE49-F238E27FC236}">
                <a16:creationId xmlns:a16="http://schemas.microsoft.com/office/drawing/2014/main" id="{EBA47C34-4B5F-4173-8E8B-CAAD92F27C68}"/>
              </a:ext>
            </a:extLst>
          </p:cNvPr>
          <p:cNvGrpSpPr/>
          <p:nvPr/>
        </p:nvGrpSpPr>
        <p:grpSpPr>
          <a:xfrm>
            <a:off x="1636090" y="3862493"/>
            <a:ext cx="2680445" cy="2502029"/>
            <a:chOff x="1636090" y="3862493"/>
            <a:chExt cx="2680445" cy="2502029"/>
          </a:xfrm>
        </p:grpSpPr>
        <p:sp>
          <p:nvSpPr>
            <p:cNvPr id="35" name="Rectangle 34">
              <a:extLst>
                <a:ext uri="{FF2B5EF4-FFF2-40B4-BE49-F238E27FC236}">
                  <a16:creationId xmlns:a16="http://schemas.microsoft.com/office/drawing/2014/main" id="{AD28D97B-19DA-4DEA-895D-BBDA4648CD11}"/>
                </a:ext>
              </a:extLst>
            </p:cNvPr>
            <p:cNvSpPr/>
            <p:nvPr/>
          </p:nvSpPr>
          <p:spPr>
            <a:xfrm>
              <a:off x="1636090" y="3960492"/>
              <a:ext cx="2584448" cy="2404030"/>
            </a:xfrm>
            <a:prstGeom prst="rect">
              <a:avLst/>
            </a:prstGeom>
            <a:noFill/>
            <a:ln w="1905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36" name="Picture 35">
              <a:extLst>
                <a:ext uri="{FF2B5EF4-FFF2-40B4-BE49-F238E27FC236}">
                  <a16:creationId xmlns:a16="http://schemas.microsoft.com/office/drawing/2014/main" id="{914B6DBE-9896-4C3C-B596-F77206802088}"/>
                </a:ext>
              </a:extLst>
            </p:cNvPr>
            <p:cNvPicPr>
              <a:picLocks noChangeAspect="1"/>
            </p:cNvPicPr>
            <p:nvPr/>
          </p:nvPicPr>
          <p:blipFill>
            <a:blip r:embed="rId5"/>
            <a:stretch>
              <a:fillRect/>
            </a:stretch>
          </p:blipFill>
          <p:spPr>
            <a:xfrm>
              <a:off x="1768407" y="3862493"/>
              <a:ext cx="2548128" cy="1911096"/>
            </a:xfrm>
            <a:prstGeom prst="rect">
              <a:avLst/>
            </a:prstGeom>
          </p:spPr>
        </p:pic>
        <p:sp>
          <p:nvSpPr>
            <p:cNvPr id="37" name="Content Placeholder 1">
              <a:extLst>
                <a:ext uri="{FF2B5EF4-FFF2-40B4-BE49-F238E27FC236}">
                  <a16:creationId xmlns:a16="http://schemas.microsoft.com/office/drawing/2014/main" id="{AECCD99D-86DB-46E1-871A-387528D06C4C}"/>
                </a:ext>
              </a:extLst>
            </p:cNvPr>
            <p:cNvSpPr txBox="1">
              <a:spLocks/>
            </p:cNvSpPr>
            <p:nvPr/>
          </p:nvSpPr>
          <p:spPr>
            <a:xfrm>
              <a:off x="1702996" y="5918564"/>
              <a:ext cx="2602904" cy="44335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8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lnSpc>
                  <a:spcPct val="90000"/>
                </a:lnSpc>
                <a:spcBef>
                  <a:spcPts val="18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18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20000"/>
                </a:spcBef>
                <a:buNone/>
              </a:pPr>
              <a:r>
                <a:rPr lang="en-CA" sz="2400" dirty="0">
                  <a:solidFill>
                    <a:schemeClr val="accent1"/>
                  </a:solidFill>
                </a:rPr>
                <a:t>Day end process</a:t>
              </a:r>
            </a:p>
          </p:txBody>
        </p:sp>
      </p:grpSp>
      <p:grpSp>
        <p:nvGrpSpPr>
          <p:cNvPr id="38" name="Group 37">
            <a:extLst>
              <a:ext uri="{FF2B5EF4-FFF2-40B4-BE49-F238E27FC236}">
                <a16:creationId xmlns:a16="http://schemas.microsoft.com/office/drawing/2014/main" id="{2A29FBA8-04A7-41BC-B502-946A8852A9F5}"/>
              </a:ext>
            </a:extLst>
          </p:cNvPr>
          <p:cNvGrpSpPr/>
          <p:nvPr/>
        </p:nvGrpSpPr>
        <p:grpSpPr>
          <a:xfrm>
            <a:off x="4909300" y="3862493"/>
            <a:ext cx="2681564" cy="2502030"/>
            <a:chOff x="4909300" y="3862493"/>
            <a:chExt cx="2681564" cy="2502030"/>
          </a:xfrm>
        </p:grpSpPr>
        <p:sp>
          <p:nvSpPr>
            <p:cNvPr id="39" name="Rectangle 38">
              <a:extLst>
                <a:ext uri="{FF2B5EF4-FFF2-40B4-BE49-F238E27FC236}">
                  <a16:creationId xmlns:a16="http://schemas.microsoft.com/office/drawing/2014/main" id="{E02530DD-B7C1-4E36-9DAE-E87B8CACFBFB}"/>
                </a:ext>
              </a:extLst>
            </p:cNvPr>
            <p:cNvSpPr/>
            <p:nvPr/>
          </p:nvSpPr>
          <p:spPr>
            <a:xfrm>
              <a:off x="4909300" y="3960493"/>
              <a:ext cx="2584448" cy="2404030"/>
            </a:xfrm>
            <a:prstGeom prst="rect">
              <a:avLst/>
            </a:prstGeom>
            <a:noFill/>
            <a:ln w="19050">
              <a:solidFill>
                <a:schemeClr val="accent5"/>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40" name="Content Placeholder 1">
              <a:extLst>
                <a:ext uri="{FF2B5EF4-FFF2-40B4-BE49-F238E27FC236}">
                  <a16:creationId xmlns:a16="http://schemas.microsoft.com/office/drawing/2014/main" id="{510CA9B9-7791-45E8-85CA-50A1CBED1977}"/>
                </a:ext>
              </a:extLst>
            </p:cNvPr>
            <p:cNvSpPr txBox="1">
              <a:spLocks/>
            </p:cNvSpPr>
            <p:nvPr/>
          </p:nvSpPr>
          <p:spPr>
            <a:xfrm>
              <a:off x="4971912" y="5918564"/>
              <a:ext cx="2403297" cy="443352"/>
            </a:xfrm>
            <a:prstGeom prst="rect">
              <a:avLst/>
            </a:prstGeom>
          </p:spPr>
          <p:txBody>
            <a:bodyPr vert="horz" lIns="91440" tIns="45720" rIns="91440" bIns="45720" rtlCol="0">
              <a:noAutofit/>
            </a:bodyPr>
            <a:lstStyle>
              <a:lvl1pPr indent="0">
                <a:lnSpc>
                  <a:spcPct val="90000"/>
                </a:lnSpc>
                <a:spcBef>
                  <a:spcPct val="20000"/>
                </a:spcBef>
                <a:buFont typeface="Arial" panose="020B0604020202020204" pitchFamily="34" charset="0"/>
                <a:buNone/>
                <a:defRPr sz="2400">
                  <a:solidFill>
                    <a:schemeClr val="tx2"/>
                  </a:solidFill>
                </a:defRPr>
              </a:lvl1pPr>
              <a:lvl2pPr marL="742950" indent="-285750">
                <a:lnSpc>
                  <a:spcPct val="90000"/>
                </a:lnSpc>
                <a:spcBef>
                  <a:spcPts val="1800"/>
                </a:spcBef>
                <a:buFont typeface="Arial" panose="020B0604020202020204" pitchFamily="34" charset="0"/>
                <a:buChar char="–"/>
                <a:defRPr sz="2800">
                  <a:solidFill>
                    <a:schemeClr val="tx2"/>
                  </a:solidFill>
                </a:defRPr>
              </a:lvl2pPr>
              <a:lvl3pPr marL="1143000" indent="-228600">
                <a:lnSpc>
                  <a:spcPct val="90000"/>
                </a:lnSpc>
                <a:spcBef>
                  <a:spcPts val="1800"/>
                </a:spcBef>
                <a:buFont typeface="Arial" panose="020B0604020202020204" pitchFamily="34" charset="0"/>
                <a:buChar char="•"/>
                <a:defRPr sz="2400">
                  <a:solidFill>
                    <a:schemeClr val="tx2"/>
                  </a:solidFill>
                </a:defRPr>
              </a:lvl3pPr>
              <a:lvl4pPr marL="1600200" indent="-228600">
                <a:lnSpc>
                  <a:spcPct val="90000"/>
                </a:lnSpc>
                <a:spcBef>
                  <a:spcPts val="1800"/>
                </a:spcBef>
                <a:buFont typeface="Arial" panose="020B0604020202020204" pitchFamily="34" charset="0"/>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solidFill>
                    <a:schemeClr val="accent1"/>
                  </a:solidFill>
                </a:rPr>
                <a:t>Other updates</a:t>
              </a:r>
            </a:p>
            <a:p>
              <a:endParaRPr lang="en-CA" dirty="0">
                <a:solidFill>
                  <a:schemeClr val="accent1"/>
                </a:solidFill>
              </a:endParaRPr>
            </a:p>
          </p:txBody>
        </p:sp>
        <p:pic>
          <p:nvPicPr>
            <p:cNvPr id="41" name="Picture 40">
              <a:extLst>
                <a:ext uri="{FF2B5EF4-FFF2-40B4-BE49-F238E27FC236}">
                  <a16:creationId xmlns:a16="http://schemas.microsoft.com/office/drawing/2014/main" id="{F4998F7A-A2E7-4A6F-BC68-7328A78725C4}"/>
                </a:ext>
              </a:extLst>
            </p:cNvPr>
            <p:cNvPicPr>
              <a:picLocks noChangeAspect="1"/>
            </p:cNvPicPr>
            <p:nvPr/>
          </p:nvPicPr>
          <p:blipFill>
            <a:blip r:embed="rId6"/>
            <a:stretch>
              <a:fillRect/>
            </a:stretch>
          </p:blipFill>
          <p:spPr>
            <a:xfrm>
              <a:off x="5042736" y="3862493"/>
              <a:ext cx="2548128" cy="1911096"/>
            </a:xfrm>
            <a:prstGeom prst="rect">
              <a:avLst/>
            </a:prstGeom>
          </p:spPr>
        </p:pic>
      </p:grpSp>
      <p:grpSp>
        <p:nvGrpSpPr>
          <p:cNvPr id="22" name="Group 21">
            <a:extLst>
              <a:ext uri="{FF2B5EF4-FFF2-40B4-BE49-F238E27FC236}">
                <a16:creationId xmlns:a16="http://schemas.microsoft.com/office/drawing/2014/main" id="{48720C9A-AAB3-4ADF-932A-C2845664B1A2}"/>
              </a:ext>
            </a:extLst>
          </p:cNvPr>
          <p:cNvGrpSpPr/>
          <p:nvPr/>
        </p:nvGrpSpPr>
        <p:grpSpPr>
          <a:xfrm>
            <a:off x="2515811" y="937908"/>
            <a:ext cx="1982390" cy="1982390"/>
            <a:chOff x="-281674" y="1294294"/>
            <a:chExt cx="4613564" cy="4613564"/>
          </a:xfrm>
        </p:grpSpPr>
        <p:sp>
          <p:nvSpPr>
            <p:cNvPr id="23" name="Oval 22">
              <a:extLst>
                <a:ext uri="{FF2B5EF4-FFF2-40B4-BE49-F238E27FC236}">
                  <a16:creationId xmlns:a16="http://schemas.microsoft.com/office/drawing/2014/main" id="{4C14D089-DF2D-46FC-A7AC-EBAD1FCA9AD5}"/>
                </a:ext>
              </a:extLst>
            </p:cNvPr>
            <p:cNvSpPr/>
            <p:nvPr/>
          </p:nvSpPr>
          <p:spPr>
            <a:xfrm>
              <a:off x="-281674" y="1294294"/>
              <a:ext cx="4613564" cy="4613564"/>
            </a:xfrm>
            <a:prstGeom prst="ellipse">
              <a:avLst/>
            </a:prstGeom>
            <a:solidFill>
              <a:schemeClr val="accent4"/>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6" name="Freeform: Shape 25">
              <a:extLst>
                <a:ext uri="{FF2B5EF4-FFF2-40B4-BE49-F238E27FC236}">
                  <a16:creationId xmlns:a16="http://schemas.microsoft.com/office/drawing/2014/main" id="{434CF5CF-968D-47D4-BE35-A730E4809E94}"/>
                </a:ext>
              </a:extLst>
            </p:cNvPr>
            <p:cNvSpPr/>
            <p:nvPr/>
          </p:nvSpPr>
          <p:spPr>
            <a:xfrm>
              <a:off x="945573" y="2337955"/>
              <a:ext cx="3378714" cy="3569903"/>
            </a:xfrm>
            <a:custGeom>
              <a:avLst/>
              <a:gdLst>
                <a:gd name="connsiteX0" fmla="*/ 2234045 w 3378714"/>
                <a:gd name="connsiteY0" fmla="*/ 0 h 3580294"/>
                <a:gd name="connsiteX1" fmla="*/ 3378714 w 3378714"/>
                <a:gd name="connsiteY1" fmla="*/ 1424076 h 3580294"/>
                <a:gd name="connsiteX2" fmla="*/ 3374408 w 3378714"/>
                <a:gd name="connsiteY2" fmla="*/ 1509367 h 3580294"/>
                <a:gd name="connsiteX3" fmla="*/ 1079535 w 3378714"/>
                <a:gd name="connsiteY3" fmla="*/ 3580294 h 3580294"/>
                <a:gd name="connsiteX4" fmla="*/ 843680 w 3378714"/>
                <a:gd name="connsiteY4" fmla="*/ 3568385 h 3580294"/>
                <a:gd name="connsiteX5" fmla="*/ 665225 w 3378714"/>
                <a:gd name="connsiteY5" fmla="*/ 3541149 h 3580294"/>
                <a:gd name="connsiteX6" fmla="*/ 0 w 3378714"/>
                <a:gd name="connsiteY6" fmla="*/ 2712027 h 3580294"/>
                <a:gd name="connsiteX0" fmla="*/ 2234045 w 3378714"/>
                <a:gd name="connsiteY0" fmla="*/ 0 h 3580294"/>
                <a:gd name="connsiteX1" fmla="*/ 2234045 w 3378714"/>
                <a:gd name="connsiteY1" fmla="*/ 10391 h 3580294"/>
                <a:gd name="connsiteX2" fmla="*/ 3378714 w 3378714"/>
                <a:gd name="connsiteY2" fmla="*/ 1424076 h 3580294"/>
                <a:gd name="connsiteX3" fmla="*/ 3374408 w 3378714"/>
                <a:gd name="connsiteY3" fmla="*/ 1509367 h 3580294"/>
                <a:gd name="connsiteX4" fmla="*/ 1079535 w 3378714"/>
                <a:gd name="connsiteY4" fmla="*/ 3580294 h 3580294"/>
                <a:gd name="connsiteX5" fmla="*/ 843680 w 3378714"/>
                <a:gd name="connsiteY5" fmla="*/ 3568385 h 3580294"/>
                <a:gd name="connsiteX6" fmla="*/ 665225 w 3378714"/>
                <a:gd name="connsiteY6" fmla="*/ 3541149 h 3580294"/>
                <a:gd name="connsiteX7" fmla="*/ 0 w 3378714"/>
                <a:gd name="connsiteY7" fmla="*/ 2712027 h 3580294"/>
                <a:gd name="connsiteX8" fmla="*/ 2234045 w 3378714"/>
                <a:gd name="connsiteY8" fmla="*/ 0 h 3580294"/>
                <a:gd name="connsiteX0" fmla="*/ 1433945 w 3378714"/>
                <a:gd name="connsiteY0" fmla="*/ 2337954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1433945 w 3378714"/>
                <a:gd name="connsiteY8" fmla="*/ 2337954 h 3569903"/>
                <a:gd name="connsiteX0" fmla="*/ 2078182 w 3378714"/>
                <a:gd name="connsiteY0" fmla="*/ 2753591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078182 w 3378714"/>
                <a:gd name="connsiteY8" fmla="*/ 2753591 h 3569903"/>
                <a:gd name="connsiteX0" fmla="*/ 2150918 w 3378714"/>
                <a:gd name="connsiteY0" fmla="*/ 2660073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150918 w 3378714"/>
                <a:gd name="connsiteY8" fmla="*/ 2660073 h 356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714" h="3569903">
                  <a:moveTo>
                    <a:pt x="2150918" y="2660073"/>
                  </a:moveTo>
                  <a:lnTo>
                    <a:pt x="2234045" y="0"/>
                  </a:lnTo>
                  <a:lnTo>
                    <a:pt x="3378714" y="1413685"/>
                  </a:lnTo>
                  <a:lnTo>
                    <a:pt x="3374408" y="1498976"/>
                  </a:lnTo>
                  <a:cubicBezTo>
                    <a:pt x="3256277" y="2662186"/>
                    <a:pt x="2273911" y="3569903"/>
                    <a:pt x="1079535" y="3569903"/>
                  </a:cubicBezTo>
                  <a:cubicBezTo>
                    <a:pt x="999910" y="3569903"/>
                    <a:pt x="921227" y="3565869"/>
                    <a:pt x="843680" y="3557994"/>
                  </a:cubicBezTo>
                  <a:lnTo>
                    <a:pt x="665225" y="3530758"/>
                  </a:lnTo>
                  <a:lnTo>
                    <a:pt x="0" y="2701636"/>
                  </a:lnTo>
                  <a:lnTo>
                    <a:pt x="2150918" y="2660073"/>
                  </a:lnTo>
                  <a:close/>
                </a:path>
              </a:pathLst>
            </a:custGeom>
            <a:solidFill>
              <a:srgbClr val="CE8D0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27" name="Rectangle 26">
              <a:extLst>
                <a:ext uri="{FF2B5EF4-FFF2-40B4-BE49-F238E27FC236}">
                  <a16:creationId xmlns:a16="http://schemas.microsoft.com/office/drawing/2014/main" id="{AA648EF6-C4C3-450C-B8F3-0EAF87EEEE39}"/>
                </a:ext>
              </a:extLst>
            </p:cNvPr>
            <p:cNvSpPr/>
            <p:nvPr/>
          </p:nvSpPr>
          <p:spPr>
            <a:xfrm>
              <a:off x="997527" y="2327564"/>
              <a:ext cx="2130136" cy="2670463"/>
            </a:xfrm>
            <a:prstGeom prst="rect">
              <a:avLst/>
            </a:prstGeom>
            <a:solidFill>
              <a:schemeClr val="bg1">
                <a:lumMod val="85000"/>
              </a:schemeClr>
            </a:solidFill>
            <a:ln w="127000">
              <a:solidFill>
                <a:schemeClr val="accent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28" name="Graphic 27" descr="Checklist">
              <a:extLst>
                <a:ext uri="{FF2B5EF4-FFF2-40B4-BE49-F238E27FC236}">
                  <a16:creationId xmlns:a16="http://schemas.microsoft.com/office/drawing/2014/main" id="{8CD0B1F3-E54A-4380-80F7-52FB26FF5B80}"/>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7211" t="17010" r="24517" b="16202"/>
            <a:stretch/>
          </p:blipFill>
          <p:spPr>
            <a:xfrm>
              <a:off x="1340426" y="2649682"/>
              <a:ext cx="1517073" cy="2098963"/>
            </a:xfrm>
            <a:prstGeom prst="rect">
              <a:avLst/>
            </a:prstGeom>
          </p:spPr>
        </p:pic>
      </p:grpSp>
    </p:spTree>
    <p:custDataLst>
      <p:tags r:id="rId1"/>
    </p:custDataLst>
    <p:extLst>
      <p:ext uri="{BB962C8B-B14F-4D97-AF65-F5344CB8AC3E}">
        <p14:creationId xmlns:p14="http://schemas.microsoft.com/office/powerpoint/2010/main" val="147329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BE74BE-9DA3-48F8-A127-1EFA51858009}"/>
              </a:ext>
            </a:extLst>
          </p:cNvPr>
          <p:cNvSpPr>
            <a:spLocks noGrp="1"/>
          </p:cNvSpPr>
          <p:nvPr>
            <p:ph type="title"/>
          </p:nvPr>
        </p:nvSpPr>
        <p:spPr/>
        <p:txBody>
          <a:bodyPr/>
          <a:lstStyle/>
          <a:p>
            <a:r>
              <a:rPr lang="en-CA"/>
              <a:t>rationale</a:t>
            </a:r>
            <a:endParaRPr lang="en-CA" dirty="0"/>
          </a:p>
        </p:txBody>
      </p:sp>
      <p:sp>
        <p:nvSpPr>
          <p:cNvPr id="9" name="Content Placeholder 7">
            <a:extLst>
              <a:ext uri="{FF2B5EF4-FFF2-40B4-BE49-F238E27FC236}">
                <a16:creationId xmlns:a16="http://schemas.microsoft.com/office/drawing/2014/main" id="{DC89609B-9305-4B48-AD33-7634D7035193}"/>
              </a:ext>
            </a:extLst>
          </p:cNvPr>
          <p:cNvSpPr txBox="1">
            <a:spLocks/>
          </p:cNvSpPr>
          <p:nvPr/>
        </p:nvSpPr>
        <p:spPr>
          <a:xfrm>
            <a:off x="4572000" y="2205039"/>
            <a:ext cx="4384964" cy="3999818"/>
          </a:xfrm>
          <a:prstGeom prst="rect">
            <a:avLst/>
          </a:prstGeom>
        </p:spPr>
        <p:txBody>
          <a:bodyPr vert="horz" lIns="91440" tIns="45720" rIns="91440" bIns="45720" rtlCol="0">
            <a:noAutofit/>
          </a:bodyPr>
          <a:lstStyle>
            <a:lvl1pPr marL="342900" indent="-342900">
              <a:lnSpc>
                <a:spcPct val="90000"/>
              </a:lnSpc>
              <a:spcBef>
                <a:spcPts val="1800"/>
              </a:spcBef>
              <a:buFont typeface="Arial" panose="020B0604020202020204" pitchFamily="34" charset="0"/>
              <a:buChar char="•"/>
              <a:defRPr sz="2400">
                <a:solidFill>
                  <a:schemeClr val="tx2"/>
                </a:solidFill>
              </a:defRPr>
            </a:lvl1pPr>
            <a:lvl2pPr marL="628650" indent="-171450">
              <a:lnSpc>
                <a:spcPct val="90000"/>
              </a:lnSpc>
              <a:spcBef>
                <a:spcPts val="1800"/>
              </a:spcBef>
              <a:buFont typeface="Arial" panose="020B0604020202020204" pitchFamily="34" charset="0"/>
              <a:buChar char="•"/>
              <a:defRPr sz="2000">
                <a:solidFill>
                  <a:schemeClr val="tx2"/>
                </a:solidFill>
              </a:defRPr>
            </a:lvl2pPr>
            <a:lvl3pPr marL="1143000" indent="-228600">
              <a:lnSpc>
                <a:spcPct val="90000"/>
              </a:lnSpc>
              <a:spcBef>
                <a:spcPts val="1800"/>
              </a:spcBef>
              <a:buFont typeface="Courier New" panose="02070309020205020404" pitchFamily="49" charset="0"/>
              <a:buChar char="o"/>
              <a:defRPr sz="2000">
                <a:solidFill>
                  <a:schemeClr val="tx2"/>
                </a:solidFill>
              </a:defRPr>
            </a:lvl3pPr>
            <a:lvl4pPr marL="1600200" indent="-228600">
              <a:lnSpc>
                <a:spcPct val="90000"/>
              </a:lnSpc>
              <a:spcBef>
                <a:spcPts val="1800"/>
              </a:spcBef>
              <a:buFont typeface="Wingdings" panose="05000000000000000000" pitchFamily="2" charset="2"/>
              <a:buChar char="§"/>
              <a:defRPr sz="2000">
                <a:solidFill>
                  <a:schemeClr val="tx2"/>
                </a:solidFill>
              </a:defRPr>
            </a:lvl4pPr>
            <a:lvl5pPr marL="2057400" indent="-228600">
              <a:lnSpc>
                <a:spcPct val="90000"/>
              </a:lnSpc>
              <a:spcBef>
                <a:spcPts val="18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CA" dirty="0"/>
              <a:t>Adopt industry standards</a:t>
            </a:r>
          </a:p>
          <a:p>
            <a:r>
              <a:rPr lang="en-CA" dirty="0"/>
              <a:t>Leverage infrastructure</a:t>
            </a:r>
          </a:p>
          <a:p>
            <a:r>
              <a:rPr lang="en-CA" dirty="0"/>
              <a:t>Replace legacy systems</a:t>
            </a:r>
          </a:p>
          <a:p>
            <a:r>
              <a:rPr lang="en-CA" dirty="0"/>
              <a:t>Reduce potential security risks</a:t>
            </a:r>
          </a:p>
          <a:p>
            <a:r>
              <a:rPr lang="en-CA" dirty="0"/>
              <a:t>Improve competitive advantage</a:t>
            </a:r>
          </a:p>
          <a:p>
            <a:r>
              <a:rPr lang="en-CA" dirty="0"/>
              <a:t>Consolidated data</a:t>
            </a:r>
          </a:p>
          <a:p>
            <a:endParaRPr lang="en-CA" dirty="0"/>
          </a:p>
        </p:txBody>
      </p:sp>
      <p:grpSp>
        <p:nvGrpSpPr>
          <p:cNvPr id="10" name="Group 9">
            <a:extLst>
              <a:ext uri="{FF2B5EF4-FFF2-40B4-BE49-F238E27FC236}">
                <a16:creationId xmlns:a16="http://schemas.microsoft.com/office/drawing/2014/main" id="{1E905142-F1DC-4D04-BCCA-CF2EF9883972}"/>
              </a:ext>
            </a:extLst>
          </p:cNvPr>
          <p:cNvGrpSpPr/>
          <p:nvPr/>
        </p:nvGrpSpPr>
        <p:grpSpPr>
          <a:xfrm>
            <a:off x="-281674" y="1294294"/>
            <a:ext cx="4613564" cy="4613564"/>
            <a:chOff x="-281674" y="1294294"/>
            <a:chExt cx="4613564" cy="4613564"/>
          </a:xfrm>
        </p:grpSpPr>
        <p:sp>
          <p:nvSpPr>
            <p:cNvPr id="11" name="Oval 10">
              <a:extLst>
                <a:ext uri="{FF2B5EF4-FFF2-40B4-BE49-F238E27FC236}">
                  <a16:creationId xmlns:a16="http://schemas.microsoft.com/office/drawing/2014/main" id="{D10C1729-7119-4C9B-BC34-DABB683142C8}"/>
                </a:ext>
              </a:extLst>
            </p:cNvPr>
            <p:cNvSpPr/>
            <p:nvPr/>
          </p:nvSpPr>
          <p:spPr>
            <a:xfrm>
              <a:off x="-281674" y="1294294"/>
              <a:ext cx="4613564" cy="4613564"/>
            </a:xfrm>
            <a:prstGeom prst="ellipse">
              <a:avLst/>
            </a:prstGeom>
            <a:solidFill>
              <a:schemeClr val="accent4"/>
            </a:solidFill>
            <a:ln>
              <a:noFill/>
            </a:ln>
          </p:spPr>
          <p:txBody>
            <a:bodyPr wrap="square" rtlCol="0" anchor="ctr">
              <a:sp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3" name="Freeform: Shape 12">
              <a:extLst>
                <a:ext uri="{FF2B5EF4-FFF2-40B4-BE49-F238E27FC236}">
                  <a16:creationId xmlns:a16="http://schemas.microsoft.com/office/drawing/2014/main" id="{3FBEABF7-15D2-468E-B037-A98CC8152BF6}"/>
                </a:ext>
              </a:extLst>
            </p:cNvPr>
            <p:cNvSpPr/>
            <p:nvPr/>
          </p:nvSpPr>
          <p:spPr>
            <a:xfrm>
              <a:off x="945573" y="2337955"/>
              <a:ext cx="3378714" cy="3569903"/>
            </a:xfrm>
            <a:custGeom>
              <a:avLst/>
              <a:gdLst>
                <a:gd name="connsiteX0" fmla="*/ 2234045 w 3378714"/>
                <a:gd name="connsiteY0" fmla="*/ 0 h 3580294"/>
                <a:gd name="connsiteX1" fmla="*/ 3378714 w 3378714"/>
                <a:gd name="connsiteY1" fmla="*/ 1424076 h 3580294"/>
                <a:gd name="connsiteX2" fmla="*/ 3374408 w 3378714"/>
                <a:gd name="connsiteY2" fmla="*/ 1509367 h 3580294"/>
                <a:gd name="connsiteX3" fmla="*/ 1079535 w 3378714"/>
                <a:gd name="connsiteY3" fmla="*/ 3580294 h 3580294"/>
                <a:gd name="connsiteX4" fmla="*/ 843680 w 3378714"/>
                <a:gd name="connsiteY4" fmla="*/ 3568385 h 3580294"/>
                <a:gd name="connsiteX5" fmla="*/ 665225 w 3378714"/>
                <a:gd name="connsiteY5" fmla="*/ 3541149 h 3580294"/>
                <a:gd name="connsiteX6" fmla="*/ 0 w 3378714"/>
                <a:gd name="connsiteY6" fmla="*/ 2712027 h 3580294"/>
                <a:gd name="connsiteX0" fmla="*/ 2234045 w 3378714"/>
                <a:gd name="connsiteY0" fmla="*/ 0 h 3580294"/>
                <a:gd name="connsiteX1" fmla="*/ 2234045 w 3378714"/>
                <a:gd name="connsiteY1" fmla="*/ 10391 h 3580294"/>
                <a:gd name="connsiteX2" fmla="*/ 3378714 w 3378714"/>
                <a:gd name="connsiteY2" fmla="*/ 1424076 h 3580294"/>
                <a:gd name="connsiteX3" fmla="*/ 3374408 w 3378714"/>
                <a:gd name="connsiteY3" fmla="*/ 1509367 h 3580294"/>
                <a:gd name="connsiteX4" fmla="*/ 1079535 w 3378714"/>
                <a:gd name="connsiteY4" fmla="*/ 3580294 h 3580294"/>
                <a:gd name="connsiteX5" fmla="*/ 843680 w 3378714"/>
                <a:gd name="connsiteY5" fmla="*/ 3568385 h 3580294"/>
                <a:gd name="connsiteX6" fmla="*/ 665225 w 3378714"/>
                <a:gd name="connsiteY6" fmla="*/ 3541149 h 3580294"/>
                <a:gd name="connsiteX7" fmla="*/ 0 w 3378714"/>
                <a:gd name="connsiteY7" fmla="*/ 2712027 h 3580294"/>
                <a:gd name="connsiteX8" fmla="*/ 2234045 w 3378714"/>
                <a:gd name="connsiteY8" fmla="*/ 0 h 3580294"/>
                <a:gd name="connsiteX0" fmla="*/ 1433945 w 3378714"/>
                <a:gd name="connsiteY0" fmla="*/ 2337954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1433945 w 3378714"/>
                <a:gd name="connsiteY8" fmla="*/ 2337954 h 3569903"/>
                <a:gd name="connsiteX0" fmla="*/ 2078182 w 3378714"/>
                <a:gd name="connsiteY0" fmla="*/ 2753591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078182 w 3378714"/>
                <a:gd name="connsiteY8" fmla="*/ 2753591 h 3569903"/>
                <a:gd name="connsiteX0" fmla="*/ 2150918 w 3378714"/>
                <a:gd name="connsiteY0" fmla="*/ 2660073 h 3569903"/>
                <a:gd name="connsiteX1" fmla="*/ 2234045 w 3378714"/>
                <a:gd name="connsiteY1" fmla="*/ 0 h 3569903"/>
                <a:gd name="connsiteX2" fmla="*/ 3378714 w 3378714"/>
                <a:gd name="connsiteY2" fmla="*/ 1413685 h 3569903"/>
                <a:gd name="connsiteX3" fmla="*/ 3374408 w 3378714"/>
                <a:gd name="connsiteY3" fmla="*/ 1498976 h 3569903"/>
                <a:gd name="connsiteX4" fmla="*/ 1079535 w 3378714"/>
                <a:gd name="connsiteY4" fmla="*/ 3569903 h 3569903"/>
                <a:gd name="connsiteX5" fmla="*/ 843680 w 3378714"/>
                <a:gd name="connsiteY5" fmla="*/ 3557994 h 3569903"/>
                <a:gd name="connsiteX6" fmla="*/ 665225 w 3378714"/>
                <a:gd name="connsiteY6" fmla="*/ 3530758 h 3569903"/>
                <a:gd name="connsiteX7" fmla="*/ 0 w 3378714"/>
                <a:gd name="connsiteY7" fmla="*/ 2701636 h 3569903"/>
                <a:gd name="connsiteX8" fmla="*/ 2150918 w 3378714"/>
                <a:gd name="connsiteY8" fmla="*/ 2660073 h 356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714" h="3569903">
                  <a:moveTo>
                    <a:pt x="2150918" y="2660073"/>
                  </a:moveTo>
                  <a:lnTo>
                    <a:pt x="2234045" y="0"/>
                  </a:lnTo>
                  <a:lnTo>
                    <a:pt x="3378714" y="1413685"/>
                  </a:lnTo>
                  <a:lnTo>
                    <a:pt x="3374408" y="1498976"/>
                  </a:lnTo>
                  <a:cubicBezTo>
                    <a:pt x="3256277" y="2662186"/>
                    <a:pt x="2273911" y="3569903"/>
                    <a:pt x="1079535" y="3569903"/>
                  </a:cubicBezTo>
                  <a:cubicBezTo>
                    <a:pt x="999910" y="3569903"/>
                    <a:pt x="921227" y="3565869"/>
                    <a:pt x="843680" y="3557994"/>
                  </a:cubicBezTo>
                  <a:lnTo>
                    <a:pt x="665225" y="3530758"/>
                  </a:lnTo>
                  <a:lnTo>
                    <a:pt x="0" y="2701636"/>
                  </a:lnTo>
                  <a:lnTo>
                    <a:pt x="2150918" y="2660073"/>
                  </a:lnTo>
                  <a:close/>
                </a:path>
              </a:pathLst>
            </a:custGeom>
            <a:solidFill>
              <a:srgbClr val="CE8D0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4" name="Rectangle 13">
              <a:extLst>
                <a:ext uri="{FF2B5EF4-FFF2-40B4-BE49-F238E27FC236}">
                  <a16:creationId xmlns:a16="http://schemas.microsoft.com/office/drawing/2014/main" id="{20CB5B0E-DE51-4043-8B58-7F9B6537C19C}"/>
                </a:ext>
              </a:extLst>
            </p:cNvPr>
            <p:cNvSpPr/>
            <p:nvPr/>
          </p:nvSpPr>
          <p:spPr>
            <a:xfrm>
              <a:off x="997527" y="2327564"/>
              <a:ext cx="2130136" cy="2670463"/>
            </a:xfrm>
            <a:prstGeom prst="rect">
              <a:avLst/>
            </a:prstGeom>
            <a:solidFill>
              <a:schemeClr val="bg1">
                <a:lumMod val="85000"/>
              </a:schemeClr>
            </a:solidFill>
            <a:ln w="127000">
              <a:solidFill>
                <a:schemeClr val="accent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pic>
          <p:nvPicPr>
            <p:cNvPr id="16" name="Graphic 15" descr="Checklist">
              <a:extLst>
                <a:ext uri="{FF2B5EF4-FFF2-40B4-BE49-F238E27FC236}">
                  <a16:creationId xmlns:a16="http://schemas.microsoft.com/office/drawing/2014/main" id="{E4FCA94B-0294-4570-BF54-E6652458562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1" t="17010" r="24517" b="16202"/>
            <a:stretch/>
          </p:blipFill>
          <p:spPr>
            <a:xfrm>
              <a:off x="1340426" y="2649682"/>
              <a:ext cx="1517073" cy="2098963"/>
            </a:xfrm>
            <a:prstGeom prst="rect">
              <a:avLst/>
            </a:prstGeom>
          </p:spPr>
        </p:pic>
      </p:grpSp>
    </p:spTree>
    <p:custDataLst>
      <p:tags r:id="rId1"/>
    </p:custDataLst>
    <p:extLst>
      <p:ext uri="{BB962C8B-B14F-4D97-AF65-F5344CB8AC3E}">
        <p14:creationId xmlns:p14="http://schemas.microsoft.com/office/powerpoint/2010/main" val="259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100F-F302-4590-A045-F8498D89AEDF}"/>
              </a:ext>
            </a:extLst>
          </p:cNvPr>
          <p:cNvSpPr>
            <a:spLocks noGrp="1"/>
          </p:cNvSpPr>
          <p:nvPr>
            <p:ph type="title"/>
          </p:nvPr>
        </p:nvSpPr>
        <p:spPr/>
        <p:txBody>
          <a:bodyPr/>
          <a:lstStyle/>
          <a:p>
            <a:r>
              <a:rPr lang="en-CA" dirty="0">
                <a:solidFill>
                  <a:srgbClr val="F2AB1E"/>
                </a:solidFill>
              </a:rPr>
              <a:t>What to expect</a:t>
            </a:r>
            <a:endParaRPr lang="en-CA" dirty="0"/>
          </a:p>
        </p:txBody>
      </p:sp>
      <p:grpSp>
        <p:nvGrpSpPr>
          <p:cNvPr id="104" name="Group 103">
            <a:extLst>
              <a:ext uri="{FF2B5EF4-FFF2-40B4-BE49-F238E27FC236}">
                <a16:creationId xmlns:a16="http://schemas.microsoft.com/office/drawing/2014/main" id="{AA2EAB33-CD9D-4528-A502-A6E42745DB79}"/>
              </a:ext>
            </a:extLst>
          </p:cNvPr>
          <p:cNvGrpSpPr/>
          <p:nvPr/>
        </p:nvGrpSpPr>
        <p:grpSpPr>
          <a:xfrm>
            <a:off x="3237108" y="1714070"/>
            <a:ext cx="2675199" cy="3172944"/>
            <a:chOff x="3237108" y="1714070"/>
            <a:chExt cx="2675199" cy="3172944"/>
          </a:xfrm>
        </p:grpSpPr>
        <p:sp>
          <p:nvSpPr>
            <p:cNvPr id="105" name="Rectangle 104">
              <a:extLst>
                <a:ext uri="{FF2B5EF4-FFF2-40B4-BE49-F238E27FC236}">
                  <a16:creationId xmlns:a16="http://schemas.microsoft.com/office/drawing/2014/main" id="{56EF02D8-EA9B-4C1F-A321-0A3F0BB1488A}"/>
                </a:ext>
              </a:extLst>
            </p:cNvPr>
            <p:cNvSpPr/>
            <p:nvPr/>
          </p:nvSpPr>
          <p:spPr>
            <a:xfrm>
              <a:off x="3237108" y="1714070"/>
              <a:ext cx="2675199" cy="317294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06" name="Rectangle 105">
              <a:extLst>
                <a:ext uri="{FF2B5EF4-FFF2-40B4-BE49-F238E27FC236}">
                  <a16:creationId xmlns:a16="http://schemas.microsoft.com/office/drawing/2014/main" id="{D7527B9F-DE7B-4722-876C-623B13EFBAE6}"/>
                </a:ext>
              </a:extLst>
            </p:cNvPr>
            <p:cNvSpPr/>
            <p:nvPr/>
          </p:nvSpPr>
          <p:spPr>
            <a:xfrm>
              <a:off x="3237108" y="4137102"/>
              <a:ext cx="2675199" cy="749911"/>
            </a:xfrm>
            <a:prstGeom prst="rect">
              <a:avLst/>
            </a:prstGeom>
            <a:solidFill>
              <a:schemeClr val="accent4"/>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Updated day end process</a:t>
              </a:r>
            </a:p>
          </p:txBody>
        </p:sp>
        <p:pic>
          <p:nvPicPr>
            <p:cNvPr id="107" name="Picture 106">
              <a:extLst>
                <a:ext uri="{FF2B5EF4-FFF2-40B4-BE49-F238E27FC236}">
                  <a16:creationId xmlns:a16="http://schemas.microsoft.com/office/drawing/2014/main" id="{D71B0631-B773-4F4D-B813-92C541A411B3}"/>
                </a:ext>
              </a:extLst>
            </p:cNvPr>
            <p:cNvPicPr>
              <a:picLocks noChangeAspect="1"/>
            </p:cNvPicPr>
            <p:nvPr/>
          </p:nvPicPr>
          <p:blipFill>
            <a:blip r:embed="rId4"/>
            <a:stretch>
              <a:fillRect/>
            </a:stretch>
          </p:blipFill>
          <p:spPr>
            <a:xfrm>
              <a:off x="3727983" y="2159667"/>
              <a:ext cx="1675745" cy="1528718"/>
            </a:xfrm>
            <a:prstGeom prst="rect">
              <a:avLst/>
            </a:prstGeom>
          </p:spPr>
        </p:pic>
      </p:grpSp>
      <p:grpSp>
        <p:nvGrpSpPr>
          <p:cNvPr id="108" name="Group 107">
            <a:extLst>
              <a:ext uri="{FF2B5EF4-FFF2-40B4-BE49-F238E27FC236}">
                <a16:creationId xmlns:a16="http://schemas.microsoft.com/office/drawing/2014/main" id="{528FE443-15F4-4231-9910-91046233B861}"/>
              </a:ext>
            </a:extLst>
          </p:cNvPr>
          <p:cNvGrpSpPr/>
          <p:nvPr/>
        </p:nvGrpSpPr>
        <p:grpSpPr>
          <a:xfrm>
            <a:off x="400702" y="1714070"/>
            <a:ext cx="2675199" cy="3172944"/>
            <a:chOff x="400702" y="1714070"/>
            <a:chExt cx="2675199" cy="3172944"/>
          </a:xfrm>
        </p:grpSpPr>
        <p:sp>
          <p:nvSpPr>
            <p:cNvPr id="109" name="Rectangle 108">
              <a:extLst>
                <a:ext uri="{FF2B5EF4-FFF2-40B4-BE49-F238E27FC236}">
                  <a16:creationId xmlns:a16="http://schemas.microsoft.com/office/drawing/2014/main" id="{10E73C08-CCB2-4453-A124-DC77FD0A8F21}"/>
                </a:ext>
              </a:extLst>
            </p:cNvPr>
            <p:cNvSpPr/>
            <p:nvPr/>
          </p:nvSpPr>
          <p:spPr>
            <a:xfrm>
              <a:off x="400702" y="1714070"/>
              <a:ext cx="2675199" cy="317294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10" name="Rectangle 109">
              <a:extLst>
                <a:ext uri="{FF2B5EF4-FFF2-40B4-BE49-F238E27FC236}">
                  <a16:creationId xmlns:a16="http://schemas.microsoft.com/office/drawing/2014/main" id="{DAD19E76-B90C-4ED5-A9D3-0FAD02369C3A}"/>
                </a:ext>
              </a:extLst>
            </p:cNvPr>
            <p:cNvSpPr/>
            <p:nvPr/>
          </p:nvSpPr>
          <p:spPr>
            <a:xfrm>
              <a:off x="400702" y="4137102"/>
              <a:ext cx="2675199" cy="749911"/>
            </a:xfrm>
            <a:prstGeom prst="rect">
              <a:avLst/>
            </a:prstGeom>
            <a:solidFill>
              <a:schemeClr val="accent4"/>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latin typeface="+mj-lt"/>
                  <a:cs typeface="EMprint Regular"/>
                </a:rPr>
                <a:t>New reports</a:t>
              </a:r>
            </a:p>
          </p:txBody>
        </p:sp>
        <p:grpSp>
          <p:nvGrpSpPr>
            <p:cNvPr id="111" name="Group 110">
              <a:extLst>
                <a:ext uri="{FF2B5EF4-FFF2-40B4-BE49-F238E27FC236}">
                  <a16:creationId xmlns:a16="http://schemas.microsoft.com/office/drawing/2014/main" id="{9BE23013-709B-4DDD-9D66-E430FCDBF630}"/>
                </a:ext>
              </a:extLst>
            </p:cNvPr>
            <p:cNvGrpSpPr/>
            <p:nvPr/>
          </p:nvGrpSpPr>
          <p:grpSpPr>
            <a:xfrm>
              <a:off x="1028711" y="2212505"/>
              <a:ext cx="1395432" cy="1653358"/>
              <a:chOff x="3900488" y="2201863"/>
              <a:chExt cx="1339850" cy="1587501"/>
            </a:xfrm>
          </p:grpSpPr>
          <p:sp>
            <p:nvSpPr>
              <p:cNvPr id="112" name="Rectangle 5">
                <a:extLst>
                  <a:ext uri="{FF2B5EF4-FFF2-40B4-BE49-F238E27FC236}">
                    <a16:creationId xmlns:a16="http://schemas.microsoft.com/office/drawing/2014/main" id="{9AD245B4-1EC6-400C-9278-E435E2C2ABE5}"/>
                  </a:ext>
                </a:extLst>
              </p:cNvPr>
              <p:cNvSpPr>
                <a:spLocks noChangeArrowheads="1"/>
              </p:cNvSpPr>
              <p:nvPr/>
            </p:nvSpPr>
            <p:spPr bwMode="auto">
              <a:xfrm>
                <a:off x="4075113" y="2214563"/>
                <a:ext cx="1165225" cy="1574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13" name="Rectangle 6">
                <a:extLst>
                  <a:ext uri="{FF2B5EF4-FFF2-40B4-BE49-F238E27FC236}">
                    <a16:creationId xmlns:a16="http://schemas.microsoft.com/office/drawing/2014/main" id="{759FB879-FA2B-411A-828D-0940E84210C5}"/>
                  </a:ext>
                </a:extLst>
              </p:cNvPr>
              <p:cNvSpPr>
                <a:spLocks noChangeArrowheads="1"/>
              </p:cNvSpPr>
              <p:nvPr/>
            </p:nvSpPr>
            <p:spPr bwMode="auto">
              <a:xfrm>
                <a:off x="4075113" y="2201863"/>
                <a:ext cx="1165225" cy="12700"/>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 name="Rectangle 7">
                <a:extLst>
                  <a:ext uri="{FF2B5EF4-FFF2-40B4-BE49-F238E27FC236}">
                    <a16:creationId xmlns:a16="http://schemas.microsoft.com/office/drawing/2014/main" id="{02502F24-31B8-4A1F-A13F-5D089B2C5928}"/>
                  </a:ext>
                </a:extLst>
              </p:cNvPr>
              <p:cNvSpPr>
                <a:spLocks noChangeArrowheads="1"/>
              </p:cNvSpPr>
              <p:nvPr/>
            </p:nvSpPr>
            <p:spPr bwMode="auto">
              <a:xfrm>
                <a:off x="4075113" y="3775076"/>
                <a:ext cx="1165225" cy="1428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 name="Freeform 8">
                <a:extLst>
                  <a:ext uri="{FF2B5EF4-FFF2-40B4-BE49-F238E27FC236}">
                    <a16:creationId xmlns:a16="http://schemas.microsoft.com/office/drawing/2014/main" id="{78AD97B4-3325-42E0-BA8B-B46BF74441BE}"/>
                  </a:ext>
                </a:extLst>
              </p:cNvPr>
              <p:cNvSpPr>
                <a:spLocks/>
              </p:cNvSpPr>
              <p:nvPr/>
            </p:nvSpPr>
            <p:spPr bwMode="auto">
              <a:xfrm>
                <a:off x="4138613" y="2319338"/>
                <a:ext cx="1038225" cy="1397000"/>
              </a:xfrm>
              <a:custGeom>
                <a:avLst/>
                <a:gdLst>
                  <a:gd name="T0" fmla="*/ 654 w 654"/>
                  <a:gd name="T1" fmla="*/ 0 h 880"/>
                  <a:gd name="T2" fmla="*/ 654 w 654"/>
                  <a:gd name="T3" fmla="*/ 722 h 880"/>
                  <a:gd name="T4" fmla="*/ 496 w 654"/>
                  <a:gd name="T5" fmla="*/ 880 h 880"/>
                  <a:gd name="T6" fmla="*/ 0 w 654"/>
                  <a:gd name="T7" fmla="*/ 880 h 880"/>
                  <a:gd name="T8" fmla="*/ 0 w 654"/>
                  <a:gd name="T9" fmla="*/ 0 h 880"/>
                  <a:gd name="T10" fmla="*/ 654 w 654"/>
                  <a:gd name="T11" fmla="*/ 0 h 880"/>
                </a:gdLst>
                <a:ahLst/>
                <a:cxnLst>
                  <a:cxn ang="0">
                    <a:pos x="T0" y="T1"/>
                  </a:cxn>
                  <a:cxn ang="0">
                    <a:pos x="T2" y="T3"/>
                  </a:cxn>
                  <a:cxn ang="0">
                    <a:pos x="T4" y="T5"/>
                  </a:cxn>
                  <a:cxn ang="0">
                    <a:pos x="T6" y="T7"/>
                  </a:cxn>
                  <a:cxn ang="0">
                    <a:pos x="T8" y="T9"/>
                  </a:cxn>
                  <a:cxn ang="0">
                    <a:pos x="T10" y="T11"/>
                  </a:cxn>
                </a:cxnLst>
                <a:rect l="0" t="0" r="r" b="b"/>
                <a:pathLst>
                  <a:path w="654" h="880">
                    <a:moveTo>
                      <a:pt x="654" y="0"/>
                    </a:moveTo>
                    <a:lnTo>
                      <a:pt x="654" y="722"/>
                    </a:lnTo>
                    <a:lnTo>
                      <a:pt x="496" y="880"/>
                    </a:lnTo>
                    <a:lnTo>
                      <a:pt x="0" y="880"/>
                    </a:lnTo>
                    <a:lnTo>
                      <a:pt x="0" y="0"/>
                    </a:lnTo>
                    <a:lnTo>
                      <a:pt x="654" y="0"/>
                    </a:lnTo>
                    <a:close/>
                  </a:path>
                </a:pathLst>
              </a:custGeom>
              <a:solidFill>
                <a:srgbClr val="FB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Freeform 9">
                <a:extLst>
                  <a:ext uri="{FF2B5EF4-FFF2-40B4-BE49-F238E27FC236}">
                    <a16:creationId xmlns:a16="http://schemas.microsoft.com/office/drawing/2014/main" id="{FE851C4D-F123-4A24-AD5F-35BBF030661A}"/>
                  </a:ext>
                </a:extLst>
              </p:cNvPr>
              <p:cNvSpPr>
                <a:spLocks/>
              </p:cNvSpPr>
              <p:nvPr/>
            </p:nvSpPr>
            <p:spPr bwMode="auto">
              <a:xfrm>
                <a:off x="4926013" y="3465513"/>
                <a:ext cx="250825" cy="250825"/>
              </a:xfrm>
              <a:custGeom>
                <a:avLst/>
                <a:gdLst>
                  <a:gd name="T0" fmla="*/ 158 w 158"/>
                  <a:gd name="T1" fmla="*/ 0 h 158"/>
                  <a:gd name="T2" fmla="*/ 0 w 158"/>
                  <a:gd name="T3" fmla="*/ 158 h 158"/>
                  <a:gd name="T4" fmla="*/ 0 w 158"/>
                  <a:gd name="T5" fmla="*/ 0 h 158"/>
                  <a:gd name="T6" fmla="*/ 158 w 158"/>
                  <a:gd name="T7" fmla="*/ 0 h 158"/>
                </a:gdLst>
                <a:ahLst/>
                <a:cxnLst>
                  <a:cxn ang="0">
                    <a:pos x="T0" y="T1"/>
                  </a:cxn>
                  <a:cxn ang="0">
                    <a:pos x="T2" y="T3"/>
                  </a:cxn>
                  <a:cxn ang="0">
                    <a:pos x="T4" y="T5"/>
                  </a:cxn>
                  <a:cxn ang="0">
                    <a:pos x="T6" y="T7"/>
                  </a:cxn>
                </a:cxnLst>
                <a:rect l="0" t="0" r="r" b="b"/>
                <a:pathLst>
                  <a:path w="158" h="158">
                    <a:moveTo>
                      <a:pt x="158" y="0"/>
                    </a:moveTo>
                    <a:lnTo>
                      <a:pt x="0" y="158"/>
                    </a:lnTo>
                    <a:lnTo>
                      <a:pt x="0" y="0"/>
                    </a:lnTo>
                    <a:lnTo>
                      <a:pt x="158"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 name="Rectangle 10">
                <a:extLst>
                  <a:ext uri="{FF2B5EF4-FFF2-40B4-BE49-F238E27FC236}">
                    <a16:creationId xmlns:a16="http://schemas.microsoft.com/office/drawing/2014/main" id="{A70D0D19-3046-48B4-9155-7AF99B872127}"/>
                  </a:ext>
                </a:extLst>
              </p:cNvPr>
              <p:cNvSpPr>
                <a:spLocks noChangeArrowheads="1"/>
              </p:cNvSpPr>
              <p:nvPr/>
            </p:nvSpPr>
            <p:spPr bwMode="auto">
              <a:xfrm>
                <a:off x="4329113" y="2528888"/>
                <a:ext cx="657225" cy="107950"/>
              </a:xfrm>
              <a:prstGeom prst="rect">
                <a:avLst/>
              </a:prstGeom>
              <a:solidFill>
                <a:srgbClr val="F55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Rectangle 11">
                <a:extLst>
                  <a:ext uri="{FF2B5EF4-FFF2-40B4-BE49-F238E27FC236}">
                    <a16:creationId xmlns:a16="http://schemas.microsoft.com/office/drawing/2014/main" id="{85054AF3-79F9-44E3-92D0-AB848E60172C}"/>
                  </a:ext>
                </a:extLst>
              </p:cNvPr>
              <p:cNvSpPr>
                <a:spLocks noChangeArrowheads="1"/>
              </p:cNvSpPr>
              <p:nvPr/>
            </p:nvSpPr>
            <p:spPr bwMode="auto">
              <a:xfrm>
                <a:off x="4329113" y="2759076"/>
                <a:ext cx="455613" cy="74613"/>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Rectangle 12">
                <a:extLst>
                  <a:ext uri="{FF2B5EF4-FFF2-40B4-BE49-F238E27FC236}">
                    <a16:creationId xmlns:a16="http://schemas.microsoft.com/office/drawing/2014/main" id="{82A6A652-601B-491E-833F-1B61B60302DF}"/>
                  </a:ext>
                </a:extLst>
              </p:cNvPr>
              <p:cNvSpPr>
                <a:spLocks noChangeArrowheads="1"/>
              </p:cNvSpPr>
              <p:nvPr/>
            </p:nvSpPr>
            <p:spPr bwMode="auto">
              <a:xfrm>
                <a:off x="4329113" y="2940051"/>
                <a:ext cx="455613" cy="73025"/>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0" name="Rectangle 13">
                <a:extLst>
                  <a:ext uri="{FF2B5EF4-FFF2-40B4-BE49-F238E27FC236}">
                    <a16:creationId xmlns:a16="http://schemas.microsoft.com/office/drawing/2014/main" id="{CE6F46E7-B27E-46F4-A982-AB3BF0348F19}"/>
                  </a:ext>
                </a:extLst>
              </p:cNvPr>
              <p:cNvSpPr>
                <a:spLocks noChangeArrowheads="1"/>
              </p:cNvSpPr>
              <p:nvPr/>
            </p:nvSpPr>
            <p:spPr bwMode="auto">
              <a:xfrm>
                <a:off x="4329113" y="3119438"/>
                <a:ext cx="455613" cy="77788"/>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1" name="Rectangle 14">
                <a:extLst>
                  <a:ext uri="{FF2B5EF4-FFF2-40B4-BE49-F238E27FC236}">
                    <a16:creationId xmlns:a16="http://schemas.microsoft.com/office/drawing/2014/main" id="{E86B9EA9-D26C-41EF-AA92-EBA2120A77B5}"/>
                  </a:ext>
                </a:extLst>
              </p:cNvPr>
              <p:cNvSpPr>
                <a:spLocks noChangeArrowheads="1"/>
              </p:cNvSpPr>
              <p:nvPr/>
            </p:nvSpPr>
            <p:spPr bwMode="auto">
              <a:xfrm>
                <a:off x="4329113" y="3300413"/>
                <a:ext cx="455613" cy="76200"/>
              </a:xfrm>
              <a:prstGeom prst="rect">
                <a:avLst/>
              </a:prstGeom>
              <a:solidFill>
                <a:srgbClr val="C3C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Freeform 15">
                <a:extLst>
                  <a:ext uri="{FF2B5EF4-FFF2-40B4-BE49-F238E27FC236}">
                    <a16:creationId xmlns:a16="http://schemas.microsoft.com/office/drawing/2014/main" id="{F8B97FEA-B481-41BF-A741-19F7A5DE34A1}"/>
                  </a:ext>
                </a:extLst>
              </p:cNvPr>
              <p:cNvSpPr>
                <a:spLocks noEditPoints="1"/>
              </p:cNvSpPr>
              <p:nvPr/>
            </p:nvSpPr>
            <p:spPr bwMode="auto">
              <a:xfrm>
                <a:off x="4859338" y="2747963"/>
                <a:ext cx="130175" cy="93663"/>
              </a:xfrm>
              <a:custGeom>
                <a:avLst/>
                <a:gdLst>
                  <a:gd name="T0" fmla="*/ 82 w 82"/>
                  <a:gd name="T1" fmla="*/ 59 h 59"/>
                  <a:gd name="T2" fmla="*/ 0 w 82"/>
                  <a:gd name="T3" fmla="*/ 59 h 59"/>
                  <a:gd name="T4" fmla="*/ 0 w 82"/>
                  <a:gd name="T5" fmla="*/ 0 h 59"/>
                  <a:gd name="T6" fmla="*/ 82 w 82"/>
                  <a:gd name="T7" fmla="*/ 0 h 59"/>
                  <a:gd name="T8" fmla="*/ 82 w 82"/>
                  <a:gd name="T9" fmla="*/ 59 h 59"/>
                  <a:gd name="T10" fmla="*/ 12 w 82"/>
                  <a:gd name="T11" fmla="*/ 49 h 59"/>
                  <a:gd name="T12" fmla="*/ 72 w 82"/>
                  <a:gd name="T13" fmla="*/ 49 h 59"/>
                  <a:gd name="T14" fmla="*/ 72 w 82"/>
                  <a:gd name="T15" fmla="*/ 12 h 59"/>
                  <a:gd name="T16" fmla="*/ 12 w 82"/>
                  <a:gd name="T17" fmla="*/ 12 h 59"/>
                  <a:gd name="T18" fmla="*/ 12 w 82"/>
                  <a:gd name="T19"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9">
                    <a:moveTo>
                      <a:pt x="82" y="59"/>
                    </a:moveTo>
                    <a:lnTo>
                      <a:pt x="0" y="59"/>
                    </a:lnTo>
                    <a:lnTo>
                      <a:pt x="0" y="0"/>
                    </a:lnTo>
                    <a:lnTo>
                      <a:pt x="82" y="0"/>
                    </a:lnTo>
                    <a:lnTo>
                      <a:pt x="82" y="59"/>
                    </a:lnTo>
                    <a:close/>
                    <a:moveTo>
                      <a:pt x="12" y="49"/>
                    </a:moveTo>
                    <a:lnTo>
                      <a:pt x="72" y="49"/>
                    </a:lnTo>
                    <a:lnTo>
                      <a:pt x="72" y="12"/>
                    </a:lnTo>
                    <a:lnTo>
                      <a:pt x="12" y="12"/>
                    </a:lnTo>
                    <a:lnTo>
                      <a:pt x="12" y="49"/>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6">
                <a:extLst>
                  <a:ext uri="{FF2B5EF4-FFF2-40B4-BE49-F238E27FC236}">
                    <a16:creationId xmlns:a16="http://schemas.microsoft.com/office/drawing/2014/main" id="{50F14CAC-36DF-40F9-A843-DC10FB8FAA4D}"/>
                  </a:ext>
                </a:extLst>
              </p:cNvPr>
              <p:cNvSpPr>
                <a:spLocks noEditPoints="1"/>
              </p:cNvSpPr>
              <p:nvPr/>
            </p:nvSpPr>
            <p:spPr bwMode="auto">
              <a:xfrm>
                <a:off x="4859338" y="2932113"/>
                <a:ext cx="130175" cy="92075"/>
              </a:xfrm>
              <a:custGeom>
                <a:avLst/>
                <a:gdLst>
                  <a:gd name="T0" fmla="*/ 82 w 82"/>
                  <a:gd name="T1" fmla="*/ 58 h 58"/>
                  <a:gd name="T2" fmla="*/ 0 w 82"/>
                  <a:gd name="T3" fmla="*/ 58 h 58"/>
                  <a:gd name="T4" fmla="*/ 0 w 82"/>
                  <a:gd name="T5" fmla="*/ 0 h 58"/>
                  <a:gd name="T6" fmla="*/ 82 w 82"/>
                  <a:gd name="T7" fmla="*/ 0 h 58"/>
                  <a:gd name="T8" fmla="*/ 82 w 82"/>
                  <a:gd name="T9" fmla="*/ 58 h 58"/>
                  <a:gd name="T10" fmla="*/ 12 w 82"/>
                  <a:gd name="T11" fmla="*/ 46 h 58"/>
                  <a:gd name="T12" fmla="*/ 72 w 82"/>
                  <a:gd name="T13" fmla="*/ 46 h 58"/>
                  <a:gd name="T14" fmla="*/ 72 w 82"/>
                  <a:gd name="T15" fmla="*/ 10 h 58"/>
                  <a:gd name="T16" fmla="*/ 12 w 82"/>
                  <a:gd name="T17" fmla="*/ 10 h 58"/>
                  <a:gd name="T18" fmla="*/ 12 w 82"/>
                  <a:gd name="T19"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8">
                    <a:moveTo>
                      <a:pt x="82" y="58"/>
                    </a:moveTo>
                    <a:lnTo>
                      <a:pt x="0" y="58"/>
                    </a:lnTo>
                    <a:lnTo>
                      <a:pt x="0" y="0"/>
                    </a:lnTo>
                    <a:lnTo>
                      <a:pt x="82" y="0"/>
                    </a:lnTo>
                    <a:lnTo>
                      <a:pt x="82" y="58"/>
                    </a:lnTo>
                    <a:close/>
                    <a:moveTo>
                      <a:pt x="12" y="46"/>
                    </a:moveTo>
                    <a:lnTo>
                      <a:pt x="72" y="46"/>
                    </a:lnTo>
                    <a:lnTo>
                      <a:pt x="72" y="10"/>
                    </a:lnTo>
                    <a:lnTo>
                      <a:pt x="12" y="10"/>
                    </a:lnTo>
                    <a:lnTo>
                      <a:pt x="12" y="46"/>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4" name="Freeform 17">
                <a:extLst>
                  <a:ext uri="{FF2B5EF4-FFF2-40B4-BE49-F238E27FC236}">
                    <a16:creationId xmlns:a16="http://schemas.microsoft.com/office/drawing/2014/main" id="{B38E462C-D320-4480-8FE8-FC268F5C7A1F}"/>
                  </a:ext>
                </a:extLst>
              </p:cNvPr>
              <p:cNvSpPr>
                <a:spLocks noEditPoints="1"/>
              </p:cNvSpPr>
              <p:nvPr/>
            </p:nvSpPr>
            <p:spPr bwMode="auto">
              <a:xfrm>
                <a:off x="4859338" y="3111501"/>
                <a:ext cx="130175" cy="93663"/>
              </a:xfrm>
              <a:custGeom>
                <a:avLst/>
                <a:gdLst>
                  <a:gd name="T0" fmla="*/ 82 w 82"/>
                  <a:gd name="T1" fmla="*/ 59 h 59"/>
                  <a:gd name="T2" fmla="*/ 0 w 82"/>
                  <a:gd name="T3" fmla="*/ 59 h 59"/>
                  <a:gd name="T4" fmla="*/ 0 w 82"/>
                  <a:gd name="T5" fmla="*/ 0 h 59"/>
                  <a:gd name="T6" fmla="*/ 82 w 82"/>
                  <a:gd name="T7" fmla="*/ 0 h 59"/>
                  <a:gd name="T8" fmla="*/ 82 w 82"/>
                  <a:gd name="T9" fmla="*/ 59 h 59"/>
                  <a:gd name="T10" fmla="*/ 12 w 82"/>
                  <a:gd name="T11" fmla="*/ 47 h 59"/>
                  <a:gd name="T12" fmla="*/ 72 w 82"/>
                  <a:gd name="T13" fmla="*/ 47 h 59"/>
                  <a:gd name="T14" fmla="*/ 72 w 82"/>
                  <a:gd name="T15" fmla="*/ 10 h 59"/>
                  <a:gd name="T16" fmla="*/ 12 w 82"/>
                  <a:gd name="T17" fmla="*/ 10 h 59"/>
                  <a:gd name="T18" fmla="*/ 12 w 82"/>
                  <a:gd name="T19"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9">
                    <a:moveTo>
                      <a:pt x="82" y="59"/>
                    </a:moveTo>
                    <a:lnTo>
                      <a:pt x="0" y="59"/>
                    </a:lnTo>
                    <a:lnTo>
                      <a:pt x="0" y="0"/>
                    </a:lnTo>
                    <a:lnTo>
                      <a:pt x="82" y="0"/>
                    </a:lnTo>
                    <a:lnTo>
                      <a:pt x="82" y="59"/>
                    </a:lnTo>
                    <a:close/>
                    <a:moveTo>
                      <a:pt x="12" y="47"/>
                    </a:moveTo>
                    <a:lnTo>
                      <a:pt x="72" y="47"/>
                    </a:lnTo>
                    <a:lnTo>
                      <a:pt x="72" y="10"/>
                    </a:lnTo>
                    <a:lnTo>
                      <a:pt x="12" y="10"/>
                    </a:lnTo>
                    <a:lnTo>
                      <a:pt x="12" y="47"/>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8">
                <a:extLst>
                  <a:ext uri="{FF2B5EF4-FFF2-40B4-BE49-F238E27FC236}">
                    <a16:creationId xmlns:a16="http://schemas.microsoft.com/office/drawing/2014/main" id="{10943118-FEAC-4FD8-92D1-D41A0648BC91}"/>
                  </a:ext>
                </a:extLst>
              </p:cNvPr>
              <p:cNvSpPr>
                <a:spLocks noEditPoints="1"/>
              </p:cNvSpPr>
              <p:nvPr/>
            </p:nvSpPr>
            <p:spPr bwMode="auto">
              <a:xfrm>
                <a:off x="4859338" y="3292476"/>
                <a:ext cx="130175" cy="93663"/>
              </a:xfrm>
              <a:custGeom>
                <a:avLst/>
                <a:gdLst>
                  <a:gd name="T0" fmla="*/ 82 w 82"/>
                  <a:gd name="T1" fmla="*/ 59 h 59"/>
                  <a:gd name="T2" fmla="*/ 0 w 82"/>
                  <a:gd name="T3" fmla="*/ 59 h 59"/>
                  <a:gd name="T4" fmla="*/ 0 w 82"/>
                  <a:gd name="T5" fmla="*/ 0 h 59"/>
                  <a:gd name="T6" fmla="*/ 82 w 82"/>
                  <a:gd name="T7" fmla="*/ 0 h 59"/>
                  <a:gd name="T8" fmla="*/ 82 w 82"/>
                  <a:gd name="T9" fmla="*/ 59 h 59"/>
                  <a:gd name="T10" fmla="*/ 12 w 82"/>
                  <a:gd name="T11" fmla="*/ 47 h 59"/>
                  <a:gd name="T12" fmla="*/ 72 w 82"/>
                  <a:gd name="T13" fmla="*/ 47 h 59"/>
                  <a:gd name="T14" fmla="*/ 72 w 82"/>
                  <a:gd name="T15" fmla="*/ 12 h 59"/>
                  <a:gd name="T16" fmla="*/ 12 w 82"/>
                  <a:gd name="T17" fmla="*/ 12 h 59"/>
                  <a:gd name="T18" fmla="*/ 12 w 82"/>
                  <a:gd name="T19"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9">
                    <a:moveTo>
                      <a:pt x="82" y="59"/>
                    </a:moveTo>
                    <a:lnTo>
                      <a:pt x="0" y="59"/>
                    </a:lnTo>
                    <a:lnTo>
                      <a:pt x="0" y="0"/>
                    </a:lnTo>
                    <a:lnTo>
                      <a:pt x="82" y="0"/>
                    </a:lnTo>
                    <a:lnTo>
                      <a:pt x="82" y="59"/>
                    </a:lnTo>
                    <a:close/>
                    <a:moveTo>
                      <a:pt x="12" y="47"/>
                    </a:moveTo>
                    <a:lnTo>
                      <a:pt x="72" y="47"/>
                    </a:lnTo>
                    <a:lnTo>
                      <a:pt x="72" y="12"/>
                    </a:lnTo>
                    <a:lnTo>
                      <a:pt x="12" y="12"/>
                    </a:lnTo>
                    <a:lnTo>
                      <a:pt x="12" y="47"/>
                    </a:lnTo>
                    <a:close/>
                  </a:path>
                </a:pathLst>
              </a:custGeom>
              <a:solidFill>
                <a:srgbClr val="C3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9">
                <a:extLst>
                  <a:ext uri="{FF2B5EF4-FFF2-40B4-BE49-F238E27FC236}">
                    <a16:creationId xmlns:a16="http://schemas.microsoft.com/office/drawing/2014/main" id="{E054FC1B-DEBA-4596-9517-2AF6E849E2FC}"/>
                  </a:ext>
                </a:extLst>
              </p:cNvPr>
              <p:cNvSpPr>
                <a:spLocks/>
              </p:cNvSpPr>
              <p:nvPr/>
            </p:nvSpPr>
            <p:spPr bwMode="auto">
              <a:xfrm>
                <a:off x="3900488" y="3624263"/>
                <a:ext cx="100013" cy="150813"/>
              </a:xfrm>
              <a:custGeom>
                <a:avLst/>
                <a:gdLst>
                  <a:gd name="T0" fmla="*/ 38 w 38"/>
                  <a:gd name="T1" fmla="*/ 0 h 57"/>
                  <a:gd name="T2" fmla="*/ 38 w 38"/>
                  <a:gd name="T3" fmla="*/ 51 h 57"/>
                  <a:gd name="T4" fmla="*/ 19 w 38"/>
                  <a:gd name="T5" fmla="*/ 57 h 57"/>
                  <a:gd name="T6" fmla="*/ 17 w 38"/>
                  <a:gd name="T7" fmla="*/ 57 h 57"/>
                  <a:gd name="T8" fmla="*/ 8 w 38"/>
                  <a:gd name="T9" fmla="*/ 55 h 57"/>
                  <a:gd name="T10" fmla="*/ 0 w 38"/>
                  <a:gd name="T11" fmla="*/ 51 h 57"/>
                  <a:gd name="T12" fmla="*/ 0 w 38"/>
                  <a:gd name="T13" fmla="*/ 0 h 57"/>
                  <a:gd name="T14" fmla="*/ 38 w 38"/>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7">
                    <a:moveTo>
                      <a:pt x="38" y="0"/>
                    </a:moveTo>
                    <a:cubicBezTo>
                      <a:pt x="38" y="51"/>
                      <a:pt x="38" y="51"/>
                      <a:pt x="38" y="51"/>
                    </a:cubicBezTo>
                    <a:cubicBezTo>
                      <a:pt x="38" y="51"/>
                      <a:pt x="35" y="57"/>
                      <a:pt x="19" y="57"/>
                    </a:cubicBezTo>
                    <a:cubicBezTo>
                      <a:pt x="18" y="57"/>
                      <a:pt x="18" y="57"/>
                      <a:pt x="17" y="57"/>
                    </a:cubicBezTo>
                    <a:cubicBezTo>
                      <a:pt x="13" y="56"/>
                      <a:pt x="10" y="56"/>
                      <a:pt x="8" y="55"/>
                    </a:cubicBezTo>
                    <a:cubicBezTo>
                      <a:pt x="1" y="54"/>
                      <a:pt x="0" y="51"/>
                      <a:pt x="0" y="51"/>
                    </a:cubicBezTo>
                    <a:cubicBezTo>
                      <a:pt x="0" y="0"/>
                      <a:pt x="0" y="0"/>
                      <a:pt x="0" y="0"/>
                    </a:cubicBezTo>
                    <a:lnTo>
                      <a:pt x="38" y="0"/>
                    </a:lnTo>
                    <a:close/>
                  </a:path>
                </a:pathLst>
              </a:custGeom>
              <a:solidFill>
                <a:srgbClr val="224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20">
                <a:extLst>
                  <a:ext uri="{FF2B5EF4-FFF2-40B4-BE49-F238E27FC236}">
                    <a16:creationId xmlns:a16="http://schemas.microsoft.com/office/drawing/2014/main" id="{8FC40116-0EEB-4A91-B0B9-FB2678EA9F37}"/>
                  </a:ext>
                </a:extLst>
              </p:cNvPr>
              <p:cNvSpPr>
                <a:spLocks/>
              </p:cNvSpPr>
              <p:nvPr/>
            </p:nvSpPr>
            <p:spPr bwMode="auto">
              <a:xfrm>
                <a:off x="3900488" y="2770188"/>
                <a:ext cx="100013" cy="854075"/>
              </a:xfrm>
              <a:custGeom>
                <a:avLst/>
                <a:gdLst>
                  <a:gd name="T0" fmla="*/ 63 w 63"/>
                  <a:gd name="T1" fmla="*/ 538 h 538"/>
                  <a:gd name="T2" fmla="*/ 0 w 63"/>
                  <a:gd name="T3" fmla="*/ 538 h 538"/>
                  <a:gd name="T4" fmla="*/ 0 w 63"/>
                  <a:gd name="T5" fmla="*/ 75 h 538"/>
                  <a:gd name="T6" fmla="*/ 32 w 63"/>
                  <a:gd name="T7" fmla="*/ 0 h 538"/>
                  <a:gd name="T8" fmla="*/ 63 w 63"/>
                  <a:gd name="T9" fmla="*/ 75 h 538"/>
                  <a:gd name="T10" fmla="*/ 63 w 63"/>
                  <a:gd name="T11" fmla="*/ 538 h 538"/>
                </a:gdLst>
                <a:ahLst/>
                <a:cxnLst>
                  <a:cxn ang="0">
                    <a:pos x="T0" y="T1"/>
                  </a:cxn>
                  <a:cxn ang="0">
                    <a:pos x="T2" y="T3"/>
                  </a:cxn>
                  <a:cxn ang="0">
                    <a:pos x="T4" y="T5"/>
                  </a:cxn>
                  <a:cxn ang="0">
                    <a:pos x="T6" y="T7"/>
                  </a:cxn>
                  <a:cxn ang="0">
                    <a:pos x="T8" y="T9"/>
                  </a:cxn>
                  <a:cxn ang="0">
                    <a:pos x="T10" y="T11"/>
                  </a:cxn>
                </a:cxnLst>
                <a:rect l="0" t="0" r="r" b="b"/>
                <a:pathLst>
                  <a:path w="63" h="538">
                    <a:moveTo>
                      <a:pt x="63" y="538"/>
                    </a:moveTo>
                    <a:lnTo>
                      <a:pt x="0" y="538"/>
                    </a:lnTo>
                    <a:lnTo>
                      <a:pt x="0" y="75"/>
                    </a:lnTo>
                    <a:lnTo>
                      <a:pt x="32" y="0"/>
                    </a:lnTo>
                    <a:lnTo>
                      <a:pt x="63" y="75"/>
                    </a:lnTo>
                    <a:lnTo>
                      <a:pt x="63" y="538"/>
                    </a:lnTo>
                    <a:close/>
                  </a:path>
                </a:pathLst>
              </a:custGeom>
              <a:solidFill>
                <a:srgbClr val="34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21">
                <a:extLst>
                  <a:ext uri="{FF2B5EF4-FFF2-40B4-BE49-F238E27FC236}">
                    <a16:creationId xmlns:a16="http://schemas.microsoft.com/office/drawing/2014/main" id="{4ECCFACA-4042-4FE8-9A41-D0F796EE7BE8}"/>
                  </a:ext>
                </a:extLst>
              </p:cNvPr>
              <p:cNvSpPr>
                <a:spLocks/>
              </p:cNvSpPr>
              <p:nvPr/>
            </p:nvSpPr>
            <p:spPr bwMode="auto">
              <a:xfrm>
                <a:off x="3921126" y="2770188"/>
                <a:ext cx="30163" cy="858838"/>
              </a:xfrm>
              <a:custGeom>
                <a:avLst/>
                <a:gdLst>
                  <a:gd name="T0" fmla="*/ 15 w 19"/>
                  <a:gd name="T1" fmla="*/ 541 h 541"/>
                  <a:gd name="T2" fmla="*/ 0 w 19"/>
                  <a:gd name="T3" fmla="*/ 538 h 541"/>
                  <a:gd name="T4" fmla="*/ 0 w 19"/>
                  <a:gd name="T5" fmla="*/ 75 h 541"/>
                  <a:gd name="T6" fmla="*/ 19 w 19"/>
                  <a:gd name="T7" fmla="*/ 0 h 541"/>
                  <a:gd name="T8" fmla="*/ 15 w 19"/>
                  <a:gd name="T9" fmla="*/ 78 h 541"/>
                  <a:gd name="T10" fmla="*/ 15 w 19"/>
                  <a:gd name="T11" fmla="*/ 541 h 541"/>
                </a:gdLst>
                <a:ahLst/>
                <a:cxnLst>
                  <a:cxn ang="0">
                    <a:pos x="T0" y="T1"/>
                  </a:cxn>
                  <a:cxn ang="0">
                    <a:pos x="T2" y="T3"/>
                  </a:cxn>
                  <a:cxn ang="0">
                    <a:pos x="T4" y="T5"/>
                  </a:cxn>
                  <a:cxn ang="0">
                    <a:pos x="T6" y="T7"/>
                  </a:cxn>
                  <a:cxn ang="0">
                    <a:pos x="T8" y="T9"/>
                  </a:cxn>
                  <a:cxn ang="0">
                    <a:pos x="T10" y="T11"/>
                  </a:cxn>
                </a:cxnLst>
                <a:rect l="0" t="0" r="r" b="b"/>
                <a:pathLst>
                  <a:path w="19" h="541">
                    <a:moveTo>
                      <a:pt x="15" y="541"/>
                    </a:moveTo>
                    <a:lnTo>
                      <a:pt x="0" y="538"/>
                    </a:lnTo>
                    <a:lnTo>
                      <a:pt x="0" y="75"/>
                    </a:lnTo>
                    <a:lnTo>
                      <a:pt x="19" y="0"/>
                    </a:lnTo>
                    <a:lnTo>
                      <a:pt x="15" y="78"/>
                    </a:lnTo>
                    <a:lnTo>
                      <a:pt x="15" y="541"/>
                    </a:lnTo>
                    <a:close/>
                  </a:path>
                </a:pathLst>
              </a:custGeom>
              <a:solidFill>
                <a:srgbClr val="408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22">
                <a:extLst>
                  <a:ext uri="{FF2B5EF4-FFF2-40B4-BE49-F238E27FC236}">
                    <a16:creationId xmlns:a16="http://schemas.microsoft.com/office/drawing/2014/main" id="{6BF55237-F0E7-4699-9DE7-2E207E35E0E7}"/>
                  </a:ext>
                </a:extLst>
              </p:cNvPr>
              <p:cNvSpPr>
                <a:spLocks/>
              </p:cNvSpPr>
              <p:nvPr/>
            </p:nvSpPr>
            <p:spPr bwMode="auto">
              <a:xfrm>
                <a:off x="3921126" y="3624263"/>
                <a:ext cx="23813" cy="150813"/>
              </a:xfrm>
              <a:custGeom>
                <a:avLst/>
                <a:gdLst>
                  <a:gd name="T0" fmla="*/ 9 w 9"/>
                  <a:gd name="T1" fmla="*/ 0 h 57"/>
                  <a:gd name="T2" fmla="*/ 9 w 9"/>
                  <a:gd name="T3" fmla="*/ 57 h 57"/>
                  <a:gd name="T4" fmla="*/ 0 w 9"/>
                  <a:gd name="T5" fmla="*/ 55 h 57"/>
                  <a:gd name="T6" fmla="*/ 0 w 9"/>
                  <a:gd name="T7" fmla="*/ 0 h 57"/>
                  <a:gd name="T8" fmla="*/ 9 w 9"/>
                  <a:gd name="T9" fmla="*/ 0 h 57"/>
                </a:gdLst>
                <a:ahLst/>
                <a:cxnLst>
                  <a:cxn ang="0">
                    <a:pos x="T0" y="T1"/>
                  </a:cxn>
                  <a:cxn ang="0">
                    <a:pos x="T2" y="T3"/>
                  </a:cxn>
                  <a:cxn ang="0">
                    <a:pos x="T4" y="T5"/>
                  </a:cxn>
                  <a:cxn ang="0">
                    <a:pos x="T6" y="T7"/>
                  </a:cxn>
                  <a:cxn ang="0">
                    <a:pos x="T8" y="T9"/>
                  </a:cxn>
                </a:cxnLst>
                <a:rect l="0" t="0" r="r" b="b"/>
                <a:pathLst>
                  <a:path w="9" h="57">
                    <a:moveTo>
                      <a:pt x="9" y="0"/>
                    </a:moveTo>
                    <a:cubicBezTo>
                      <a:pt x="9" y="57"/>
                      <a:pt x="9" y="57"/>
                      <a:pt x="9" y="57"/>
                    </a:cubicBezTo>
                    <a:cubicBezTo>
                      <a:pt x="5" y="56"/>
                      <a:pt x="2" y="56"/>
                      <a:pt x="0" y="55"/>
                    </a:cubicBezTo>
                    <a:cubicBezTo>
                      <a:pt x="0" y="0"/>
                      <a:pt x="0" y="0"/>
                      <a:pt x="0" y="0"/>
                    </a:cubicBezTo>
                    <a:lnTo>
                      <a:pt x="9" y="0"/>
                    </a:lnTo>
                    <a:close/>
                  </a:path>
                </a:pathLst>
              </a:custGeom>
              <a:solidFill>
                <a:srgbClr val="34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0" name="Rectangle 23">
                <a:extLst>
                  <a:ext uri="{FF2B5EF4-FFF2-40B4-BE49-F238E27FC236}">
                    <a16:creationId xmlns:a16="http://schemas.microsoft.com/office/drawing/2014/main" id="{7EA7F143-A3FF-4430-BF23-A9EA67C8740B}"/>
                  </a:ext>
                </a:extLst>
              </p:cNvPr>
              <p:cNvSpPr>
                <a:spLocks noChangeArrowheads="1"/>
              </p:cNvSpPr>
              <p:nvPr/>
            </p:nvSpPr>
            <p:spPr bwMode="auto">
              <a:xfrm>
                <a:off x="3935413" y="2754313"/>
                <a:ext cx="31750" cy="52388"/>
              </a:xfrm>
              <a:prstGeom prst="rect">
                <a:avLst/>
              </a:prstGeom>
              <a:solidFill>
                <a:srgbClr val="F55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1" name="Oval 24">
                <a:extLst>
                  <a:ext uri="{FF2B5EF4-FFF2-40B4-BE49-F238E27FC236}">
                    <a16:creationId xmlns:a16="http://schemas.microsoft.com/office/drawing/2014/main" id="{21647B52-516A-47C0-A723-1979C4C84B5E}"/>
                  </a:ext>
                </a:extLst>
              </p:cNvPr>
              <p:cNvSpPr>
                <a:spLocks noChangeArrowheads="1"/>
              </p:cNvSpPr>
              <p:nvPr/>
            </p:nvSpPr>
            <p:spPr bwMode="auto">
              <a:xfrm>
                <a:off x="3935413" y="2738438"/>
                <a:ext cx="31750" cy="31750"/>
              </a:xfrm>
              <a:prstGeom prst="ellipse">
                <a:avLst/>
              </a:prstGeom>
              <a:solidFill>
                <a:srgbClr val="F55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25">
                <a:extLst>
                  <a:ext uri="{FF2B5EF4-FFF2-40B4-BE49-F238E27FC236}">
                    <a16:creationId xmlns:a16="http://schemas.microsoft.com/office/drawing/2014/main" id="{25673D5C-DE52-4D0A-97FE-0726E2D1FF9F}"/>
                  </a:ext>
                </a:extLst>
              </p:cNvPr>
              <p:cNvSpPr>
                <a:spLocks/>
              </p:cNvSpPr>
              <p:nvPr/>
            </p:nvSpPr>
            <p:spPr bwMode="auto">
              <a:xfrm>
                <a:off x="4887913" y="2735263"/>
                <a:ext cx="103188" cy="82550"/>
              </a:xfrm>
              <a:custGeom>
                <a:avLst/>
                <a:gdLst>
                  <a:gd name="T0" fmla="*/ 22 w 65"/>
                  <a:gd name="T1" fmla="*/ 52 h 52"/>
                  <a:gd name="T2" fmla="*/ 0 w 65"/>
                  <a:gd name="T3" fmla="*/ 30 h 52"/>
                  <a:gd name="T4" fmla="*/ 7 w 65"/>
                  <a:gd name="T5" fmla="*/ 22 h 52"/>
                  <a:gd name="T6" fmla="*/ 22 w 65"/>
                  <a:gd name="T7" fmla="*/ 37 h 52"/>
                  <a:gd name="T8" fmla="*/ 57 w 65"/>
                  <a:gd name="T9" fmla="*/ 0 h 52"/>
                  <a:gd name="T10" fmla="*/ 65 w 65"/>
                  <a:gd name="T11" fmla="*/ 8 h 52"/>
                  <a:gd name="T12" fmla="*/ 22 w 65"/>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5" h="52">
                    <a:moveTo>
                      <a:pt x="22" y="52"/>
                    </a:moveTo>
                    <a:lnTo>
                      <a:pt x="0" y="30"/>
                    </a:lnTo>
                    <a:lnTo>
                      <a:pt x="7" y="22"/>
                    </a:lnTo>
                    <a:lnTo>
                      <a:pt x="22" y="37"/>
                    </a:lnTo>
                    <a:lnTo>
                      <a:pt x="57" y="0"/>
                    </a:lnTo>
                    <a:lnTo>
                      <a:pt x="65" y="8"/>
                    </a:lnTo>
                    <a:lnTo>
                      <a:pt x="22" y="52"/>
                    </a:lnTo>
                    <a:close/>
                  </a:path>
                </a:pathLst>
              </a:custGeom>
              <a:solidFill>
                <a:srgbClr val="F55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26">
                <a:extLst>
                  <a:ext uri="{FF2B5EF4-FFF2-40B4-BE49-F238E27FC236}">
                    <a16:creationId xmlns:a16="http://schemas.microsoft.com/office/drawing/2014/main" id="{7451F176-5BA1-49C0-B8FA-9E7A0CCB9B83}"/>
                  </a:ext>
                </a:extLst>
              </p:cNvPr>
              <p:cNvSpPr>
                <a:spLocks/>
              </p:cNvSpPr>
              <p:nvPr/>
            </p:nvSpPr>
            <p:spPr bwMode="auto">
              <a:xfrm>
                <a:off x="4887913" y="2916238"/>
                <a:ext cx="103188" cy="80963"/>
              </a:xfrm>
              <a:custGeom>
                <a:avLst/>
                <a:gdLst>
                  <a:gd name="T0" fmla="*/ 22 w 65"/>
                  <a:gd name="T1" fmla="*/ 51 h 51"/>
                  <a:gd name="T2" fmla="*/ 0 w 65"/>
                  <a:gd name="T3" fmla="*/ 30 h 51"/>
                  <a:gd name="T4" fmla="*/ 7 w 65"/>
                  <a:gd name="T5" fmla="*/ 21 h 51"/>
                  <a:gd name="T6" fmla="*/ 22 w 65"/>
                  <a:gd name="T7" fmla="*/ 36 h 51"/>
                  <a:gd name="T8" fmla="*/ 57 w 65"/>
                  <a:gd name="T9" fmla="*/ 0 h 51"/>
                  <a:gd name="T10" fmla="*/ 65 w 65"/>
                  <a:gd name="T11" fmla="*/ 8 h 51"/>
                  <a:gd name="T12" fmla="*/ 22 w 6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65" h="51">
                    <a:moveTo>
                      <a:pt x="22" y="51"/>
                    </a:moveTo>
                    <a:lnTo>
                      <a:pt x="0" y="30"/>
                    </a:lnTo>
                    <a:lnTo>
                      <a:pt x="7" y="21"/>
                    </a:lnTo>
                    <a:lnTo>
                      <a:pt x="22" y="36"/>
                    </a:lnTo>
                    <a:lnTo>
                      <a:pt x="57" y="0"/>
                    </a:lnTo>
                    <a:lnTo>
                      <a:pt x="65" y="8"/>
                    </a:lnTo>
                    <a:lnTo>
                      <a:pt x="22" y="51"/>
                    </a:lnTo>
                    <a:close/>
                  </a:path>
                </a:pathLst>
              </a:custGeom>
              <a:solidFill>
                <a:srgbClr val="F55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4" name="Rectangle 27">
                <a:extLst>
                  <a:ext uri="{FF2B5EF4-FFF2-40B4-BE49-F238E27FC236}">
                    <a16:creationId xmlns:a16="http://schemas.microsoft.com/office/drawing/2014/main" id="{65693959-4906-4E7B-A8D3-75A1D0946AC3}"/>
                  </a:ext>
                </a:extLst>
              </p:cNvPr>
              <p:cNvSpPr>
                <a:spLocks noChangeArrowheads="1"/>
              </p:cNvSpPr>
              <p:nvPr/>
            </p:nvSpPr>
            <p:spPr bwMode="auto">
              <a:xfrm>
                <a:off x="4443413" y="2244726"/>
                <a:ext cx="404813" cy="49213"/>
              </a:xfrm>
              <a:prstGeom prst="rect">
                <a:avLst/>
              </a:prstGeom>
              <a:solidFill>
                <a:srgbClr val="346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28">
                <a:extLst>
                  <a:ext uri="{FF2B5EF4-FFF2-40B4-BE49-F238E27FC236}">
                    <a16:creationId xmlns:a16="http://schemas.microsoft.com/office/drawing/2014/main" id="{7664DD04-ABA8-41CF-97C4-D2D96D267569}"/>
                  </a:ext>
                </a:extLst>
              </p:cNvPr>
              <p:cNvSpPr>
                <a:spLocks noEditPoints="1"/>
              </p:cNvSpPr>
              <p:nvPr/>
            </p:nvSpPr>
            <p:spPr bwMode="auto">
              <a:xfrm>
                <a:off x="4387851" y="2262188"/>
                <a:ext cx="514350" cy="146050"/>
              </a:xfrm>
              <a:custGeom>
                <a:avLst/>
                <a:gdLst>
                  <a:gd name="T0" fmla="*/ 324 w 324"/>
                  <a:gd name="T1" fmla="*/ 92 h 92"/>
                  <a:gd name="T2" fmla="*/ 0 w 324"/>
                  <a:gd name="T3" fmla="*/ 92 h 92"/>
                  <a:gd name="T4" fmla="*/ 0 w 324"/>
                  <a:gd name="T5" fmla="*/ 0 h 92"/>
                  <a:gd name="T6" fmla="*/ 324 w 324"/>
                  <a:gd name="T7" fmla="*/ 0 h 92"/>
                  <a:gd name="T8" fmla="*/ 324 w 324"/>
                  <a:gd name="T9" fmla="*/ 92 h 92"/>
                  <a:gd name="T10" fmla="*/ 12 w 324"/>
                  <a:gd name="T11" fmla="*/ 81 h 92"/>
                  <a:gd name="T12" fmla="*/ 314 w 324"/>
                  <a:gd name="T13" fmla="*/ 81 h 92"/>
                  <a:gd name="T14" fmla="*/ 314 w 324"/>
                  <a:gd name="T15" fmla="*/ 10 h 92"/>
                  <a:gd name="T16" fmla="*/ 12 w 324"/>
                  <a:gd name="T17" fmla="*/ 10 h 92"/>
                  <a:gd name="T18" fmla="*/ 12 w 324"/>
                  <a:gd name="T1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92">
                    <a:moveTo>
                      <a:pt x="324" y="92"/>
                    </a:moveTo>
                    <a:lnTo>
                      <a:pt x="0" y="92"/>
                    </a:lnTo>
                    <a:lnTo>
                      <a:pt x="0" y="0"/>
                    </a:lnTo>
                    <a:lnTo>
                      <a:pt x="324" y="0"/>
                    </a:lnTo>
                    <a:lnTo>
                      <a:pt x="324" y="92"/>
                    </a:lnTo>
                    <a:close/>
                    <a:moveTo>
                      <a:pt x="12" y="81"/>
                    </a:moveTo>
                    <a:lnTo>
                      <a:pt x="314" y="81"/>
                    </a:lnTo>
                    <a:lnTo>
                      <a:pt x="314" y="10"/>
                    </a:lnTo>
                    <a:lnTo>
                      <a:pt x="12" y="10"/>
                    </a:lnTo>
                    <a:lnTo>
                      <a:pt x="12" y="81"/>
                    </a:lnTo>
                    <a:close/>
                  </a:path>
                </a:pathLst>
              </a:custGeom>
              <a:solidFill>
                <a:srgbClr val="346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Rectangle 29">
                <a:extLst>
                  <a:ext uri="{FF2B5EF4-FFF2-40B4-BE49-F238E27FC236}">
                    <a16:creationId xmlns:a16="http://schemas.microsoft.com/office/drawing/2014/main" id="{99F332CD-0D6F-4E43-AE26-9298554CC574}"/>
                  </a:ext>
                </a:extLst>
              </p:cNvPr>
              <p:cNvSpPr>
                <a:spLocks noChangeArrowheads="1"/>
              </p:cNvSpPr>
              <p:nvPr/>
            </p:nvSpPr>
            <p:spPr bwMode="auto">
              <a:xfrm>
                <a:off x="4519613" y="2390776"/>
                <a:ext cx="125413" cy="17463"/>
              </a:xfrm>
              <a:prstGeom prst="rect">
                <a:avLst/>
              </a:prstGeom>
              <a:solidFill>
                <a:srgbClr val="478F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Rectangle 30">
                <a:extLst>
                  <a:ext uri="{FF2B5EF4-FFF2-40B4-BE49-F238E27FC236}">
                    <a16:creationId xmlns:a16="http://schemas.microsoft.com/office/drawing/2014/main" id="{E7105251-37CC-447B-9004-851C08C1E99E}"/>
                  </a:ext>
                </a:extLst>
              </p:cNvPr>
              <p:cNvSpPr>
                <a:spLocks noChangeArrowheads="1"/>
              </p:cNvSpPr>
              <p:nvPr/>
            </p:nvSpPr>
            <p:spPr bwMode="auto">
              <a:xfrm>
                <a:off x="4645026" y="2390776"/>
                <a:ext cx="127000" cy="17463"/>
              </a:xfrm>
              <a:prstGeom prst="rect">
                <a:avLst/>
              </a:prstGeom>
              <a:solidFill>
                <a:srgbClr val="2828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Rectangle 31">
                <a:extLst>
                  <a:ext uri="{FF2B5EF4-FFF2-40B4-BE49-F238E27FC236}">
                    <a16:creationId xmlns:a16="http://schemas.microsoft.com/office/drawing/2014/main" id="{08158502-C5EF-44DC-90BE-A5FD96BC638A}"/>
                  </a:ext>
                </a:extLst>
              </p:cNvPr>
              <p:cNvSpPr>
                <a:spLocks noChangeArrowheads="1"/>
              </p:cNvSpPr>
              <p:nvPr/>
            </p:nvSpPr>
            <p:spPr bwMode="auto">
              <a:xfrm>
                <a:off x="4443413" y="2249488"/>
                <a:ext cx="404813" cy="12700"/>
              </a:xfrm>
              <a:prstGeom prst="rect">
                <a:avLst/>
              </a:prstGeom>
              <a:solidFill>
                <a:srgbClr val="3E7D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39" name="Group 138">
            <a:extLst>
              <a:ext uri="{FF2B5EF4-FFF2-40B4-BE49-F238E27FC236}">
                <a16:creationId xmlns:a16="http://schemas.microsoft.com/office/drawing/2014/main" id="{B398861B-5F2D-4EF8-8F1D-A73235087AED}"/>
              </a:ext>
            </a:extLst>
          </p:cNvPr>
          <p:cNvGrpSpPr/>
          <p:nvPr/>
        </p:nvGrpSpPr>
        <p:grpSpPr>
          <a:xfrm>
            <a:off x="6073514" y="1714069"/>
            <a:ext cx="2675199" cy="3172944"/>
            <a:chOff x="6073514" y="1714069"/>
            <a:chExt cx="2675199" cy="3172944"/>
          </a:xfrm>
        </p:grpSpPr>
        <p:sp>
          <p:nvSpPr>
            <p:cNvPr id="140" name="Rectangle 139">
              <a:extLst>
                <a:ext uri="{FF2B5EF4-FFF2-40B4-BE49-F238E27FC236}">
                  <a16:creationId xmlns:a16="http://schemas.microsoft.com/office/drawing/2014/main" id="{D9C19F35-4549-467F-977D-C4ECD939F219}"/>
                </a:ext>
              </a:extLst>
            </p:cNvPr>
            <p:cNvSpPr/>
            <p:nvPr/>
          </p:nvSpPr>
          <p:spPr>
            <a:xfrm>
              <a:off x="6073514" y="1714069"/>
              <a:ext cx="2675199" cy="3172944"/>
            </a:xfrm>
            <a:prstGeom prst="rect">
              <a:avLst/>
            </a:prstGeom>
            <a:no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200" fontAlgn="base">
                <a:spcBef>
                  <a:spcPct val="0"/>
                </a:spcBef>
                <a:spcAft>
                  <a:spcPct val="0"/>
                </a:spcAft>
              </a:pPr>
              <a:endParaRPr lang="en-CA" sz="2000" dirty="0">
                <a:solidFill>
                  <a:srgbClr val="2B2A2A"/>
                </a:solidFill>
                <a:latin typeface="+mj-lt"/>
                <a:cs typeface="EMprint Regular"/>
              </a:endParaRPr>
            </a:p>
          </p:txBody>
        </p:sp>
        <p:sp>
          <p:nvSpPr>
            <p:cNvPr id="141" name="Rectangle 140">
              <a:extLst>
                <a:ext uri="{FF2B5EF4-FFF2-40B4-BE49-F238E27FC236}">
                  <a16:creationId xmlns:a16="http://schemas.microsoft.com/office/drawing/2014/main" id="{720307C5-E890-41AF-94ED-CC45610DC3A6}"/>
                </a:ext>
              </a:extLst>
            </p:cNvPr>
            <p:cNvSpPr/>
            <p:nvPr/>
          </p:nvSpPr>
          <p:spPr>
            <a:xfrm>
              <a:off x="6073514" y="4137102"/>
              <a:ext cx="2675199" cy="749911"/>
            </a:xfrm>
            <a:prstGeom prst="rect">
              <a:avLst/>
            </a:prstGeom>
            <a:solidFill>
              <a:schemeClr val="accent4"/>
            </a:solidFill>
            <a:ln>
              <a:solidFill>
                <a:schemeClr val="bg1"/>
              </a:solidFill>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457200" fontAlgn="base">
                <a:spcBef>
                  <a:spcPct val="0"/>
                </a:spcBef>
                <a:spcAft>
                  <a:spcPct val="0"/>
                </a:spcAft>
              </a:pPr>
              <a:r>
                <a:rPr lang="en-CA" dirty="0">
                  <a:solidFill>
                    <a:schemeClr val="bg1"/>
                  </a:solidFill>
                  <a:cs typeface="EMprint Regular"/>
                </a:rPr>
                <a:t>Other process updates</a:t>
              </a:r>
            </a:p>
          </p:txBody>
        </p:sp>
        <p:pic>
          <p:nvPicPr>
            <p:cNvPr id="142" name="Picture 141">
              <a:extLst>
                <a:ext uri="{FF2B5EF4-FFF2-40B4-BE49-F238E27FC236}">
                  <a16:creationId xmlns:a16="http://schemas.microsoft.com/office/drawing/2014/main" id="{1F3B5FB4-CC5B-4D87-8418-C3A1A8BA3A9E}"/>
                </a:ext>
              </a:extLst>
            </p:cNvPr>
            <p:cNvPicPr>
              <a:picLocks noChangeAspect="1"/>
            </p:cNvPicPr>
            <p:nvPr/>
          </p:nvPicPr>
          <p:blipFill>
            <a:blip r:embed="rId5"/>
            <a:stretch>
              <a:fillRect/>
            </a:stretch>
          </p:blipFill>
          <p:spPr>
            <a:xfrm>
              <a:off x="6592625" y="2309809"/>
              <a:ext cx="1636976" cy="1556054"/>
            </a:xfrm>
            <a:prstGeom prst="rect">
              <a:avLst/>
            </a:prstGeom>
          </p:spPr>
        </p:pic>
      </p:grpSp>
    </p:spTree>
    <p:custDataLst>
      <p:tags r:id="rId1"/>
    </p:custDataLst>
    <p:extLst>
      <p:ext uri="{BB962C8B-B14F-4D97-AF65-F5344CB8AC3E}">
        <p14:creationId xmlns:p14="http://schemas.microsoft.com/office/powerpoint/2010/main" val="66865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750"/>
                                        <p:tgtEl>
                                          <p:spTgt spid="108"/>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up)">
                                      <p:cBhvr>
                                        <p:cTn id="11" dur="750"/>
                                        <p:tgtEl>
                                          <p:spTgt spid="104"/>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up)">
                                      <p:cBhvr>
                                        <p:cTn id="15" dur="7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525B68"/>
      </a:dk2>
      <a:lt2>
        <a:srgbClr val="EEECE1"/>
      </a:lt2>
      <a:accent1>
        <a:srgbClr val="294250"/>
      </a:accent1>
      <a:accent2>
        <a:srgbClr val="4B95A9"/>
      </a:accent2>
      <a:accent3>
        <a:srgbClr val="17C4CB"/>
      </a:accent3>
      <a:accent4>
        <a:srgbClr val="F2AB1E"/>
      </a:accent4>
      <a:accent5>
        <a:srgbClr val="F8825B"/>
      </a:accent5>
      <a:accent6>
        <a:srgbClr val="F7310D"/>
      </a:accent6>
      <a:hlink>
        <a:srgbClr val="525B68"/>
      </a:hlink>
      <a:folHlink>
        <a:srgbClr val="B5B5B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defTabSz="457200" fontAlgn="base">
          <a:spcBef>
            <a:spcPct val="0"/>
          </a:spcBef>
          <a:spcAft>
            <a:spcPct val="0"/>
          </a:spcAft>
          <a:defRPr sz="2000" dirty="0">
            <a:solidFill>
              <a:srgbClr val="2B2A2A"/>
            </a:solidFill>
            <a:latin typeface="+mj-lt"/>
            <a:cs typeface="EMprint Regular"/>
          </a:defRPr>
        </a:defPPr>
      </a:lstStyle>
    </a:spDef>
    <a:txDef>
      <a:spPr>
        <a:noFill/>
      </a:spPr>
      <a:bodyPr wrap="square" rtlCol="0">
        <a:noAutofit/>
      </a:bodyPr>
      <a:lstStyle>
        <a:defPPr algn="l">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a3cf6df-e8b2-4d3d-96a5-634a705f51c0">
      <UserInfo>
        <DisplayName/>
        <AccountId xsi:nil="true"/>
        <AccountType/>
      </UserInfo>
    </SharedWithUsers>
    <Dateandtime xmlns="519e9164-302e-403e-b91d-5ee9561f1baf" xsi:nil="true"/>
    <Posted xmlns="519e9164-302e-403e-b91d-5ee9561f1baf">false</Post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C71F52F7259D439D20C10A8762D670" ma:contentTypeVersion="16" ma:contentTypeDescription="Create a new document." ma:contentTypeScope="" ma:versionID="d59584fbd1baba3289977229452e0a7b">
  <xsd:schema xmlns:xsd="http://www.w3.org/2001/XMLSchema" xmlns:xs="http://www.w3.org/2001/XMLSchema" xmlns:p="http://schemas.microsoft.com/office/2006/metadata/properties" xmlns:ns2="519e9164-302e-403e-b91d-5ee9561f1baf" xmlns:ns3="8a3cf6df-e8b2-4d3d-96a5-634a705f51c0" targetNamespace="http://schemas.microsoft.com/office/2006/metadata/properties" ma:root="true" ma:fieldsID="73d05ee3e77ff0f2567bfbcddd1e7bb6" ns2:_="" ns3:_="">
    <xsd:import namespace="519e9164-302e-403e-b91d-5ee9561f1baf"/>
    <xsd:import namespace="8a3cf6df-e8b2-4d3d-96a5-634a705f51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Dateandtime" minOccurs="0"/>
                <xsd:element ref="ns2:MediaLengthInSeconds" minOccurs="0"/>
                <xsd:element ref="ns2:Pos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e9164-302e-403e-b91d-5ee9561f1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Posted" ma:index="22" nillable="true" ma:displayName="Posted" ma:default="0" ma:description="Yes - we have posted&#10;No - we have not posted yet" ma:format="Dropdown" ma:internalName="Post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3cf6df-e8b2-4d3d-96a5-634a705f51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7EB23E-C9E7-484C-9FE4-9F6170030168}">
  <ds:schemaRefs>
    <ds:schemaRef ds:uri="http://schemas.microsoft.com/sharepoint/v3/contenttype/forms"/>
  </ds:schemaRefs>
</ds:datastoreItem>
</file>

<file path=customXml/itemProps2.xml><?xml version="1.0" encoding="utf-8"?>
<ds:datastoreItem xmlns:ds="http://schemas.openxmlformats.org/officeDocument/2006/customXml" ds:itemID="{53657675-9648-4405-B676-EC13BB060170}">
  <ds:schemaRefs>
    <ds:schemaRef ds:uri="http://schemas.microsoft.com/office/2006/metadata/properties"/>
    <ds:schemaRef ds:uri="http://schemas.microsoft.com/office/infopath/2007/PartnerControls"/>
    <ds:schemaRef ds:uri="fe94c484-a568-4501-ba34-3e2d445b2a74"/>
    <ds:schemaRef ds:uri="71715bf3-873e-4792-89fe-ac146dca6588"/>
  </ds:schemaRefs>
</ds:datastoreItem>
</file>

<file path=customXml/itemProps3.xml><?xml version="1.0" encoding="utf-8"?>
<ds:datastoreItem xmlns:ds="http://schemas.openxmlformats.org/officeDocument/2006/customXml" ds:itemID="{E4038F74-5EFA-4078-BC4C-B92834D6DA13}"/>
</file>

<file path=docProps/app.xml><?xml version="1.0" encoding="utf-8"?>
<Properties xmlns="http://schemas.openxmlformats.org/officeDocument/2006/extended-properties" xmlns:vt="http://schemas.openxmlformats.org/officeDocument/2006/docPropsVTypes">
  <TotalTime>15164</TotalTime>
  <Words>5297</Words>
  <Application>Microsoft Office PowerPoint</Application>
  <PresentationFormat>On-screen Show (4:3)</PresentationFormat>
  <Paragraphs>627</Paragraphs>
  <Slides>42</Slides>
  <Notes>42</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 New</vt:lpstr>
      <vt:lpstr>EMprint</vt:lpstr>
      <vt:lpstr>Wingdings</vt:lpstr>
      <vt:lpstr>Office Theme</vt:lpstr>
      <vt:lpstr>Webinar considerations </vt:lpstr>
      <vt:lpstr>Webinar considerations (cont.) </vt:lpstr>
      <vt:lpstr>Webinar considerations (cont.) </vt:lpstr>
      <vt:lpstr>PowerPoint Presentation</vt:lpstr>
      <vt:lpstr>introduction</vt:lpstr>
      <vt:lpstr>tools</vt:lpstr>
      <vt:lpstr>agenda</vt:lpstr>
      <vt:lpstr>rationale</vt:lpstr>
      <vt:lpstr>What to expect</vt:lpstr>
      <vt:lpstr>PowerPoint Presentation</vt:lpstr>
      <vt:lpstr>New Reports</vt:lpstr>
      <vt:lpstr>New reports</vt:lpstr>
      <vt:lpstr>Codes used in reports</vt:lpstr>
      <vt:lpstr>Example Report 1 - DFM</vt:lpstr>
      <vt:lpstr>Example Report 2 - LDDa</vt:lpstr>
      <vt:lpstr>Retailer reports Guide</vt:lpstr>
      <vt:lpstr>settlement information portal</vt:lpstr>
      <vt:lpstr>PowerPoint Presentation</vt:lpstr>
      <vt:lpstr>Poll question</vt:lpstr>
      <vt:lpstr>Poll question</vt:lpstr>
      <vt:lpstr>PowerPoint Presentation</vt:lpstr>
      <vt:lpstr>PowerPoint Presentation</vt:lpstr>
      <vt:lpstr>Day-end Close every 24 hours</vt:lpstr>
      <vt:lpstr>Daily day-end close process</vt:lpstr>
      <vt:lpstr>Day-end with multiple pos terminals</vt:lpstr>
      <vt:lpstr>Timing of reports</vt:lpstr>
      <vt:lpstr>day-end process – Example 1</vt:lpstr>
      <vt:lpstr>day-end process – Example 2 </vt:lpstr>
      <vt:lpstr>How to Change Day-end close time</vt:lpstr>
      <vt:lpstr>What if I miss the cut-off time?</vt:lpstr>
      <vt:lpstr>Reconciling after a forced close</vt:lpstr>
      <vt:lpstr>Alerts &amp; Reminders</vt:lpstr>
      <vt:lpstr>How can you prepare your site to ensure the updated day-end close process is followed?</vt:lpstr>
      <vt:lpstr>Poll question</vt:lpstr>
      <vt:lpstr>PowerPoint Presentation</vt:lpstr>
      <vt:lpstr>Pre-authorized transactions</vt:lpstr>
      <vt:lpstr>ID Number</vt:lpstr>
      <vt:lpstr>How can your BW best support you during the updates?</vt:lpstr>
      <vt:lpstr>Poll question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Geni</dc:creator>
  <cp:lastModifiedBy>David Fisher</cp:lastModifiedBy>
  <cp:revision>863</cp:revision>
  <dcterms:created xsi:type="dcterms:W3CDTF">2016-10-28T16:53:28Z</dcterms:created>
  <dcterms:modified xsi:type="dcterms:W3CDTF">2021-12-08T21:56:38Z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ArticulateGUID">
    <vt:lpwstr>10F1BE4C-61F8-43EF-8733-39A4D10C641A</vt:lpwstr>
  </property>
  <property fmtid="{D5CDD505-2E9C-101B-9397-08002B2CF9AE}" pid="4" name="ArticulatePath">
    <vt:lpwstr>FEP_Retailer_Webinar_facilitator_version_EN_v10</vt:lpwstr>
  </property>
  <property fmtid="{D5CDD505-2E9C-101B-9397-08002B2CF9AE}" pid="5" name="ContentTypeId">
    <vt:lpwstr>0x01010093C71F52F7259D439D20C10A8762D670</vt:lpwstr>
  </property>
  <property fmtid="{D5CDD505-2E9C-101B-9397-08002B2CF9AE}" pid="6" name="Order">
    <vt:r8>1540000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