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465" r:id="rId5"/>
    <p:sldId id="466" r:id="rId6"/>
    <p:sldId id="467" r:id="rId7"/>
    <p:sldId id="293" r:id="rId8"/>
    <p:sldId id="407" r:id="rId9"/>
    <p:sldId id="408" r:id="rId10"/>
    <p:sldId id="307" r:id="rId11"/>
    <p:sldId id="410" r:id="rId12"/>
    <p:sldId id="464" r:id="rId13"/>
    <p:sldId id="298" r:id="rId14"/>
    <p:sldId id="411" r:id="rId15"/>
    <p:sldId id="420" r:id="rId16"/>
    <p:sldId id="468" r:id="rId17"/>
    <p:sldId id="414" r:id="rId18"/>
    <p:sldId id="490" r:id="rId19"/>
    <p:sldId id="423" r:id="rId20"/>
    <p:sldId id="457" r:id="rId21"/>
    <p:sldId id="469" r:id="rId22"/>
    <p:sldId id="478" r:id="rId23"/>
    <p:sldId id="492" r:id="rId24"/>
    <p:sldId id="435" r:id="rId25"/>
    <p:sldId id="425" r:id="rId26"/>
    <p:sldId id="440" r:id="rId27"/>
    <p:sldId id="297" r:id="rId28"/>
    <p:sldId id="335" r:id="rId29"/>
    <p:sldId id="479" r:id="rId30"/>
    <p:sldId id="480" r:id="rId31"/>
    <p:sldId id="487" r:id="rId32"/>
    <p:sldId id="482" r:id="rId33"/>
    <p:sldId id="483" r:id="rId34"/>
    <p:sldId id="484" r:id="rId35"/>
    <p:sldId id="486" r:id="rId36"/>
    <p:sldId id="489" r:id="rId37"/>
    <p:sldId id="488" r:id="rId38"/>
    <p:sldId id="493" r:id="rId39"/>
    <p:sldId id="436" r:id="rId40"/>
    <p:sldId id="491" r:id="rId41"/>
    <p:sldId id="337" r:id="rId42"/>
    <p:sldId id="476" r:id="rId43"/>
    <p:sldId id="477" r:id="rId44"/>
    <p:sldId id="427" r:id="rId45"/>
    <p:sldId id="372" r:id="rId46"/>
    <p:sldId id="428" r:id="rId47"/>
    <p:sldId id="416" r:id="rId48"/>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C186FD0-6A7C-4B0E-AB0F-13284B74D2AF}">
          <p14:sldIdLst>
            <p14:sldId id="465"/>
            <p14:sldId id="466"/>
            <p14:sldId id="467"/>
            <p14:sldId id="293"/>
            <p14:sldId id="407"/>
            <p14:sldId id="408"/>
            <p14:sldId id="307"/>
            <p14:sldId id="410"/>
            <p14:sldId id="464"/>
            <p14:sldId id="298"/>
            <p14:sldId id="411"/>
            <p14:sldId id="420"/>
            <p14:sldId id="468"/>
            <p14:sldId id="414"/>
            <p14:sldId id="490"/>
            <p14:sldId id="423"/>
            <p14:sldId id="457"/>
            <p14:sldId id="469"/>
            <p14:sldId id="478"/>
            <p14:sldId id="492"/>
            <p14:sldId id="435"/>
            <p14:sldId id="425"/>
            <p14:sldId id="440"/>
            <p14:sldId id="297"/>
            <p14:sldId id="335"/>
            <p14:sldId id="479"/>
            <p14:sldId id="480"/>
            <p14:sldId id="487"/>
            <p14:sldId id="482"/>
            <p14:sldId id="483"/>
            <p14:sldId id="484"/>
            <p14:sldId id="486"/>
            <p14:sldId id="489"/>
            <p14:sldId id="488"/>
            <p14:sldId id="493"/>
            <p14:sldId id="436"/>
            <p14:sldId id="491"/>
            <p14:sldId id="337"/>
            <p14:sldId id="476"/>
            <p14:sldId id="477"/>
            <p14:sldId id="427"/>
            <p14:sldId id="372"/>
            <p14:sldId id="428"/>
            <p14:sldId id="41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49" userDrawn="1">
          <p15:clr>
            <a:srgbClr val="A4A3A4"/>
          </p15:clr>
        </p15:guide>
        <p15:guide id="4" orient="horz" pos="168" userDrawn="1">
          <p15:clr>
            <a:srgbClr val="A4A3A4"/>
          </p15:clr>
        </p15:guide>
        <p15:guide id="5" pos="5511" userDrawn="1">
          <p15:clr>
            <a:srgbClr val="A4A3A4"/>
          </p15:clr>
        </p15:guide>
        <p15:guide id="6" orient="horz" pos="285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pa, John" initials="C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0F3"/>
    <a:srgbClr val="119FA6"/>
    <a:srgbClr val="38707F"/>
    <a:srgbClr val="3D7A8B"/>
    <a:srgbClr val="119398"/>
    <a:srgbClr val="129FA6"/>
    <a:srgbClr val="F76537"/>
    <a:srgbClr val="CE8D0C"/>
    <a:srgbClr val="C1840B"/>
    <a:srgbClr val="33E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4" autoAdjust="0"/>
    <p:restoredTop sz="87563" autoAdjust="0"/>
  </p:normalViewPr>
  <p:slideViewPr>
    <p:cSldViewPr snapToGrid="0">
      <p:cViewPr>
        <p:scale>
          <a:sx n="75" d="100"/>
          <a:sy n="75" d="100"/>
        </p:scale>
        <p:origin x="1378" y="-86"/>
      </p:cViewPr>
      <p:guideLst>
        <p:guide orient="horz" pos="2160"/>
        <p:guide pos="2880"/>
        <p:guide pos="249"/>
        <p:guide orient="horz" pos="168"/>
        <p:guide pos="5511"/>
        <p:guide orient="horz" pos="2856"/>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16997"/>
    </p:cViewPr>
  </p:sorterViewPr>
  <p:notesViewPr>
    <p:cSldViewPr snapToGrid="0">
      <p:cViewPr varScale="1">
        <p:scale>
          <a:sx n="84" d="100"/>
          <a:sy n="84" d="100"/>
        </p:scale>
        <p:origin x="38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2D0D49-6104-40EB-B427-2E9EC5C41EE6}" type="datetimeFigureOut">
              <a:rPr lang="en-US" smtClean="0"/>
              <a:t>12/8/2021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681DD9-A59C-4A23-A40E-7CC840C6C7D1}" type="slidenum">
              <a:rPr lang="en-US" smtClean="0"/>
              <a:t>‹#›</a:t>
            </a:fld>
            <a:endParaRPr lang="en-US"/>
          </a:p>
        </p:txBody>
      </p:sp>
    </p:spTree>
    <p:extLst>
      <p:ext uri="{BB962C8B-B14F-4D97-AF65-F5344CB8AC3E}">
        <p14:creationId xmlns:p14="http://schemas.microsoft.com/office/powerpoint/2010/main" val="3534849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476250"/>
            <a:ext cx="4572000" cy="3076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71450" y="3752850"/>
            <a:ext cx="6515100" cy="5143500"/>
          </a:xfrm>
          <a:prstGeom prst="rect">
            <a:avLst/>
          </a:prstGeom>
        </p:spPr>
        <p:txBody>
          <a:bodyPr vert="horz" lIns="91440" tIns="45720" rIns="91440" bIns="45720" rtlCol="0"/>
          <a:lstStyle/>
          <a:p>
            <a:r>
              <a:rPr lang="en-CA" b="1" dirty="0"/>
              <a:t>TIME:</a:t>
            </a:r>
          </a:p>
          <a:p>
            <a:endParaRPr lang="en-CA" b="1" dirty="0"/>
          </a:p>
          <a:p>
            <a:endParaRPr lang="en-CA" b="1"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569B7-E2C2-4E3F-9BB3-92610C151623}" type="slidenum">
              <a:rPr lang="en-US" smtClean="0"/>
              <a:t>‹#›</a:t>
            </a:fld>
            <a:endParaRPr lang="en-US"/>
          </a:p>
        </p:txBody>
      </p:sp>
    </p:spTree>
    <p:extLst>
      <p:ext uri="{BB962C8B-B14F-4D97-AF65-F5344CB8AC3E}">
        <p14:creationId xmlns:p14="http://schemas.microsoft.com/office/powerpoint/2010/main" val="96973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1</a:t>
            </a:fld>
            <a:endParaRPr lang="en-US"/>
          </a:p>
        </p:txBody>
      </p:sp>
    </p:spTree>
    <p:extLst>
      <p:ext uri="{BB962C8B-B14F-4D97-AF65-F5344CB8AC3E}">
        <p14:creationId xmlns:p14="http://schemas.microsoft.com/office/powerpoint/2010/main" val="4050178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2C569B7-E2C2-4E3F-9BB3-92610C151623}" type="slidenum">
              <a:rPr lang="en-US" smtClean="0"/>
              <a:pPr/>
              <a:t>10</a:t>
            </a:fld>
            <a:endParaRPr lang="en-US"/>
          </a:p>
        </p:txBody>
      </p:sp>
      <p:sp>
        <p:nvSpPr>
          <p:cNvPr id="6" name="Slide Image Placeholder 5">
            <a:extLst>
              <a:ext uri="{FF2B5EF4-FFF2-40B4-BE49-F238E27FC236}">
                <a16:creationId xmlns:a16="http://schemas.microsoft.com/office/drawing/2014/main" id="{CFC4C187-781B-43A1-8FB4-A0594780125E}"/>
              </a:ext>
            </a:extLst>
          </p:cNvPr>
          <p:cNvSpPr>
            <a:spLocks noGrp="1" noRot="1" noChangeAspect="1"/>
          </p:cNvSpPr>
          <p:nvPr>
            <p:ph type="sldImg"/>
          </p:nvPr>
        </p:nvSpPr>
        <p:spPr>
          <a:xfrm>
            <a:off x="1377950" y="476250"/>
            <a:ext cx="4102100" cy="3076575"/>
          </a:xfrm>
        </p:spPr>
      </p:sp>
      <p:sp>
        <p:nvSpPr>
          <p:cNvPr id="7" name="Notes Placeholder 6">
            <a:extLst>
              <a:ext uri="{FF2B5EF4-FFF2-40B4-BE49-F238E27FC236}">
                <a16:creationId xmlns:a16="http://schemas.microsoft.com/office/drawing/2014/main" id="{08C5577C-D014-4EA3-B462-FC1360FB1A55}"/>
              </a:ext>
            </a:extLst>
          </p:cNvPr>
          <p:cNvSpPr>
            <a:spLocks noGrp="1"/>
          </p:cNvSpPr>
          <p:nvPr>
            <p:ph type="body" idx="1"/>
          </p:nvPr>
        </p:nvSpPr>
        <p:spPr/>
        <p:txBody>
          <a:bodyPr/>
          <a:lstStyle/>
          <a:p>
            <a:r>
              <a:rPr lang="en-CA" b="1" dirty="0"/>
              <a:t>SAY</a:t>
            </a:r>
          </a:p>
          <a:p>
            <a:r>
              <a:rPr lang="en-CA" dirty="0"/>
              <a:t>For the rest of the webinar, we’ll take a look at what you can expect as the card processing upgrades are rolled out at your sites. Let’s start with Reports.</a:t>
            </a:r>
          </a:p>
          <a:p>
            <a:pPr>
              <a:tabLst>
                <a:tab pos="2971800" algn="ctr"/>
                <a:tab pos="5943600" algn="r"/>
              </a:tabLst>
            </a:pPr>
            <a:endParaRPr lang="en-US" dirty="0">
              <a:solidFill>
                <a:schemeClr val="dk1"/>
              </a:solidFill>
              <a:latin typeface="EMprint" panose="020B0503020204020204" pitchFamily="34" charset="0"/>
              <a:ea typeface="MS Mincho" panose="02020609040205080304" pitchFamily="49" charset="-128"/>
            </a:endParaRPr>
          </a:p>
          <a:p>
            <a:pPr>
              <a:tabLst>
                <a:tab pos="2971800" algn="ctr"/>
                <a:tab pos="5943600" algn="r"/>
              </a:tabLst>
            </a:pPr>
            <a:endParaRPr lang="en-US" dirty="0">
              <a:solidFill>
                <a:schemeClr val="dk1"/>
              </a:solidFill>
              <a:latin typeface="EMprint" panose="020B0503020204020204" pitchFamily="34" charset="0"/>
              <a:ea typeface="MS Mincho" panose="02020609040205080304" pitchFamily="49" charset="-128"/>
            </a:endParaRPr>
          </a:p>
          <a:p>
            <a:pPr>
              <a:tabLst>
                <a:tab pos="2971800" algn="ctr"/>
                <a:tab pos="5943600" algn="r"/>
              </a:tabLst>
            </a:pPr>
            <a:endParaRPr lang="en-US" dirty="0">
              <a:solidFill>
                <a:schemeClr val="dk1"/>
              </a:solidFill>
              <a:latin typeface="EMprint" panose="020B0503020204020204" pitchFamily="34" charset="0"/>
              <a:ea typeface="MS Mincho" panose="02020609040205080304" pitchFamily="49" charset="-128"/>
            </a:endParaRPr>
          </a:p>
          <a:p>
            <a:pPr marL="171450" indent="-171450">
              <a:spcAft>
                <a:spcPts val="0"/>
              </a:spcAft>
              <a:buFont typeface="Arial" panose="020B0604020202020204" pitchFamily="34" charset="0"/>
              <a:buChar char="•"/>
              <a:tabLst>
                <a:tab pos="2971800" algn="ctr"/>
                <a:tab pos="5943600" algn="r"/>
              </a:tabLst>
            </a:pPr>
            <a:endParaRPr lang="en-CA" b="1" dirty="0"/>
          </a:p>
        </p:txBody>
      </p:sp>
    </p:spTree>
    <p:extLst>
      <p:ext uri="{BB962C8B-B14F-4D97-AF65-F5344CB8AC3E}">
        <p14:creationId xmlns:p14="http://schemas.microsoft.com/office/powerpoint/2010/main" val="71425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a:xfrm>
            <a:off x="171450" y="3752850"/>
            <a:ext cx="6515100" cy="5143500"/>
          </a:xfrm>
        </p:spPr>
        <p:txBody>
          <a:bodyPr/>
          <a:lstStyle/>
          <a:p>
            <a:pPr>
              <a:tabLst>
                <a:tab pos="2971800" algn="ctr"/>
                <a:tab pos="5943600" algn="r"/>
              </a:tabLst>
            </a:pPr>
            <a:r>
              <a:rPr lang="en-US" b="1" dirty="0">
                <a:solidFill>
                  <a:schemeClr val="dk1"/>
                </a:solidFill>
                <a:latin typeface="EMprint" panose="020B0503020204020204" pitchFamily="34" charset="0"/>
                <a:ea typeface="MS Mincho" panose="02020609040205080304" pitchFamily="49" charset="-128"/>
              </a:rPr>
              <a:t>SAY</a:t>
            </a:r>
          </a:p>
          <a:p>
            <a:pPr>
              <a:tabLst>
                <a:tab pos="2971800" algn="ctr"/>
                <a:tab pos="5943600" algn="r"/>
              </a:tabLst>
            </a:pPr>
            <a:r>
              <a:rPr lang="en-US" dirty="0"/>
              <a:t>As a BW, when your first site is converted over, you will gain access to an online portal called the DTN portal. This stands for “Data Transmission Network”. Through the portal, you will receive new reports to help manage daily, weekly and monthly reconciliation. You will use the portal to access BW-specific reports and to schedule site-specific reports to be sent to Retailers. </a:t>
            </a:r>
          </a:p>
          <a:p>
            <a:pPr>
              <a:tabLst>
                <a:tab pos="2971800" algn="ctr"/>
                <a:tab pos="5943600" algn="r"/>
              </a:tabLst>
            </a:pPr>
            <a:endParaRPr lang="en-US" dirty="0"/>
          </a:p>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lang="en-US" dirty="0"/>
              <a:t>What you will do the most, is log in and check for new reports. When the portal is available for your use, you will receive a login ID and password via email. To access your reports, you will log in and navigate to the My Account page. </a:t>
            </a:r>
          </a:p>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lang="en-CA" b="0" dirty="0"/>
              <a:t>You can access, view and print reports directly from this page. If you manage a large number of reports, you may want to receive reports electronically for easier download. To do this, contact your DTN representative and they will help you set it up.</a:t>
            </a:r>
          </a:p>
          <a:p>
            <a:pPr>
              <a:tabLst>
                <a:tab pos="2971800" algn="ctr"/>
                <a:tab pos="5943600" algn="r"/>
              </a:tabLst>
            </a:pPr>
            <a:endParaRPr lang="en-US" dirty="0"/>
          </a:p>
          <a:p>
            <a:pPr>
              <a:tabLst>
                <a:tab pos="2971800" algn="ctr"/>
                <a:tab pos="5943600" algn="r"/>
              </a:tabLst>
            </a:pPr>
            <a:endParaRPr lang="en-US" dirty="0"/>
          </a:p>
        </p:txBody>
      </p:sp>
      <p:sp>
        <p:nvSpPr>
          <p:cNvPr id="4" name="Slide Number Placeholder 3"/>
          <p:cNvSpPr>
            <a:spLocks noGrp="1"/>
          </p:cNvSpPr>
          <p:nvPr>
            <p:ph type="sldNum" sz="quarter" idx="10"/>
          </p:nvPr>
        </p:nvSpPr>
        <p:spPr/>
        <p:txBody>
          <a:bodyPr/>
          <a:lstStyle/>
          <a:p>
            <a:fld id="{E2C569B7-E2C2-4E3F-9BB3-92610C151623}" type="slidenum">
              <a:rPr lang="en-US" smtClean="0"/>
              <a:t>11</a:t>
            </a:fld>
            <a:endParaRPr lang="en-US"/>
          </a:p>
        </p:txBody>
      </p:sp>
    </p:spTree>
    <p:extLst>
      <p:ext uri="{BB962C8B-B14F-4D97-AF65-F5344CB8AC3E}">
        <p14:creationId xmlns:p14="http://schemas.microsoft.com/office/powerpoint/2010/main" val="379534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mn-lt"/>
                <a:ea typeface="+mn-ea"/>
                <a:cs typeface="+mn-cs"/>
              </a:rPr>
              <a:t>This is the page where you will go daily to check for new DTN reports.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mn-lt"/>
                <a:ea typeface="+mn-ea"/>
                <a:cs typeface="+mn-cs"/>
              </a:rPr>
              <a:t>It displays all the settlement and loyalty messages you receive on a </a:t>
            </a:r>
            <a:r>
              <a:rPr lang="en-CA" sz="1200" b="1" i="0" u="none" strike="noStrike" kern="1200" baseline="0" dirty="0">
                <a:solidFill>
                  <a:schemeClr val="tx1"/>
                </a:solidFill>
                <a:latin typeface="+mn-lt"/>
                <a:ea typeface="+mn-ea"/>
                <a:cs typeface="+mn-cs"/>
              </a:rPr>
              <a:t>specific date</a:t>
            </a:r>
            <a:r>
              <a:rPr lang="en-CA" sz="1200" b="0" i="0" u="none" strike="noStrike" kern="1200" baseline="0" dirty="0">
                <a:solidFill>
                  <a:schemeClr val="tx1"/>
                </a:solidFill>
                <a:latin typeface="+mn-lt"/>
                <a:ea typeface="+mn-ea"/>
                <a:cs typeface="+mn-cs"/>
              </a:rPr>
              <a:t>. You can filter for a specific report or many reports over a period of time. From here you can also </a:t>
            </a:r>
            <a:r>
              <a:rPr lang="en-CA" sz="1200" b="1" i="0" u="none" strike="noStrike" kern="1200" baseline="0" dirty="0">
                <a:solidFill>
                  <a:schemeClr val="tx1"/>
                </a:solidFill>
                <a:latin typeface="+mn-lt"/>
                <a:ea typeface="+mn-ea"/>
                <a:cs typeface="+mn-cs"/>
              </a:rPr>
              <a:t>view</a:t>
            </a:r>
            <a:r>
              <a:rPr lang="en-CA" sz="1200" b="0" i="0" u="none" strike="noStrike" kern="1200" baseline="0" dirty="0">
                <a:solidFill>
                  <a:schemeClr val="tx1"/>
                </a:solidFill>
                <a:latin typeface="+mn-lt"/>
                <a:ea typeface="+mn-ea"/>
                <a:cs typeface="+mn-cs"/>
              </a:rPr>
              <a:t>, </a:t>
            </a:r>
            <a:r>
              <a:rPr lang="en-CA" sz="1200" b="1" i="0" u="none" strike="noStrike" kern="1200" baseline="0" dirty="0">
                <a:solidFill>
                  <a:schemeClr val="tx1"/>
                </a:solidFill>
                <a:latin typeface="+mn-lt"/>
                <a:ea typeface="+mn-ea"/>
                <a:cs typeface="+mn-cs"/>
              </a:rPr>
              <a:t>sort</a:t>
            </a:r>
            <a:r>
              <a:rPr lang="en-CA" sz="1200" b="0" i="0" u="none" strike="noStrike" kern="1200" baseline="0" dirty="0">
                <a:solidFill>
                  <a:schemeClr val="tx1"/>
                </a:solidFill>
                <a:latin typeface="+mn-lt"/>
                <a:ea typeface="+mn-ea"/>
                <a:cs typeface="+mn-cs"/>
              </a:rPr>
              <a:t> and </a:t>
            </a:r>
            <a:r>
              <a:rPr lang="en-CA" sz="1200" b="1" i="0" u="none" strike="noStrike" kern="1200" baseline="0" dirty="0">
                <a:solidFill>
                  <a:schemeClr val="tx1"/>
                </a:solidFill>
                <a:latin typeface="+mn-lt"/>
                <a:ea typeface="+mn-ea"/>
                <a:cs typeface="+mn-cs"/>
              </a:rPr>
              <a:t>print</a:t>
            </a:r>
            <a:r>
              <a:rPr lang="en-CA" sz="1200" b="0" i="0" u="none" strike="noStrike" kern="1200" baseline="0" dirty="0">
                <a:solidFill>
                  <a:schemeClr val="tx1"/>
                </a:solidFill>
                <a:latin typeface="+mn-lt"/>
                <a:ea typeface="+mn-ea"/>
                <a:cs typeface="+mn-cs"/>
              </a:rPr>
              <a:t> reports as needed. The </a:t>
            </a:r>
            <a:r>
              <a:rPr lang="en-CA" sz="1200" b="1" i="0" u="none" strike="noStrike" kern="1200" baseline="0" dirty="0">
                <a:solidFill>
                  <a:schemeClr val="tx1"/>
                </a:solidFill>
                <a:latin typeface="+mn-lt"/>
                <a:ea typeface="+mn-ea"/>
                <a:cs typeface="+mn-cs"/>
              </a:rPr>
              <a:t>type</a:t>
            </a:r>
            <a:r>
              <a:rPr lang="en-CA" sz="1200" b="0" i="0" u="none" strike="noStrike" kern="1200" baseline="0" dirty="0">
                <a:solidFill>
                  <a:schemeClr val="tx1"/>
                </a:solidFill>
                <a:latin typeface="+mn-lt"/>
                <a:ea typeface="+mn-ea"/>
                <a:cs typeface="+mn-cs"/>
              </a:rPr>
              <a:t> of report listed is noted by a three letter code. </a:t>
            </a:r>
            <a:r>
              <a:rPr lang="en-CA" b="0" dirty="0"/>
              <a:t>This code represents the report name and it is used consistently throughout the portal and on each report. </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SAY</a:t>
            </a:r>
          </a:p>
          <a:p>
            <a:r>
              <a:rPr lang="en-CA" sz="1200" b="0" i="0" u="none" strike="noStrike" kern="1200" baseline="0" dirty="0">
                <a:solidFill>
                  <a:schemeClr val="tx1"/>
                </a:solidFill>
                <a:latin typeface="+mn-lt"/>
                <a:ea typeface="+mn-ea"/>
                <a:cs typeface="+mn-cs"/>
              </a:rPr>
              <a:t>Now that you’ve had a chance to see the portal, have you used a similar online tool before?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We expect that you have worked with something similar to this before. For those of you that haven’t, and those of you that have, there is support and training for you, which we’ll talk about in a few minutes.”</a:t>
            </a:r>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12</a:t>
            </a:fld>
            <a:endParaRPr lang="en-US"/>
          </a:p>
        </p:txBody>
      </p:sp>
    </p:spTree>
    <p:extLst>
      <p:ext uri="{BB962C8B-B14F-4D97-AF65-F5344CB8AC3E}">
        <p14:creationId xmlns:p14="http://schemas.microsoft.com/office/powerpoint/2010/main" val="1899445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portal, you’ll also be able to control site settlement and loyalty reports for Retailers. You will select reports to be sent via email to each Retailer directly from the portal. The reports are sent automatically as soon as they are available, providing up-to-date information for sites to use for reconciliation.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13</a:t>
            </a:fld>
            <a:endParaRPr lang="en-US"/>
          </a:p>
        </p:txBody>
      </p:sp>
    </p:spTree>
    <p:extLst>
      <p:ext uri="{BB962C8B-B14F-4D97-AF65-F5344CB8AC3E}">
        <p14:creationId xmlns:p14="http://schemas.microsoft.com/office/powerpoint/2010/main" val="3220375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Now that you know a little bit about the online portal and how you will use it, let’s take a look at the new reports that are available to you and your sites, and what information they provide. Note that in the DTN portal, Retailers are referred to as Dealers.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Here is the list of new reports and a brief description of each. You can see here that each report is identified by the same 3 letter code we just saw in the portal Message Centre. Please note there are a number of reports under development which </a:t>
            </a:r>
            <a:r>
              <a:rPr lang="en-CA" sz="1200" kern="1200" dirty="0">
                <a:solidFill>
                  <a:schemeClr val="tx1"/>
                </a:solidFill>
                <a:effectLst/>
                <a:latin typeface="+mn-lt"/>
                <a:ea typeface="+mn-ea"/>
                <a:cs typeface="+mn-cs"/>
              </a:rPr>
              <a:t>will become available to you with further system developments.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As a BW, you will most likely use: </a:t>
            </a:r>
            <a:endParaRPr lang="en-CA" b="0" dirty="0"/>
          </a:p>
          <a:p>
            <a:pPr marL="171450" indent="-171450" fontAlgn="ctr">
              <a:lnSpc>
                <a:spcPct val="115000"/>
              </a:lnSpc>
              <a:buFont typeface="Arial" panose="020B0604020202020204" pitchFamily="34" charset="0"/>
              <a:buChar char="•"/>
            </a:pPr>
            <a:r>
              <a:rPr lang="en-CA" dirty="0">
                <a:solidFill>
                  <a:srgbClr val="525B68"/>
                </a:solidFill>
                <a:latin typeface="Calibri" panose="020F0502020204030204" pitchFamily="34" charset="0"/>
              </a:rPr>
              <a:t>CCM - Card Settlement Report – for Day/Shift summary totals and adjustments.</a:t>
            </a:r>
            <a:endParaRPr lang="en-CA" sz="1600" dirty="0">
              <a:latin typeface="Arial" panose="020B0604020202020204" pitchFamily="34" charset="0"/>
            </a:endParaRPr>
          </a:p>
          <a:p>
            <a:pPr marL="171450" indent="-171450" fontAlgn="ctr">
              <a:lnSpc>
                <a:spcPct val="115000"/>
              </a:lnSpc>
              <a:buFont typeface="Arial" panose="020B0604020202020204" pitchFamily="34" charset="0"/>
              <a:buChar char="•"/>
            </a:pPr>
            <a:r>
              <a:rPr lang="en-US" dirty="0">
                <a:solidFill>
                  <a:srgbClr val="525B68"/>
                </a:solidFill>
                <a:latin typeface="Calibri" panose="020F0502020204030204" pitchFamily="34" charset="0"/>
              </a:rPr>
              <a:t>DFM - Daily Card Sales Fee Report – for a daily summary of total sales and card fees by card type.</a:t>
            </a:r>
            <a:endParaRPr lang="en-CA" sz="1600" dirty="0">
              <a:latin typeface="Arial" panose="020B0604020202020204" pitchFamily="34" charset="0"/>
            </a:endParaRPr>
          </a:p>
          <a:p>
            <a:pPr marL="171450" indent="-171450" fontAlgn="ctr">
              <a:lnSpc>
                <a:spcPct val="115000"/>
              </a:lnSpc>
              <a:buFont typeface="Arial" panose="020B0604020202020204" pitchFamily="34" charset="0"/>
              <a:buChar char="•"/>
            </a:pPr>
            <a:r>
              <a:rPr lang="en-US" dirty="0">
                <a:solidFill>
                  <a:srgbClr val="525B68"/>
                </a:solidFill>
                <a:latin typeface="Calibri" panose="020F0502020204030204" pitchFamily="34" charset="0"/>
              </a:rPr>
              <a:t>FMM - Monthly Card Sales Fee Report for a Monthly summary of the daily card sales fee reports.</a:t>
            </a:r>
            <a:endParaRPr lang="en-CA" sz="1600" dirty="0">
              <a:latin typeface="Arial" panose="020B0604020202020204" pitchFamily="34" charset="0"/>
            </a:endParaRPr>
          </a:p>
          <a:p>
            <a:pPr marL="171450" indent="-171450" fontAlgn="ctr">
              <a:lnSpc>
                <a:spcPct val="115000"/>
              </a:lnSpc>
              <a:buFont typeface="Arial" panose="020B0604020202020204" pitchFamily="34" charset="0"/>
              <a:buChar char="•"/>
            </a:pPr>
            <a:r>
              <a:rPr lang="en-CA" dirty="0">
                <a:solidFill>
                  <a:srgbClr val="525B68"/>
                </a:solidFill>
                <a:latin typeface="Calibri" panose="020F0502020204030204" pitchFamily="34" charset="0"/>
              </a:rPr>
              <a:t>And the PCR - </a:t>
            </a:r>
            <a:r>
              <a:rPr lang="en-US" dirty="0">
                <a:solidFill>
                  <a:srgbClr val="525B68"/>
                </a:solidFill>
                <a:latin typeface="Calibri" panose="020F0502020204030204" pitchFamily="34" charset="0"/>
              </a:rPr>
              <a:t>Price Privileges/Car Wash Redemption Report for Price Privileges/Car Wash dollar amounts for loyalty points redeemed. </a:t>
            </a:r>
            <a:endParaRPr lang="en-CA" sz="1600" dirty="0">
              <a:latin typeface="Arial" panose="020B0604020202020204" pitchFamily="34" charset="0"/>
            </a:endParaRPr>
          </a:p>
          <a:p>
            <a:endParaRPr lang="en-CA" b="1" dirty="0"/>
          </a:p>
          <a:p>
            <a:pPr fontAlgn="ctr">
              <a:lnSpc>
                <a:spcPct val="115000"/>
              </a:lnSpc>
            </a:pPr>
            <a:r>
              <a:rPr lang="en-CA" dirty="0">
                <a:solidFill>
                  <a:srgbClr val="525B68"/>
                </a:solidFill>
                <a:latin typeface="Calibri" panose="020F0502020204030204" pitchFamily="34" charset="0"/>
              </a:rPr>
              <a:t>MSR - Multiple Sales Report - Daily report identifying multiple inside sales (credit only; no debit or Fleet) by truncated card number, to help detect possible fraud </a:t>
            </a:r>
            <a:endParaRPr lang="en-CA" sz="1600" dirty="0">
              <a:latin typeface="Arial" panose="020B0604020202020204" pitchFamily="34" charset="0"/>
            </a:endParaRPr>
          </a:p>
          <a:p>
            <a:pPr fontAlgn="ctr">
              <a:lnSpc>
                <a:spcPct val="115000"/>
              </a:lnSpc>
              <a:spcBef>
                <a:spcPts val="300"/>
              </a:spcBef>
            </a:pPr>
            <a:r>
              <a:rPr lang="en-US" strike="sngStrike" dirty="0">
                <a:solidFill>
                  <a:srgbClr val="FF0000"/>
                </a:solidFill>
                <a:latin typeface="Calibri" panose="020F0502020204030204" pitchFamily="34" charset="0"/>
              </a:rPr>
              <a:t>RTV - Ticket Requests - Periodic report – Ticket retrieval request</a:t>
            </a:r>
            <a:endParaRPr lang="en-CA" sz="1600" strike="sngStrike" dirty="0">
              <a:solidFill>
                <a:srgbClr val="FF0000"/>
              </a:solidFill>
              <a:latin typeface="Arial" panose="020B0604020202020204" pitchFamily="34" charset="0"/>
            </a:endParaRPr>
          </a:p>
          <a:p>
            <a:endParaRPr lang="en-CA" b="1" dirty="0"/>
          </a:p>
          <a:p>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14</a:t>
            </a:fld>
            <a:endParaRPr lang="en-US"/>
          </a:p>
        </p:txBody>
      </p:sp>
    </p:spTree>
    <p:extLst>
      <p:ext uri="{BB962C8B-B14F-4D97-AF65-F5344CB8AC3E}">
        <p14:creationId xmlns:p14="http://schemas.microsoft.com/office/powerpoint/2010/main" val="2648314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Additional reports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171450" lvl="0" indent="-171450" algn="l" defTabSz="914400" rtl="0" eaLnBrk="1" latinLnBrk="0" hangingPunct="1">
              <a:lnSpc>
                <a:spcPct val="115000"/>
              </a:lnSpc>
              <a:spcAft>
                <a:spcPts val="0"/>
              </a:spcAft>
              <a:buFont typeface="Arial" panose="020B0604020202020204" pitchFamily="34" charset="0"/>
              <a:buChar char="•"/>
            </a:pPr>
            <a:r>
              <a:rPr lang="en-US" strike="noStrike" dirty="0">
                <a:solidFill>
                  <a:schemeClr val="tx2"/>
                </a:solidFill>
              </a:rPr>
              <a:t>The BW Loyalty Detail Report (LRD):</a:t>
            </a:r>
          </a:p>
          <a:p>
            <a:pPr marL="628650" lvl="1" indent="-171450">
              <a:lnSpc>
                <a:spcPct val="115000"/>
              </a:lnSpc>
              <a:buFont typeface="Arial" panose="020B0604020202020204" pitchFamily="34" charset="0"/>
              <a:buChar char="•"/>
            </a:pPr>
            <a:r>
              <a:rPr lang="en-US" strike="noStrike" dirty="0" err="1">
                <a:solidFill>
                  <a:schemeClr val="tx2"/>
                </a:solidFill>
              </a:rPr>
              <a:t>LRDa</a:t>
            </a:r>
            <a:r>
              <a:rPr lang="en-US" strike="noStrike" dirty="0">
                <a:solidFill>
                  <a:schemeClr val="tx2"/>
                </a:solidFill>
              </a:rPr>
              <a:t>: Transaction level dollar amounts for loyalty points issued/redeemed for all BW Dealers</a:t>
            </a:r>
            <a:endParaRPr lang="en-CA" strike="noStrike" dirty="0">
              <a:solidFill>
                <a:schemeClr val="tx2"/>
              </a:solidFill>
            </a:endParaRPr>
          </a:p>
          <a:p>
            <a:pPr marL="628650" lvl="1" indent="-171450">
              <a:lnSpc>
                <a:spcPct val="115000"/>
              </a:lnSpc>
              <a:buFont typeface="Arial" panose="020B0604020202020204" pitchFamily="34" charset="0"/>
              <a:buChar char="•"/>
            </a:pPr>
            <a:r>
              <a:rPr lang="en-US" strike="noStrike" dirty="0" err="1">
                <a:solidFill>
                  <a:schemeClr val="tx2"/>
                </a:solidFill>
              </a:rPr>
              <a:t>LRDb</a:t>
            </a:r>
            <a:r>
              <a:rPr lang="en-US" strike="noStrike" dirty="0">
                <a:solidFill>
                  <a:schemeClr val="tx2"/>
                </a:solidFill>
              </a:rPr>
              <a:t>: Transaction level details for loyalty points issued/redeemed for all BW Dealers</a:t>
            </a:r>
            <a:endParaRPr lang="en-CA" strike="noStrike" dirty="0">
              <a:solidFill>
                <a:schemeClr val="tx2"/>
              </a:solidFill>
            </a:endParaRPr>
          </a:p>
          <a:p>
            <a:pPr marL="171450" indent="-171450" rtl="0" eaLnBrk="1" fontAlgn="ctr" latinLnBrk="0" hangingPunct="1">
              <a:buFont typeface="Arial" panose="020B0604020202020204" pitchFamily="34" charset="0"/>
              <a:buChar char="•"/>
            </a:pPr>
            <a:r>
              <a:rPr lang="en-US" strike="noStrike" dirty="0">
                <a:solidFill>
                  <a:schemeClr val="tx2"/>
                </a:solidFill>
              </a:rPr>
              <a:t>The LRS: Daily Loyalty Summary Report which displays Loyalty program summary data by Dealer with BW totals</a:t>
            </a:r>
            <a:endParaRPr lang="en-CA" strike="noStrike" dirty="0">
              <a:solidFill>
                <a:schemeClr val="tx2"/>
              </a:solidFill>
            </a:endParaRPr>
          </a:p>
          <a:p>
            <a:pPr marL="171450" indent="-171450" rtl="0" eaLnBrk="1" fontAlgn="ctr" latinLnBrk="0" hangingPunct="1">
              <a:buFont typeface="Arial" panose="020B0604020202020204" pitchFamily="34" charset="0"/>
              <a:buChar char="•"/>
            </a:pPr>
            <a:r>
              <a:rPr lang="en-US" strike="noStrike" dirty="0">
                <a:solidFill>
                  <a:schemeClr val="tx2"/>
                </a:solidFill>
              </a:rPr>
              <a:t>And the LMS - </a:t>
            </a:r>
            <a:r>
              <a:rPr lang="en-US" dirty="0">
                <a:solidFill>
                  <a:schemeClr val="tx2"/>
                </a:solidFill>
              </a:rPr>
              <a:t>Monthly Loyalty Summary Report – which is a Monthly roll up of loyalty activity for all BW Dealers.</a:t>
            </a:r>
            <a:endParaRPr lang="en-CA" dirty="0">
              <a:solidFill>
                <a:schemeClr val="tx2"/>
              </a:solidFill>
            </a:endParaRPr>
          </a:p>
          <a:p>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15</a:t>
            </a:fld>
            <a:endParaRPr lang="en-US"/>
          </a:p>
        </p:txBody>
      </p:sp>
    </p:spTree>
    <p:extLst>
      <p:ext uri="{BB962C8B-B14F-4D97-AF65-F5344CB8AC3E}">
        <p14:creationId xmlns:p14="http://schemas.microsoft.com/office/powerpoint/2010/main" val="2204175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CA" b="0" dirty="0"/>
              <a:t>We’ve completed a basic introduction to the online portal and the new reports. Let’s look at the support available to you.</a:t>
            </a:r>
          </a:p>
          <a:p>
            <a:endParaRPr lang="en-CA" b="0" dirty="0"/>
          </a:p>
          <a:p>
            <a:r>
              <a:rPr lang="en-CA" b="0" dirty="0"/>
              <a:t>To learn more about the DTN portal and managing the reports available to you, you can attend a virtual training session. This session will help you learn how to navigate the DTN portal, manage your own reports, and manage Dealer, or Retailer, profiles.</a:t>
            </a:r>
          </a:p>
          <a:p>
            <a:endParaRPr lang="en-CA" b="0" dirty="0"/>
          </a:p>
          <a:p>
            <a:r>
              <a:rPr lang="en-CA" b="0" dirty="0"/>
              <a:t>We’ll provide more information on these sessions at the end of this webinar. </a:t>
            </a:r>
          </a:p>
          <a:p>
            <a:endParaRPr lang="en-CA" b="0" dirty="0"/>
          </a:p>
          <a:p>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16</a:t>
            </a:fld>
            <a:endParaRPr lang="en-US"/>
          </a:p>
        </p:txBody>
      </p:sp>
    </p:spTree>
    <p:extLst>
      <p:ext uri="{BB962C8B-B14F-4D97-AF65-F5344CB8AC3E}">
        <p14:creationId xmlns:p14="http://schemas.microsoft.com/office/powerpoint/2010/main" val="1877647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CA" b="0" dirty="0"/>
              <a:t>Fo</a:t>
            </a:r>
            <a:r>
              <a:rPr lang="en-CA" dirty="0"/>
              <a:t>r more detailed information on </a:t>
            </a:r>
            <a:r>
              <a:rPr lang="en-CA" b="0" dirty="0"/>
              <a:t>the new reports, you can refer to the DTN User Guide. </a:t>
            </a:r>
            <a:r>
              <a:rPr lang="en-CA" dirty="0"/>
              <a:t>This guide </a:t>
            </a:r>
            <a:r>
              <a:rPr lang="en-CA" sz="1200" kern="1200" dirty="0">
                <a:solidFill>
                  <a:schemeClr val="tx1"/>
                </a:solidFill>
                <a:effectLst/>
                <a:latin typeface="+mn-lt"/>
                <a:ea typeface="+mn-ea"/>
                <a:cs typeface="+mn-cs"/>
              </a:rPr>
              <a:t>explains how you can access and use reports for reconciliation, and shows you how to manage the reports that are sent to Retailers.</a:t>
            </a:r>
          </a:p>
          <a:p>
            <a:endParaRPr lang="en-CA" sz="1200" kern="1200" dirty="0">
              <a:solidFill>
                <a:schemeClr val="tx1"/>
              </a:solidFill>
              <a:effectLst/>
              <a:latin typeface="+mn-lt"/>
              <a:ea typeface="+mn-ea"/>
              <a:cs typeface="+mn-cs"/>
            </a:endParaRPr>
          </a:p>
          <a:p>
            <a:r>
              <a:rPr lang="en-CA" dirty="0"/>
              <a:t>The DTN User Guide is a PDF that you can view online or print and keep. Note that the content will be updated over time. If you print it, check back from time to time for any updates that have been made.</a:t>
            </a:r>
          </a:p>
          <a:p>
            <a:endParaRPr lang="en-CA" dirty="0"/>
          </a:p>
          <a:p>
            <a:endParaRPr lang="en-C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C569B7-E2C2-4E3F-9BB3-92610C151623}" type="slidenum">
              <a:rPr lang="en-US" smtClean="0"/>
              <a:t>17</a:t>
            </a:fld>
            <a:endParaRPr lang="en-US"/>
          </a:p>
        </p:txBody>
      </p:sp>
    </p:spTree>
    <p:extLst>
      <p:ext uri="{BB962C8B-B14F-4D97-AF65-F5344CB8AC3E}">
        <p14:creationId xmlns:p14="http://schemas.microsoft.com/office/powerpoint/2010/main" val="3111057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CA" b="0" dirty="0"/>
              <a:t>In addition to this training today, there are a number of resources to support you. They can all be found in one convenient, easy-to-access location: the Settlement Information Portal. </a:t>
            </a:r>
          </a:p>
          <a:p>
            <a:endParaRPr lang="en-CA" b="0" dirty="0"/>
          </a:p>
          <a:p>
            <a:r>
              <a:rPr lang="en-CA" b="0" dirty="0"/>
              <a:t>This is the same portal you may have used to access resources about the </a:t>
            </a:r>
            <a:r>
              <a:rPr lang="en-CA" b="0" dirty="0" err="1"/>
              <a:t>Bulloch</a:t>
            </a:r>
            <a:r>
              <a:rPr lang="en-CA" b="0" dirty="0"/>
              <a:t> point-of-sale system when it was rolled </a:t>
            </a:r>
            <a:r>
              <a:rPr lang="en-CA" sz="1200" b="0" kern="1200" dirty="0">
                <a:solidFill>
                  <a:schemeClr val="tx1"/>
                </a:solidFill>
                <a:latin typeface="+mn-lt"/>
                <a:ea typeface="+mn-ea"/>
                <a:cs typeface="+mn-cs"/>
              </a:rPr>
              <a:t>out. There is a new page </a:t>
            </a:r>
            <a:r>
              <a:rPr lang="en-CA" b="0" dirty="0"/>
              <a:t>at the same web location to provide support for the card processing upgrades. </a:t>
            </a:r>
          </a:p>
          <a:p>
            <a:endParaRPr lang="en-CA" b="0" dirty="0"/>
          </a:p>
          <a:p>
            <a:r>
              <a:rPr lang="en-CA" b="0" dirty="0"/>
              <a:t>On this page you will find a video that introduces the card processing upgrades coming to all sites, resources for Retailers and links to resources for BWs and their trainers. </a:t>
            </a:r>
          </a:p>
        </p:txBody>
      </p:sp>
      <p:sp>
        <p:nvSpPr>
          <p:cNvPr id="4" name="Slide Number Placeholder 3"/>
          <p:cNvSpPr>
            <a:spLocks noGrp="1"/>
          </p:cNvSpPr>
          <p:nvPr>
            <p:ph type="sldNum" sz="quarter" idx="10"/>
          </p:nvPr>
        </p:nvSpPr>
        <p:spPr/>
        <p:txBody>
          <a:bodyPr/>
          <a:lstStyle/>
          <a:p>
            <a:fld id="{E2C569B7-E2C2-4E3F-9BB3-92610C151623}" type="slidenum">
              <a:rPr lang="en-US" smtClean="0"/>
              <a:t>18</a:t>
            </a:fld>
            <a:endParaRPr lang="en-US"/>
          </a:p>
        </p:txBody>
      </p:sp>
    </p:spTree>
    <p:extLst>
      <p:ext uri="{BB962C8B-B14F-4D97-AF65-F5344CB8AC3E}">
        <p14:creationId xmlns:p14="http://schemas.microsoft.com/office/powerpoint/2010/main" val="2675969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CA" b="0" dirty="0"/>
              <a:t>This is the BW Resources page. This page includes a recorded version of the DTN virtual training we mentioned a few minutes ago. The recording of this training can be helpful to refresh your memory, and when you have new Managers coming on to the site. </a:t>
            </a:r>
          </a:p>
          <a:p>
            <a:endParaRPr lang="en-CA" b="0" dirty="0"/>
          </a:p>
          <a:p>
            <a:r>
              <a:rPr lang="en-CA" b="0" dirty="0"/>
              <a:t>Also on this web page is a recording of this training, the DTN User Guide and some Quick Reference Guides to support you in using the DTN portal and navigating the updated processes. </a:t>
            </a:r>
          </a:p>
          <a:p>
            <a:endParaRPr lang="en-CA" b="0" dirty="0"/>
          </a:p>
          <a:p>
            <a:r>
              <a:rPr lang="en-CA" b="0" dirty="0"/>
              <a:t>Note the website resources will be updated as new reports become available. It will be useful to check the site periodically. </a:t>
            </a:r>
          </a:p>
          <a:p>
            <a:endParaRPr lang="en-US" b="0" dirty="0"/>
          </a:p>
          <a:p>
            <a:r>
              <a:rPr lang="en-US" b="0" dirty="0"/>
              <a:t>O</a:t>
            </a:r>
            <a:r>
              <a:rPr lang="en-CA" b="0" dirty="0"/>
              <a:t>ne other support for you when using the DTN portal is the DTN Help number. You can see it here. It is also in the DTN Quick Reference Guide.</a:t>
            </a:r>
          </a:p>
        </p:txBody>
      </p:sp>
      <p:sp>
        <p:nvSpPr>
          <p:cNvPr id="4" name="Slide Number Placeholder 3"/>
          <p:cNvSpPr>
            <a:spLocks noGrp="1"/>
          </p:cNvSpPr>
          <p:nvPr>
            <p:ph type="sldNum" sz="quarter" idx="10"/>
          </p:nvPr>
        </p:nvSpPr>
        <p:spPr/>
        <p:txBody>
          <a:bodyPr/>
          <a:lstStyle/>
          <a:p>
            <a:fld id="{E2C569B7-E2C2-4E3F-9BB3-92610C151623}" type="slidenum">
              <a:rPr lang="en-US" smtClean="0"/>
              <a:t>19</a:t>
            </a:fld>
            <a:endParaRPr lang="en-US"/>
          </a:p>
        </p:txBody>
      </p:sp>
    </p:spTree>
    <p:extLst>
      <p:ext uri="{BB962C8B-B14F-4D97-AF65-F5344CB8AC3E}">
        <p14:creationId xmlns:p14="http://schemas.microsoft.com/office/powerpoint/2010/main" val="264762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a:t>
            </a:fld>
            <a:endParaRPr lang="en-US"/>
          </a:p>
        </p:txBody>
      </p:sp>
    </p:spTree>
    <p:extLst>
      <p:ext uri="{BB962C8B-B14F-4D97-AF65-F5344CB8AC3E}">
        <p14:creationId xmlns:p14="http://schemas.microsoft.com/office/powerpoint/2010/main" val="2930134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b="1" dirty="0"/>
              <a:t>SAY</a:t>
            </a:r>
          </a:p>
          <a:p>
            <a:r>
              <a:rPr lang="en-CA" b="0" dirty="0"/>
              <a:t>Let’s pause for a minute and have you think about: What can you do to prepare your business to use the DTN portal to access and manage new reports?</a:t>
            </a:r>
          </a:p>
          <a:p>
            <a:pPr marL="228600" indent="-228600">
              <a:buAutoNum type="alphaLcParenR"/>
            </a:pPr>
            <a:endParaRPr lang="en-CA" dirty="0"/>
          </a:p>
          <a:p>
            <a:r>
              <a:rPr lang="en-CA" b="0" dirty="0"/>
              <a:t>Here are some suggestions:</a:t>
            </a:r>
          </a:p>
          <a:p>
            <a:r>
              <a:rPr lang="en-CA" b="0" dirty="0"/>
              <a:t>Attend training, designate a person to be responsible DTN portal management and become familiar with navigating the portal before our sites go live with the card processing upgrade. </a:t>
            </a:r>
          </a:p>
          <a:p>
            <a:endParaRPr lang="en-CA" b="0" dirty="0"/>
          </a:p>
          <a:p>
            <a:r>
              <a:rPr lang="en-CA" b="0" dirty="0"/>
              <a:t>Preparing for the change will help keep operations running smoothly during the transition. </a:t>
            </a:r>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pPr/>
              <a:t>20</a:t>
            </a:fld>
            <a:endParaRPr lang="en-US"/>
          </a:p>
        </p:txBody>
      </p:sp>
      <p:sp>
        <p:nvSpPr>
          <p:cNvPr id="7" name="Slide Image Placeholder 6">
            <a:extLst>
              <a:ext uri="{FF2B5EF4-FFF2-40B4-BE49-F238E27FC236}">
                <a16:creationId xmlns:a16="http://schemas.microsoft.com/office/drawing/2014/main" id="{5A1E5378-5485-4BA4-A735-DE4BB46A1E6F}"/>
              </a:ext>
            </a:extLst>
          </p:cNvPr>
          <p:cNvSpPr>
            <a:spLocks noGrp="1" noRot="1" noChangeAspect="1"/>
          </p:cNvSpPr>
          <p:nvPr>
            <p:ph type="sldImg"/>
          </p:nvPr>
        </p:nvSpPr>
        <p:spPr>
          <a:xfrm>
            <a:off x="1377950" y="476250"/>
            <a:ext cx="4102100" cy="3076575"/>
          </a:xfrm>
        </p:spPr>
      </p:sp>
    </p:spTree>
    <p:extLst>
      <p:ext uri="{BB962C8B-B14F-4D97-AF65-F5344CB8AC3E}">
        <p14:creationId xmlns:p14="http://schemas.microsoft.com/office/powerpoint/2010/main" val="321028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TIME 1 min</a:t>
            </a:r>
          </a:p>
          <a:p>
            <a:endParaRPr lang="en-CA" b="1" dirty="0"/>
          </a:p>
          <a:p>
            <a:r>
              <a:rPr lang="en-CA" b="1" dirty="0"/>
              <a:t>FACILITATOR NOTE</a:t>
            </a:r>
          </a:p>
          <a:p>
            <a:r>
              <a:rPr lang="en-CA" b="1" dirty="0"/>
              <a:t>If you are facilitating this virtually as a webinar</a:t>
            </a:r>
            <a:r>
              <a:rPr lang="en-CA" b="0" dirty="0"/>
              <a:t>, use this slide to introduce the poll question. Type the poll question and answers into the WebEx (or other software) poll feature before the webinar. Bring the question up when you come to this slide. </a:t>
            </a:r>
          </a:p>
          <a:p>
            <a:endParaRPr lang="en-CA" b="0" dirty="0"/>
          </a:p>
          <a:p>
            <a:r>
              <a:rPr lang="en-CA" b="0" dirty="0"/>
              <a:t>If you are facilitating this face-to-face, use the next two slides to present the poll question and responses. They are hidden in this presentation. To unhide them, in Normal view, select the slide on the left hand list of slides, right click and deselect “Hide Slide” from the menu.</a:t>
            </a:r>
          </a:p>
          <a:p>
            <a:endParaRPr lang="en-CA" b="1" dirty="0"/>
          </a:p>
          <a:p>
            <a:r>
              <a:rPr lang="en-CA" b="1" dirty="0"/>
              <a:t>POLL QUESTION</a:t>
            </a:r>
          </a:p>
          <a:p>
            <a:r>
              <a:rPr lang="en-CA" b="0" dirty="0"/>
              <a:t>What can you do to prepare your business to use the DTN portal to access and manage new reports?</a:t>
            </a:r>
          </a:p>
          <a:p>
            <a:endParaRPr lang="en-CA" b="0" dirty="0"/>
          </a:p>
          <a:p>
            <a:pPr marL="228600" indent="-228600">
              <a:buAutoNum type="alphaLcParenR"/>
            </a:pPr>
            <a:r>
              <a:rPr lang="en-CA" b="0" dirty="0"/>
              <a:t>Attend training</a:t>
            </a:r>
          </a:p>
          <a:p>
            <a:pPr marL="228600" indent="-228600">
              <a:buAutoNum type="alphaLcParenR"/>
            </a:pPr>
            <a:r>
              <a:rPr lang="en-CA" b="0" dirty="0"/>
              <a:t>Designate a person to be responsible DTN portal management</a:t>
            </a:r>
          </a:p>
          <a:p>
            <a:pPr marL="228600" indent="-228600">
              <a:buAutoNum type="alphaLcParenR"/>
            </a:pPr>
            <a:r>
              <a:rPr lang="en-CA" b="0" dirty="0"/>
              <a:t>Become familiar with navigating the portal before our sites go live with the card processing upgrade</a:t>
            </a:r>
          </a:p>
          <a:p>
            <a:pPr marL="228600" indent="-228600">
              <a:buAutoNum type="alphaLcParenR"/>
            </a:pPr>
            <a:r>
              <a:rPr lang="en-CA" b="1" dirty="0"/>
              <a:t>All of the above</a:t>
            </a:r>
          </a:p>
          <a:p>
            <a:pPr marL="228600" indent="-228600">
              <a:buAutoNum type="alphaLcParenR"/>
            </a:pPr>
            <a:endParaRPr lang="en-CA" b="1" dirty="0"/>
          </a:p>
          <a:p>
            <a:pPr marL="0" indent="0">
              <a:buNone/>
            </a:pPr>
            <a:r>
              <a:rPr lang="en-CA" b="1" dirty="0"/>
              <a:t>SAY</a:t>
            </a:r>
          </a:p>
          <a:p>
            <a:pPr marL="0" indent="0">
              <a:buNone/>
            </a:pPr>
            <a:r>
              <a:rPr lang="en-CA" b="0" dirty="0"/>
              <a:t>The correct answer is </a:t>
            </a:r>
            <a:r>
              <a:rPr lang="en-CA" b="1" dirty="0"/>
              <a:t>D – All of the above</a:t>
            </a:r>
            <a:r>
              <a:rPr lang="en-CA" b="0" dirty="0"/>
              <a:t>. Preparing for the change will help keep operations running smoothly during the transition. </a:t>
            </a:r>
          </a:p>
        </p:txBody>
      </p:sp>
      <p:sp>
        <p:nvSpPr>
          <p:cNvPr id="4" name="Slide Number Placeholder 3"/>
          <p:cNvSpPr>
            <a:spLocks noGrp="1"/>
          </p:cNvSpPr>
          <p:nvPr>
            <p:ph type="sldNum" sz="quarter" idx="10"/>
          </p:nvPr>
        </p:nvSpPr>
        <p:spPr/>
        <p:txBody>
          <a:bodyPr/>
          <a:lstStyle/>
          <a:p>
            <a:fld id="{E2C569B7-E2C2-4E3F-9BB3-92610C151623}" type="slidenum">
              <a:rPr lang="en-US" smtClean="0"/>
              <a:t>21</a:t>
            </a:fld>
            <a:endParaRPr lang="en-US"/>
          </a:p>
        </p:txBody>
      </p:sp>
    </p:spTree>
    <p:extLst>
      <p:ext uri="{BB962C8B-B14F-4D97-AF65-F5344CB8AC3E}">
        <p14:creationId xmlns:p14="http://schemas.microsoft.com/office/powerpoint/2010/main" val="2919869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TIME 1 min</a:t>
            </a:r>
          </a:p>
          <a:p>
            <a:endParaRPr lang="en-CA" b="1" dirty="0"/>
          </a:p>
          <a:p>
            <a:r>
              <a:rPr lang="en-CA" b="1" dirty="0"/>
              <a:t>FACILITATOR NOTE</a:t>
            </a:r>
          </a:p>
          <a:p>
            <a:r>
              <a:rPr lang="en-CA" b="0" dirty="0"/>
              <a:t>This and the next slide are for face-to-face presentation use. </a:t>
            </a:r>
          </a:p>
          <a:p>
            <a:endParaRPr lang="en-CA" b="0" dirty="0"/>
          </a:p>
          <a:p>
            <a:r>
              <a:rPr lang="en-CA" b="1" dirty="0"/>
              <a:t>POLL QUESTION</a:t>
            </a:r>
          </a:p>
          <a:p>
            <a:r>
              <a:rPr lang="en-CA" b="0" dirty="0"/>
              <a:t>What can you do to prepare your business to begin using the portal to access and manage new reports?</a:t>
            </a:r>
          </a:p>
          <a:p>
            <a:endParaRPr lang="en-CA" b="0" dirty="0"/>
          </a:p>
          <a:p>
            <a:pPr marL="228600" indent="-228600">
              <a:buAutoNum type="alphaLcParenR"/>
            </a:pPr>
            <a:r>
              <a:rPr lang="en-CA" b="0" dirty="0"/>
              <a:t>Attend training</a:t>
            </a:r>
          </a:p>
          <a:p>
            <a:pPr marL="228600" indent="-228600">
              <a:buAutoNum type="alphaLcParenR"/>
            </a:pPr>
            <a:r>
              <a:rPr lang="en-CA" b="0" dirty="0"/>
              <a:t>Designate someone to access the portal and manage the reports</a:t>
            </a:r>
          </a:p>
          <a:p>
            <a:pPr marL="228600" indent="-228600">
              <a:buAutoNum type="alphaLcParenR"/>
            </a:pPr>
            <a:r>
              <a:rPr lang="en-CA" b="0" dirty="0"/>
              <a:t>Become familiar with navigating the portal before your sites go live with the card processing upgrade</a:t>
            </a:r>
          </a:p>
          <a:p>
            <a:pPr marL="228600" indent="-228600">
              <a:buAutoNum type="alphaLcParenR"/>
            </a:pPr>
            <a:r>
              <a:rPr lang="en-CA" b="1" dirty="0"/>
              <a:t>All of the above</a:t>
            </a:r>
          </a:p>
          <a:p>
            <a:pPr marL="228600" indent="-228600">
              <a:buAutoNum type="alphaLcParenR"/>
            </a:pPr>
            <a:endParaRPr lang="en-CA" b="1" dirty="0"/>
          </a:p>
          <a:p>
            <a:pPr marL="0" indent="0">
              <a:buNone/>
            </a:pPr>
            <a:r>
              <a:rPr lang="en-CA" b="1" dirty="0"/>
              <a:t>SAY</a:t>
            </a:r>
          </a:p>
          <a:p>
            <a:pPr marL="0" indent="0">
              <a:buNone/>
            </a:pPr>
            <a:r>
              <a:rPr lang="en-CA" b="0" dirty="0"/>
              <a:t>The correct answer is </a:t>
            </a:r>
            <a:r>
              <a:rPr lang="en-CA" b="1" dirty="0"/>
              <a:t>D – All of the above</a:t>
            </a:r>
            <a:r>
              <a:rPr lang="en-CA" b="0" dirty="0"/>
              <a:t>. Preparing for the change will help keep operations running smoothly during the transition. </a:t>
            </a:r>
          </a:p>
        </p:txBody>
      </p:sp>
      <p:sp>
        <p:nvSpPr>
          <p:cNvPr id="4" name="Slide Number Placeholder 3"/>
          <p:cNvSpPr>
            <a:spLocks noGrp="1"/>
          </p:cNvSpPr>
          <p:nvPr>
            <p:ph type="sldNum" sz="quarter" idx="10"/>
          </p:nvPr>
        </p:nvSpPr>
        <p:spPr/>
        <p:txBody>
          <a:bodyPr/>
          <a:lstStyle/>
          <a:p>
            <a:fld id="{E2C569B7-E2C2-4E3F-9BB3-92610C151623}" type="slidenum">
              <a:rPr lang="en-US" smtClean="0"/>
              <a:t>22</a:t>
            </a:fld>
            <a:endParaRPr lang="en-US"/>
          </a:p>
        </p:txBody>
      </p:sp>
    </p:spTree>
    <p:extLst>
      <p:ext uri="{BB962C8B-B14F-4D97-AF65-F5344CB8AC3E}">
        <p14:creationId xmlns:p14="http://schemas.microsoft.com/office/powerpoint/2010/main" val="2282946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TIME 1 min</a:t>
            </a:r>
          </a:p>
          <a:p>
            <a:endParaRPr lang="en-CA" b="1" dirty="0"/>
          </a:p>
          <a:p>
            <a:r>
              <a:rPr lang="en-CA" b="1" dirty="0"/>
              <a:t>FACILITATOR NOTE</a:t>
            </a:r>
          </a:p>
          <a:p>
            <a:r>
              <a:rPr lang="en-CA" b="0" dirty="0"/>
              <a:t>This slide is for face-to-face presentation use. </a:t>
            </a:r>
          </a:p>
          <a:p>
            <a:endParaRPr lang="en-CA" b="1" dirty="0"/>
          </a:p>
          <a:p>
            <a:r>
              <a:rPr lang="en-CA" b="1" dirty="0"/>
              <a:t>POLL QUESTION</a:t>
            </a:r>
          </a:p>
          <a:p>
            <a:r>
              <a:rPr lang="en-CA" b="0" dirty="0"/>
              <a:t>What can you do to prepare your business to begin using the portal to access and manage new reports?</a:t>
            </a:r>
          </a:p>
          <a:p>
            <a:endParaRPr lang="en-CA" b="0" dirty="0"/>
          </a:p>
          <a:p>
            <a:pPr marL="228600" indent="-228600">
              <a:buAutoNum type="alphaLcParenR"/>
            </a:pPr>
            <a:r>
              <a:rPr lang="en-CA" b="0" dirty="0"/>
              <a:t>Attend training</a:t>
            </a:r>
          </a:p>
          <a:p>
            <a:pPr marL="228600" indent="-228600">
              <a:buAutoNum type="alphaLcParenR"/>
            </a:pPr>
            <a:r>
              <a:rPr lang="en-CA" b="0" dirty="0"/>
              <a:t>Designate someone to access the portal and manage the reports</a:t>
            </a:r>
          </a:p>
          <a:p>
            <a:pPr marL="228600" indent="-228600">
              <a:buAutoNum type="alphaLcParenR"/>
            </a:pPr>
            <a:r>
              <a:rPr lang="en-CA" b="0" dirty="0"/>
              <a:t>Become familiar with navigating the portal before your sites go live with the card processing upgrade</a:t>
            </a:r>
          </a:p>
          <a:p>
            <a:pPr marL="228600" indent="-228600">
              <a:buAutoNum type="alphaLcParenR"/>
            </a:pPr>
            <a:r>
              <a:rPr lang="en-CA" b="1" dirty="0"/>
              <a:t>All of the above</a:t>
            </a:r>
          </a:p>
          <a:p>
            <a:pPr marL="228600" indent="-228600">
              <a:buAutoNum type="alphaLcParenR"/>
            </a:pPr>
            <a:endParaRPr lang="en-CA" b="1" dirty="0"/>
          </a:p>
          <a:p>
            <a:pPr marL="0" indent="0">
              <a:buNone/>
            </a:pPr>
            <a:r>
              <a:rPr lang="en-CA" b="1" dirty="0"/>
              <a:t>SAY</a:t>
            </a:r>
          </a:p>
          <a:p>
            <a:pPr marL="0" indent="0">
              <a:buNone/>
            </a:pPr>
            <a:r>
              <a:rPr lang="en-CA" b="0" dirty="0"/>
              <a:t>The correct answer is </a:t>
            </a:r>
            <a:r>
              <a:rPr lang="en-CA" b="1" dirty="0"/>
              <a:t>D – All of the above</a:t>
            </a:r>
            <a:r>
              <a:rPr lang="en-CA" b="0" dirty="0"/>
              <a:t>. Preparing for the change will help keep operations running smoothly during the transition. </a:t>
            </a:r>
          </a:p>
        </p:txBody>
      </p:sp>
      <p:sp>
        <p:nvSpPr>
          <p:cNvPr id="4" name="Slide Number Placeholder 3"/>
          <p:cNvSpPr>
            <a:spLocks noGrp="1"/>
          </p:cNvSpPr>
          <p:nvPr>
            <p:ph type="sldNum" sz="quarter" idx="10"/>
          </p:nvPr>
        </p:nvSpPr>
        <p:spPr/>
        <p:txBody>
          <a:bodyPr/>
          <a:lstStyle/>
          <a:p>
            <a:fld id="{E2C569B7-E2C2-4E3F-9BB3-92610C151623}" type="slidenum">
              <a:rPr lang="en-US" smtClean="0"/>
              <a:t>23</a:t>
            </a:fld>
            <a:endParaRPr lang="en-US"/>
          </a:p>
        </p:txBody>
      </p:sp>
    </p:spTree>
    <p:extLst>
      <p:ext uri="{BB962C8B-B14F-4D97-AF65-F5344CB8AC3E}">
        <p14:creationId xmlns:p14="http://schemas.microsoft.com/office/powerpoint/2010/main" val="840335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TIME 2 min</a:t>
            </a:r>
          </a:p>
          <a:p>
            <a:endParaRPr lang="en-CA" b="1" dirty="0"/>
          </a:p>
          <a:p>
            <a:r>
              <a:rPr lang="en-CA" b="1" dirty="0"/>
              <a:t>FACILITATOR NOTE</a:t>
            </a:r>
          </a:p>
          <a:p>
            <a:r>
              <a:rPr lang="en-CA" b="0" dirty="0"/>
              <a:t>If there are 5 or less participants or if this is being facilitated face-to-face, participants can ask questions by unmuting (webinar) or just asking (face-to-face).</a:t>
            </a:r>
          </a:p>
          <a:p>
            <a:r>
              <a:rPr lang="en-CA" b="0" dirty="0"/>
              <a:t>For a webinar with 6 or more participants, direct them to use the text chat feature to ask questions. </a:t>
            </a:r>
          </a:p>
          <a:p>
            <a:endParaRPr lang="en-CA" b="1" dirty="0"/>
          </a:p>
          <a:p>
            <a:r>
              <a:rPr lang="en-CA"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You’ve taken in a lot of new information. Let’s take a moment to check in. What questions or comments do you have? </a:t>
            </a:r>
          </a:p>
          <a:p>
            <a:endParaRPr lang="en-CA" dirty="0"/>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24</a:t>
            </a:fld>
            <a:endParaRPr lang="en-US"/>
          </a:p>
        </p:txBody>
      </p:sp>
    </p:spTree>
    <p:extLst>
      <p:ext uri="{BB962C8B-B14F-4D97-AF65-F5344CB8AC3E}">
        <p14:creationId xmlns:p14="http://schemas.microsoft.com/office/powerpoint/2010/main" val="1705681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US" b="0" dirty="0"/>
              <a:t>Alright, let’s move on to Module 3, Day End Process.</a:t>
            </a:r>
          </a:p>
          <a:p>
            <a:endParaRPr lang="en-US" b="0" dirty="0"/>
          </a:p>
          <a:p>
            <a:r>
              <a:rPr lang="en-US" b="0" dirty="0"/>
              <a:t>As part of the upgrade, another update for Retailers is the revised day-end process. To ensure the most up-to-date data is included in the new reports, and to help with effective and efficient business operations, the payment settlement system requires a day-end close to be performed once every 24 hours. Although this change has the biggest impact on Retailers, it will be good for you to know to help you support them through the upgrade. </a:t>
            </a:r>
          </a:p>
          <a:p>
            <a:endParaRPr lang="en-US" b="0" dirty="0"/>
          </a:p>
          <a:p>
            <a:r>
              <a:rPr lang="en-US" b="0" dirty="0"/>
              <a:t>Let’s talk about what this change means for you and your sites.</a:t>
            </a:r>
          </a:p>
        </p:txBody>
      </p:sp>
      <p:sp>
        <p:nvSpPr>
          <p:cNvPr id="4" name="Slide Number Placeholder 3"/>
          <p:cNvSpPr>
            <a:spLocks noGrp="1"/>
          </p:cNvSpPr>
          <p:nvPr>
            <p:ph type="sldNum" sz="quarter" idx="10"/>
          </p:nvPr>
        </p:nvSpPr>
        <p:spPr/>
        <p:txBody>
          <a:bodyPr/>
          <a:lstStyle/>
          <a:p>
            <a:fld id="{E2C569B7-E2C2-4E3F-9BB3-92610C151623}" type="slidenum">
              <a:rPr lang="en-US" smtClean="0"/>
              <a:t>25</a:t>
            </a:fld>
            <a:endParaRPr lang="en-US"/>
          </a:p>
        </p:txBody>
      </p:sp>
    </p:spTree>
    <p:extLst>
      <p:ext uri="{BB962C8B-B14F-4D97-AF65-F5344CB8AC3E}">
        <p14:creationId xmlns:p14="http://schemas.microsoft.com/office/powerpoint/2010/main" val="3213327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baseline="0" dirty="0">
                <a:solidFill>
                  <a:schemeClr val="tx1">
                    <a:lumMod val="75000"/>
                  </a:schemeClr>
                </a:solidFill>
                <a:latin typeface="+mn-lt"/>
                <a:ea typeface="+mn-ea"/>
                <a:cs typeface="+mn-cs"/>
              </a:rPr>
              <a:t>Once a site is switched</a:t>
            </a:r>
            <a:r>
              <a:rPr lang="en-US" sz="1200" b="0" kern="1200" baseline="0" dirty="0">
                <a:solidFill>
                  <a:schemeClr val="tx1">
                    <a:lumMod val="75000"/>
                  </a:schemeClr>
                </a:solidFill>
                <a:latin typeface="+mn-lt"/>
                <a:ea typeface="+mn-ea"/>
                <a:cs typeface="+mn-cs"/>
              </a:rPr>
              <a:t> over, they’ll need to perform a day-end close with BAMS/FD once every </a:t>
            </a:r>
            <a:r>
              <a:rPr lang="en-CA" sz="1200" b="0" kern="1200" baseline="0" dirty="0">
                <a:solidFill>
                  <a:schemeClr val="tx1">
                    <a:lumMod val="75000"/>
                  </a:schemeClr>
                </a:solidFill>
                <a:latin typeface="+mn-lt"/>
                <a:ea typeface="+mn-ea"/>
                <a:cs typeface="+mn-cs"/>
              </a:rPr>
              <a:t>24 hours between 2:00 pm EST one day and 1:45 pm EST the next</a:t>
            </a:r>
            <a:r>
              <a:rPr lang="en-US" sz="1200" b="0" kern="1200" baseline="0" dirty="0">
                <a:solidFill>
                  <a:schemeClr val="tx1">
                    <a:lumMod val="75000"/>
                  </a:schemeClr>
                </a:solidFill>
                <a:latin typeface="+mn-lt"/>
                <a:ea typeface="+mn-ea"/>
                <a:cs typeface="+mn-cs"/>
              </a:rPr>
              <a:t>. To receive the most up-to-date reports, we recommend running the day-end close as close to 11:59 pm EST as possible. </a:t>
            </a:r>
            <a:r>
              <a:rPr lang="en-US" sz="1200" kern="1200" dirty="0">
                <a:solidFill>
                  <a:schemeClr val="tx1"/>
                </a:solidFill>
                <a:effectLst/>
                <a:latin typeface="+mn-lt"/>
                <a:ea typeface="+mn-ea"/>
                <a:cs typeface="+mn-cs"/>
              </a:rPr>
              <a:t>Running the day-end close as close to 11:59 pm EST as possible will capture the most recent transactions in the reports that are generated the next day.</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pPr marL="0" indent="0" algn="l" defTabSz="914400" rtl="0" eaLnBrk="1" latinLnBrk="0" hangingPunct="1">
              <a:spcBef>
                <a:spcPts val="300"/>
              </a:spcBef>
              <a:spcAft>
                <a:spcPts val="300"/>
              </a:spcAft>
              <a:buFont typeface="Arial" panose="020B0604020202020204" pitchFamily="34" charset="0"/>
              <a:buNone/>
            </a:pPr>
            <a:endParaRPr lang="en-US" sz="1200" b="0" kern="1200" baseline="0" dirty="0">
              <a:solidFill>
                <a:schemeClr val="tx1">
                  <a:lumMod val="75000"/>
                </a:schemeClr>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26</a:t>
            </a:fld>
            <a:endParaRPr lang="en-US"/>
          </a:p>
        </p:txBody>
      </p:sp>
    </p:spTree>
    <p:extLst>
      <p:ext uri="{BB962C8B-B14F-4D97-AF65-F5344CB8AC3E}">
        <p14:creationId xmlns:p14="http://schemas.microsoft.com/office/powerpoint/2010/main" val="3223654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endParaRPr lang="en-US" sz="1200" b="0" kern="1200" baseline="0" dirty="0">
              <a:solidFill>
                <a:schemeClr val="tx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lumMod val="75000"/>
                  </a:schemeClr>
                </a:solidFill>
                <a:latin typeface="+mn-lt"/>
                <a:ea typeface="+mn-ea"/>
                <a:cs typeface="+mn-cs"/>
              </a:rPr>
              <a:t>Along with the daily close, there is an updated process for Retailers to perform the day-end. Let’s take a look.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lumMod val="75000"/>
                  </a:schemeClr>
                </a:solidFill>
                <a:latin typeface="+mn-lt"/>
                <a:ea typeface="+mn-ea"/>
                <a:cs typeface="+mn-cs"/>
              </a:rPr>
              <a:t>First, they will run a shift-end on the Bulloch POS by selecting </a:t>
            </a:r>
            <a:r>
              <a:rPr lang="en-US" sz="1200" b="1" kern="1200" baseline="0" dirty="0">
                <a:solidFill>
                  <a:schemeClr val="tx1">
                    <a:lumMod val="75000"/>
                  </a:schemeClr>
                </a:solidFill>
                <a:latin typeface="+mn-lt"/>
                <a:ea typeface="+mn-ea"/>
                <a:cs typeface="+mn-cs"/>
              </a:rPr>
              <a:t>Reports</a:t>
            </a:r>
            <a:r>
              <a:rPr lang="en-US" sz="1200" b="0" kern="1200" baseline="0" dirty="0">
                <a:solidFill>
                  <a:schemeClr val="tx1">
                    <a:lumMod val="75000"/>
                  </a:schemeClr>
                </a:solidFill>
                <a:latin typeface="+mn-lt"/>
                <a:ea typeface="+mn-ea"/>
                <a:cs typeface="+mn-cs"/>
              </a:rPr>
              <a:t> and then selecting </a:t>
            </a:r>
            <a:r>
              <a:rPr lang="en-US" sz="1200" b="1" kern="1200" baseline="0" dirty="0">
                <a:solidFill>
                  <a:schemeClr val="tx1">
                    <a:lumMod val="75000"/>
                  </a:schemeClr>
                </a:solidFill>
                <a:latin typeface="+mn-lt"/>
                <a:ea typeface="+mn-ea"/>
                <a:cs typeface="+mn-cs"/>
              </a:rPr>
              <a:t>Shift Change</a:t>
            </a:r>
            <a:r>
              <a:rPr lang="en-US" sz="1200" b="0" kern="1200" baseline="0" dirty="0">
                <a:solidFill>
                  <a:schemeClr val="tx1">
                    <a:lumMod val="75000"/>
                  </a:schemeClr>
                </a:solidFill>
                <a:latin typeface="+mn-lt"/>
                <a:ea typeface="+mn-ea"/>
                <a:cs typeface="+mn-cs"/>
              </a:rPr>
              <a:t>. When they select the Shift Change push key, a prompt will pop up. It will ask if they also want to perform a day-end. Selecting </a:t>
            </a:r>
            <a:r>
              <a:rPr lang="en-US" sz="1200" b="1" kern="1200" baseline="0" dirty="0">
                <a:solidFill>
                  <a:schemeClr val="tx1">
                    <a:lumMod val="75000"/>
                  </a:schemeClr>
                </a:solidFill>
                <a:latin typeface="+mn-lt"/>
                <a:ea typeface="+mn-ea"/>
                <a:cs typeface="+mn-cs"/>
              </a:rPr>
              <a:t>Yes</a:t>
            </a:r>
            <a:r>
              <a:rPr lang="en-US" sz="1200" b="0" kern="1200" baseline="0" dirty="0">
                <a:solidFill>
                  <a:schemeClr val="tx1">
                    <a:lumMod val="75000"/>
                  </a:schemeClr>
                </a:solidFill>
                <a:latin typeface="+mn-lt"/>
                <a:ea typeface="+mn-ea"/>
                <a:cs typeface="+mn-cs"/>
              </a:rPr>
              <a:t>. will run </a:t>
            </a:r>
            <a:r>
              <a:rPr lang="en-US" sz="1200" b="0" u="sng" kern="1200" baseline="0" dirty="0">
                <a:solidFill>
                  <a:schemeClr val="tx1">
                    <a:lumMod val="75000"/>
                  </a:schemeClr>
                </a:solidFill>
                <a:latin typeface="+mn-lt"/>
                <a:ea typeface="+mn-ea"/>
                <a:cs typeface="+mn-cs"/>
              </a:rPr>
              <a:t>both</a:t>
            </a:r>
            <a:r>
              <a:rPr lang="en-US" sz="1200" b="0" kern="1200" baseline="0" dirty="0">
                <a:solidFill>
                  <a:schemeClr val="tx1">
                    <a:lumMod val="75000"/>
                  </a:schemeClr>
                </a:solidFill>
                <a:latin typeface="+mn-lt"/>
                <a:ea typeface="+mn-ea"/>
                <a:cs typeface="+mn-cs"/>
              </a:rPr>
              <a:t> the shift-end and day-end on this terminal.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lumMod val="75000"/>
                  </a:schemeClr>
                </a:solidFill>
                <a:latin typeface="+mn-lt"/>
                <a:ea typeface="+mn-ea"/>
                <a:cs typeface="+mn-cs"/>
              </a:rPr>
              <a:t>Directly after they’ve performed the day-end close on the payment settlement system, they will receive a successful </a:t>
            </a:r>
            <a:r>
              <a:rPr lang="en-US" sz="1200" b="0" strike="noStrike" kern="1200" baseline="0" dirty="0">
                <a:solidFill>
                  <a:schemeClr val="tx1">
                    <a:lumMod val="75000"/>
                  </a:schemeClr>
                </a:solidFill>
                <a:latin typeface="+mn-lt"/>
                <a:ea typeface="+mn-ea"/>
                <a:cs typeface="+mn-cs"/>
              </a:rPr>
              <a:t>response </a:t>
            </a:r>
            <a:r>
              <a:rPr lang="en-US" sz="1200" b="0" strike="noStrike" kern="1200" baseline="0" dirty="0">
                <a:solidFill>
                  <a:srgbClr val="FF0000"/>
                </a:solidFill>
                <a:latin typeface="+mn-lt"/>
                <a:ea typeface="+mn-ea"/>
                <a:cs typeface="+mn-cs"/>
              </a:rPr>
              <a:t>from BAMS/FD</a:t>
            </a:r>
            <a:r>
              <a:rPr lang="en-US" sz="1200" b="0" strike="noStrike" kern="1200" baseline="0" dirty="0">
                <a:solidFill>
                  <a:schemeClr val="tx1">
                    <a:lumMod val="75000"/>
                  </a:schemeClr>
                </a:solidFill>
                <a:latin typeface="+mn-lt"/>
                <a:ea typeface="+mn-ea"/>
                <a:cs typeface="+mn-cs"/>
              </a:rPr>
              <a:t>. </a:t>
            </a:r>
            <a:endParaRPr lang="en-US" sz="1200" b="0" strike="noStrike" kern="1200" baseline="0" dirty="0">
              <a:solidFill>
                <a:schemeClr val="tx1">
                  <a:lumMod val="7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Performing the day-end close initiates both the Debit Batch Close process and the Loyalty day-end process automatically. There are no changes to the existing Retailer settlement process related to </a:t>
            </a:r>
            <a:r>
              <a:rPr lang="en-US" sz="1200" kern="1200" dirty="0" err="1">
                <a:solidFill>
                  <a:schemeClr val="tx1"/>
                </a:solidFill>
                <a:effectLst/>
                <a:latin typeface="+mn-lt"/>
                <a:ea typeface="+mn-ea"/>
                <a:cs typeface="+mn-cs"/>
              </a:rPr>
              <a:t>Interac</a:t>
            </a:r>
            <a:r>
              <a:rPr lang="en-US" sz="1200" kern="1200" dirty="0">
                <a:solidFill>
                  <a:schemeClr val="tx1"/>
                </a:solidFill>
                <a:effectLst/>
                <a:latin typeface="+mn-lt"/>
                <a:ea typeface="+mn-ea"/>
                <a:cs typeface="+mn-cs"/>
              </a:rPr>
              <a:t> Debit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Note that if the site has a back office connection, they will complete a back office day end after receiving a successful response from the day-end close. To run the back off day end, on the POS, select the </a:t>
            </a:r>
            <a:r>
              <a:rPr lang="en-CA" sz="1200" b="1" kern="1200" dirty="0">
                <a:solidFill>
                  <a:schemeClr val="tx1"/>
                </a:solidFill>
                <a:effectLst/>
                <a:latin typeface="+mn-lt"/>
                <a:ea typeface="+mn-ea"/>
                <a:cs typeface="+mn-cs"/>
              </a:rPr>
              <a:t>Reports</a:t>
            </a:r>
            <a:r>
              <a:rPr lang="en-CA" sz="1200" kern="1200" dirty="0">
                <a:solidFill>
                  <a:schemeClr val="tx1"/>
                </a:solidFill>
                <a:effectLst/>
                <a:latin typeface="+mn-lt"/>
                <a:ea typeface="+mn-ea"/>
                <a:cs typeface="+mn-cs"/>
              </a:rPr>
              <a:t> push key and then </a:t>
            </a:r>
            <a:r>
              <a:rPr lang="en-CA" sz="1200" b="0" kern="1200" dirty="0">
                <a:solidFill>
                  <a:schemeClr val="tx1"/>
                </a:solidFill>
                <a:effectLst/>
                <a:latin typeface="+mn-lt"/>
                <a:ea typeface="+mn-ea"/>
                <a:cs typeface="+mn-cs"/>
              </a:rPr>
              <a:t>select the </a:t>
            </a:r>
            <a:r>
              <a:rPr lang="en-CA" sz="1200" b="1" kern="1200" dirty="0">
                <a:solidFill>
                  <a:schemeClr val="tx1"/>
                </a:solidFill>
                <a:effectLst/>
                <a:latin typeface="+mn-lt"/>
                <a:ea typeface="+mn-ea"/>
                <a:cs typeface="+mn-cs"/>
              </a:rPr>
              <a:t>Back Office Day End </a:t>
            </a:r>
            <a:r>
              <a:rPr lang="en-CA" sz="1200" kern="1200" dirty="0">
                <a:solidFill>
                  <a:schemeClr val="tx1"/>
                </a:solidFill>
                <a:effectLst/>
                <a:latin typeface="+mn-lt"/>
                <a:ea typeface="+mn-ea"/>
                <a:cs typeface="+mn-cs"/>
              </a:rPr>
              <a:t>push key. </a:t>
            </a:r>
          </a:p>
          <a:p>
            <a:endParaRPr lang="en-US" sz="1200" b="0" kern="1200" baseline="0" dirty="0">
              <a:solidFill>
                <a:schemeClr val="tx1">
                  <a:lumMod val="75000"/>
                </a:schemeClr>
              </a:solidFill>
              <a:latin typeface="+mn-lt"/>
              <a:ea typeface="+mn-ea"/>
              <a:cs typeface="+mn-cs"/>
            </a:endParaRPr>
          </a:p>
          <a:p>
            <a:pPr marL="0" indent="0" algn="l" defTabSz="914400" rtl="0" eaLnBrk="1" latinLnBrk="0" hangingPunct="1">
              <a:spcBef>
                <a:spcPts val="300"/>
              </a:spcBef>
              <a:spcAft>
                <a:spcPts val="300"/>
              </a:spcAft>
              <a:buFont typeface="Arial" panose="020B0604020202020204" pitchFamily="34" charset="0"/>
              <a:buNone/>
            </a:pPr>
            <a:endParaRPr lang="en-US" sz="1200" b="0" kern="1200" baseline="0" dirty="0">
              <a:solidFill>
                <a:schemeClr val="tx1">
                  <a:lumMod val="75000"/>
                </a:schemeClr>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27</a:t>
            </a:fld>
            <a:endParaRPr lang="en-US"/>
          </a:p>
        </p:txBody>
      </p:sp>
    </p:spTree>
    <p:extLst>
      <p:ext uri="{BB962C8B-B14F-4D97-AF65-F5344CB8AC3E}">
        <p14:creationId xmlns:p14="http://schemas.microsoft.com/office/powerpoint/2010/main" val="3804977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lumMod val="75000"/>
                  </a:schemeClr>
                </a:solidFill>
                <a:latin typeface="+mn-lt"/>
                <a:ea typeface="+mn-ea"/>
                <a:cs typeface="+mn-cs"/>
              </a:rPr>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lumMod val="75000"/>
                  </a:schemeClr>
                </a:solidFill>
                <a:latin typeface="+mn-lt"/>
                <a:ea typeface="+mn-ea"/>
                <a:cs typeface="+mn-cs"/>
              </a:rPr>
              <a:t>If the site has multiple point-of-sale terminals, they will run the shift and day-end on all non-primary terminals first. Then, perform a final shift and day-end on the primary terminal.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lumMod val="75000"/>
                  </a:schemeClr>
                </a:solidFill>
                <a:latin typeface="+mn-lt"/>
                <a:ea typeface="+mn-ea"/>
                <a:cs typeface="+mn-cs"/>
              </a:rPr>
              <a:t>The Back Office Day End push key will appear </a:t>
            </a:r>
            <a:r>
              <a:rPr lang="en-US" sz="1200" b="0" u="sng" kern="1200" baseline="0" dirty="0">
                <a:solidFill>
                  <a:schemeClr val="tx1">
                    <a:lumMod val="75000"/>
                  </a:schemeClr>
                </a:solidFill>
                <a:latin typeface="+mn-lt"/>
                <a:ea typeface="+mn-ea"/>
                <a:cs typeface="+mn-cs"/>
              </a:rPr>
              <a:t>only</a:t>
            </a:r>
            <a:r>
              <a:rPr lang="en-US" sz="1200" b="0" kern="1200" baseline="0" dirty="0">
                <a:solidFill>
                  <a:schemeClr val="tx1">
                    <a:lumMod val="75000"/>
                  </a:schemeClr>
                </a:solidFill>
                <a:latin typeface="+mn-lt"/>
                <a:ea typeface="+mn-ea"/>
                <a:cs typeface="+mn-cs"/>
              </a:rPr>
              <a:t> on the primary or master terminal. Finally, if the site has a Back Office connection, perform a Back Office Day End on the primary terminal</a:t>
            </a:r>
          </a:p>
          <a:p>
            <a:endParaRPr lang="en-US" sz="1200" b="0" kern="1200" baseline="0" dirty="0">
              <a:solidFill>
                <a:schemeClr val="tx1">
                  <a:lumMod val="75000"/>
                </a:schemeClr>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28</a:t>
            </a:fld>
            <a:endParaRPr lang="en-US"/>
          </a:p>
        </p:txBody>
      </p:sp>
    </p:spTree>
    <p:extLst>
      <p:ext uri="{BB962C8B-B14F-4D97-AF65-F5344CB8AC3E}">
        <p14:creationId xmlns:p14="http://schemas.microsoft.com/office/powerpoint/2010/main" val="2845459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CA" sz="1200" b="0" strike="noStrike" kern="1200" baseline="0" dirty="0">
                <a:solidFill>
                  <a:schemeClr val="tx1">
                    <a:lumMod val="75000"/>
                  </a:schemeClr>
                </a:solidFill>
                <a:latin typeface="+mn-lt"/>
                <a:ea typeface="+mn-ea"/>
                <a:cs typeface="+mn-cs"/>
              </a:rPr>
              <a:t>Regardless of what time a Retail site closes each day, </a:t>
            </a:r>
            <a:r>
              <a:rPr lang="en-CA" sz="1200" b="0" strike="noStrike" kern="1200" baseline="0" dirty="0">
                <a:solidFill>
                  <a:srgbClr val="FF0000"/>
                </a:solidFill>
                <a:latin typeface="+mn-lt"/>
                <a:ea typeface="+mn-ea"/>
                <a:cs typeface="+mn-cs"/>
              </a:rPr>
              <a:t>BAMS/FD </a:t>
            </a:r>
            <a:r>
              <a:rPr lang="en-CA" sz="1200" b="0" strike="noStrike" kern="1200" baseline="0" dirty="0">
                <a:solidFill>
                  <a:schemeClr val="tx1">
                    <a:lumMod val="75000"/>
                  </a:schemeClr>
                </a:solidFill>
                <a:latin typeface="+mn-lt"/>
                <a:ea typeface="+mn-ea"/>
                <a:cs typeface="+mn-cs"/>
              </a:rPr>
              <a:t>begins processing the day-end close information from the system at 11:59 am EST every day. The Retailer </a:t>
            </a:r>
            <a:r>
              <a:rPr lang="en-CA" sz="1200" b="0" kern="1200" baseline="0" dirty="0">
                <a:solidFill>
                  <a:schemeClr val="tx1">
                    <a:lumMod val="75000"/>
                  </a:schemeClr>
                </a:solidFill>
                <a:latin typeface="+mn-lt"/>
                <a:ea typeface="+mn-ea"/>
                <a:cs typeface="+mn-cs"/>
              </a:rPr>
              <a:t>DTN reports will be available approximately 6 hours later. To see what this means, let’s look at a few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pPr marL="0" indent="0" algn="l" defTabSz="914400" rtl="0" eaLnBrk="1" latinLnBrk="0" hangingPunct="1">
              <a:spcBef>
                <a:spcPts val="300"/>
              </a:spcBef>
              <a:spcAft>
                <a:spcPts val="300"/>
              </a:spcAft>
              <a:buFont typeface="Arial" panose="020B0604020202020204" pitchFamily="34" charset="0"/>
              <a:buNone/>
            </a:pPr>
            <a:endParaRPr lang="en-US" sz="1200" b="0" kern="1200" baseline="0" dirty="0">
              <a:solidFill>
                <a:schemeClr val="tx1">
                  <a:lumMod val="75000"/>
                </a:schemeClr>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29</a:t>
            </a:fld>
            <a:endParaRPr lang="en-US"/>
          </a:p>
        </p:txBody>
      </p:sp>
    </p:spTree>
    <p:extLst>
      <p:ext uri="{BB962C8B-B14F-4D97-AF65-F5344CB8AC3E}">
        <p14:creationId xmlns:p14="http://schemas.microsoft.com/office/powerpoint/2010/main" val="196280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3</a:t>
            </a:fld>
            <a:endParaRPr lang="en-US"/>
          </a:p>
        </p:txBody>
      </p:sp>
    </p:spTree>
    <p:extLst>
      <p:ext uri="{BB962C8B-B14F-4D97-AF65-F5344CB8AC3E}">
        <p14:creationId xmlns:p14="http://schemas.microsoft.com/office/powerpoint/2010/main" val="1028390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For this first example, let’s say a site performs the day-end close process before 11:59 pm EST on Tuesday. Let’s assume we are working in Eastern Standard Time: </a:t>
            </a:r>
          </a:p>
          <a:p>
            <a:endParaRPr lang="en-CA" b="0" dirty="0"/>
          </a:p>
          <a:p>
            <a:r>
              <a:rPr lang="en-CA" b="0" dirty="0"/>
              <a:t>For this example</a:t>
            </a:r>
            <a:r>
              <a:rPr lang="en-CA" sz="1200" b="0" kern="1200" dirty="0">
                <a:solidFill>
                  <a:schemeClr val="tx1"/>
                </a:solidFill>
                <a:latin typeface="+mn-lt"/>
                <a:ea typeface="+mn-ea"/>
                <a:cs typeface="+mn-cs"/>
              </a:rPr>
              <a:t>, the site runs the shift end and day-end close on each POS before 11:59 pm EST on Tuesday. When they receive a successful response from First Data, their </a:t>
            </a:r>
            <a:r>
              <a:rPr lang="en-CA" b="0" dirty="0"/>
              <a:t>day-end is complete for payment, loyalty settlement and debit batch close.</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Any DTN reports the Retailer receives by email will then be available by approximately 6:00 am EST on Wednesday.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that for all scenarios, timing for Moneris payments for Debit transactions will remain unchanged from when Retail sites currently receive them.</a:t>
            </a: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30</a:t>
            </a:fld>
            <a:endParaRPr lang="en-US"/>
          </a:p>
        </p:txBody>
      </p:sp>
    </p:spTree>
    <p:extLst>
      <p:ext uri="{BB962C8B-B14F-4D97-AF65-F5344CB8AC3E}">
        <p14:creationId xmlns:p14="http://schemas.microsoft.com/office/powerpoint/2010/main" val="2133307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Now let’s look at an example of a site that performs their day-end </a:t>
            </a:r>
            <a:r>
              <a:rPr lang="en-CA" b="0" u="sng" dirty="0"/>
              <a:t>after</a:t>
            </a:r>
            <a:r>
              <a:rPr lang="en-CA" b="0" dirty="0"/>
              <a:t> 11:59 pm EST: </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After running the shift end and day-end on </a:t>
            </a:r>
            <a:r>
              <a:rPr lang="en-CA" sz="1200" b="0" kern="1200" dirty="0">
                <a:solidFill>
                  <a:schemeClr val="tx1"/>
                </a:solidFill>
                <a:latin typeface="+mn-lt"/>
                <a:ea typeface="+mn-ea"/>
                <a:cs typeface="+mn-cs"/>
              </a:rPr>
              <a:t>each POS terminal, the loyalty day-end and debit batch close are triggered automatically. When the site receives a successful day-end close response from First Data they can run the Back Office Day End (if applicable) and then begin the next day’s sales.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latin typeface="+mn-lt"/>
                <a:ea typeface="+mn-ea"/>
                <a:cs typeface="+mn-cs"/>
              </a:rPr>
              <a:t>After successfully running a day-end, the new reports from the DTN portal will be available by 6:00 am EST Thursday. </a:t>
            </a:r>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A key point for Retailers is, when their site is converted, there will be </a:t>
            </a:r>
            <a:r>
              <a:rPr lang="en-US" sz="1200" kern="1200" dirty="0">
                <a:solidFill>
                  <a:schemeClr val="tx1"/>
                </a:solidFill>
                <a:effectLst/>
                <a:latin typeface="+mn-lt"/>
                <a:ea typeface="+mn-ea"/>
                <a:cs typeface="+mn-cs"/>
              </a:rPr>
              <a:t>a 1 to 2 day period when they will not receive DTN reports. If they perform their close before 11:59 pm EST, it will be 1 day. If they perform their close after 11:59 pm EST, it will be 2 days.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that, if they close at the same time each day, they will receive reports daily. We recommend performing the day-end close around the same time each day to ensure reports are received daily and funding is received consistently.</a:t>
            </a:r>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31</a:t>
            </a:fld>
            <a:endParaRPr lang="en-US"/>
          </a:p>
        </p:txBody>
      </p:sp>
    </p:spTree>
    <p:extLst>
      <p:ext uri="{BB962C8B-B14F-4D97-AF65-F5344CB8AC3E}">
        <p14:creationId xmlns:p14="http://schemas.microsoft.com/office/powerpoint/2010/main" val="1539637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endParaRPr lang="en-CA" b="0" dirty="0"/>
          </a:p>
          <a:p>
            <a:r>
              <a:rPr lang="en-CA" b="0" dirty="0"/>
              <a:t>So what happens if a site doesn’t perform a day-end close within 24 hours?</a:t>
            </a:r>
          </a:p>
          <a:p>
            <a:endParaRPr lang="en-CA" b="0" dirty="0"/>
          </a:p>
          <a:p>
            <a:r>
              <a:rPr lang="en-CA" dirty="0"/>
              <a:t>At 1:45 pm Eastern </a:t>
            </a:r>
            <a:r>
              <a:rPr lang="en-CA" sz="1200" kern="1200" dirty="0">
                <a:solidFill>
                  <a:schemeClr val="tx1"/>
                </a:solidFill>
                <a:latin typeface="+mn-lt"/>
                <a:ea typeface="+mn-ea"/>
                <a:cs typeface="+mn-cs"/>
              </a:rPr>
              <a:t>Standard time, BAMS/FD will automatically close the day, pulling the site data from their end. This forced day-end will NOT trigger the loyalty day-end close or debit batch close to be completed</a:t>
            </a:r>
            <a:r>
              <a:rPr lang="en-CA" dirty="0"/>
              <a:t>.</a:t>
            </a:r>
          </a:p>
          <a:p>
            <a:endParaRPr lang="en-CA" dirty="0"/>
          </a:p>
          <a:p>
            <a:r>
              <a:rPr lang="en-CA" dirty="0"/>
              <a:t>When the site runs the loyalty day-end and debit batch close after 1:45 pm EST, they will be out of balance with the credit and gift card settlement. Also, the local POS report and the settlement system report will not balance. </a:t>
            </a:r>
          </a:p>
          <a:p>
            <a:endParaRPr lang="en-CA" dirty="0"/>
          </a:p>
          <a:p>
            <a:endParaRPr lang="en-CA" b="0" dirty="0"/>
          </a:p>
          <a:p>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32</a:t>
            </a:fld>
            <a:endParaRPr lang="en-US"/>
          </a:p>
        </p:txBody>
      </p:sp>
    </p:spTree>
    <p:extLst>
      <p:ext uri="{BB962C8B-B14F-4D97-AF65-F5344CB8AC3E}">
        <p14:creationId xmlns:p14="http://schemas.microsoft.com/office/powerpoint/2010/main" val="3255833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endParaRPr lang="en-CA" b="0" dirty="0"/>
          </a:p>
          <a:p>
            <a:r>
              <a:rPr lang="en-CA" b="0" dirty="0"/>
              <a:t>If a site has missed the day-end close cut off time </a:t>
            </a:r>
            <a:r>
              <a:rPr lang="en-CA" sz="1200" b="0" kern="1200" dirty="0">
                <a:solidFill>
                  <a:schemeClr val="tx1"/>
                </a:solidFill>
                <a:latin typeface="+mn-lt"/>
                <a:ea typeface="+mn-ea"/>
                <a:cs typeface="+mn-cs"/>
              </a:rPr>
              <a:t>and BAMS/FD forced the day-end close, we recommend they do the following: </a:t>
            </a:r>
          </a:p>
          <a:p>
            <a:endParaRPr lang="en-CA" sz="1200" b="0" kern="1200" dirty="0">
              <a:solidFill>
                <a:schemeClr val="tx1"/>
              </a:solidFill>
              <a:latin typeface="+mn-lt"/>
              <a:ea typeface="+mn-ea"/>
              <a:cs typeface="+mn-cs"/>
            </a:endParaRPr>
          </a:p>
          <a:p>
            <a:r>
              <a:rPr lang="en-CA" b="0" dirty="0"/>
              <a:t>Wait until the next regular day-end closing time to run a day-end close. Then, they will </a:t>
            </a:r>
            <a:r>
              <a:rPr lang="en-CA" sz="1200" kern="1200" dirty="0">
                <a:solidFill>
                  <a:schemeClr val="tx1"/>
                </a:solidFill>
                <a:effectLst/>
                <a:latin typeface="+mn-lt"/>
                <a:ea typeface="+mn-ea"/>
                <a:cs typeface="+mn-cs"/>
              </a:rPr>
              <a:t>reconcile both days using one combined report. It will include the data from the forced close, and the data from the day-end completed the next day (the day </a:t>
            </a:r>
            <a:r>
              <a:rPr lang="en-CA" sz="1200" u="sng" kern="1200" dirty="0">
                <a:solidFill>
                  <a:schemeClr val="tx1"/>
                </a:solidFill>
                <a:effectLst/>
                <a:latin typeface="+mn-lt"/>
                <a:ea typeface="+mn-ea"/>
                <a:cs typeface="+mn-cs"/>
              </a:rPr>
              <a:t>after</a:t>
            </a:r>
            <a:r>
              <a:rPr lang="en-CA" sz="1200" kern="1200" dirty="0">
                <a:solidFill>
                  <a:schemeClr val="tx1"/>
                </a:solidFill>
                <a:effectLst/>
                <a:latin typeface="+mn-lt"/>
                <a:ea typeface="+mn-ea"/>
                <a:cs typeface="+mn-cs"/>
              </a:rPr>
              <a:t> the forced close).</a:t>
            </a:r>
            <a:r>
              <a:rPr lang="en-CA" b="0" dirty="0"/>
              <a:t> They will have more data to reconcile, but the combined DTN reports should balance with the combined local ones. </a:t>
            </a:r>
          </a:p>
          <a:p>
            <a:endParaRPr lang="en-CA" b="0" dirty="0"/>
          </a:p>
          <a:p>
            <a:r>
              <a:rPr lang="en-CA" b="0" dirty="0"/>
              <a:t>As mentioned a few moments ago, Retailers can easily avoid this situation by performing the day-end at approximately the same time every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What is important for you to know is, as a BW, you will not see any Loyalty settlement for that day. </a:t>
            </a:r>
          </a:p>
          <a:p>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33</a:t>
            </a:fld>
            <a:endParaRPr lang="en-US"/>
          </a:p>
        </p:txBody>
      </p:sp>
    </p:spTree>
    <p:extLst>
      <p:ext uri="{BB962C8B-B14F-4D97-AF65-F5344CB8AC3E}">
        <p14:creationId xmlns:p14="http://schemas.microsoft.com/office/powerpoint/2010/main" val="3980608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lumMod val="75000"/>
                  </a:schemeClr>
                </a:solidFill>
                <a:latin typeface="+mn-lt"/>
                <a:ea typeface="+mn-ea"/>
                <a:cs typeface="+mn-cs"/>
              </a:rPr>
              <a:t>To help with the updated process, Retailers will be able to set customizable alerts on their </a:t>
            </a:r>
            <a:r>
              <a:rPr lang="en-US" dirty="0">
                <a:solidFill>
                  <a:schemeClr val="tx1">
                    <a:lumMod val="75000"/>
                  </a:schemeClr>
                </a:solidFill>
              </a:rPr>
              <a:t>point of sale</a:t>
            </a:r>
            <a:r>
              <a:rPr lang="en-US" sz="1200" b="0" kern="1200" baseline="0" dirty="0">
                <a:solidFill>
                  <a:schemeClr val="tx1">
                    <a:lumMod val="75000"/>
                  </a:schemeClr>
                </a:solidFill>
                <a:latin typeface="+mn-lt"/>
                <a:ea typeface="+mn-ea"/>
                <a:cs typeface="+mn-cs"/>
              </a:rPr>
              <a:t> systems as a reminder to perform the day-end by the correct time. As a result of this daily close, Retail sites will see a reduction in out-of-balance situations when reconciling site totals with data in settlement. </a:t>
            </a:r>
            <a:endParaRPr lang="en-US" dirty="0"/>
          </a:p>
          <a:p>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pPr marL="0" indent="0" algn="l" defTabSz="914400" rtl="0" eaLnBrk="1" latinLnBrk="0" hangingPunct="1">
              <a:spcBef>
                <a:spcPts val="300"/>
              </a:spcBef>
              <a:spcAft>
                <a:spcPts val="300"/>
              </a:spcAft>
              <a:buFont typeface="Arial" panose="020B0604020202020204" pitchFamily="34" charset="0"/>
              <a:buNone/>
            </a:pPr>
            <a:endParaRPr lang="en-US" sz="1200" b="0" kern="1200" baseline="0" dirty="0">
              <a:solidFill>
                <a:schemeClr val="tx1">
                  <a:lumMod val="75000"/>
                </a:schemeClr>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34</a:t>
            </a:fld>
            <a:endParaRPr lang="en-US"/>
          </a:p>
        </p:txBody>
      </p:sp>
    </p:spTree>
    <p:extLst>
      <p:ext uri="{BB962C8B-B14F-4D97-AF65-F5344CB8AC3E}">
        <p14:creationId xmlns:p14="http://schemas.microsoft.com/office/powerpoint/2010/main" val="2303430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b="1" dirty="0"/>
              <a:t>SAY</a:t>
            </a:r>
          </a:p>
          <a:p>
            <a:r>
              <a:rPr lang="en-CA" b="0" dirty="0"/>
              <a:t>It’s now time for another pause to think about the sites you manage. How can you best support them with this change? </a:t>
            </a:r>
          </a:p>
          <a:p>
            <a:endParaRPr lang="en-CA" b="0" dirty="0"/>
          </a:p>
          <a:p>
            <a:r>
              <a:rPr lang="en-CA" b="1" dirty="0"/>
              <a:t>Some suggestions are:</a:t>
            </a:r>
          </a:p>
          <a:p>
            <a:pPr marL="0" indent="0">
              <a:buNone/>
            </a:pPr>
            <a:r>
              <a:rPr lang="en-CA" b="0" dirty="0"/>
              <a:t>Deliver the training provided by Imperial Oil, develop a plan to communicate the changes to Retail sites and check in with Retailers as they are implementing the change.</a:t>
            </a:r>
          </a:p>
          <a:p>
            <a:endParaRPr lang="en-CA" b="0" dirty="0"/>
          </a:p>
          <a:p>
            <a:r>
              <a:rPr lang="en-CA" b="0" dirty="0"/>
              <a:t>As the BW, your role is to communicate the updated process to sites, and support them with what they need to be successful. Similar to the webinar you are taking now, Retailers will have the opportunity to attend a webinar to learn about the new solution and how it affects them.</a:t>
            </a:r>
          </a:p>
        </p:txBody>
      </p:sp>
      <p:sp>
        <p:nvSpPr>
          <p:cNvPr id="4" name="Slide Number Placeholder 3"/>
          <p:cNvSpPr>
            <a:spLocks noGrp="1"/>
          </p:cNvSpPr>
          <p:nvPr>
            <p:ph type="sldNum" sz="quarter" idx="10"/>
          </p:nvPr>
        </p:nvSpPr>
        <p:spPr/>
        <p:txBody>
          <a:bodyPr/>
          <a:lstStyle/>
          <a:p>
            <a:fld id="{E2C569B7-E2C2-4E3F-9BB3-92610C151623}" type="slidenum">
              <a:rPr lang="en-US" smtClean="0"/>
              <a:pPr/>
              <a:t>35</a:t>
            </a:fld>
            <a:endParaRPr lang="en-US"/>
          </a:p>
        </p:txBody>
      </p:sp>
      <p:sp>
        <p:nvSpPr>
          <p:cNvPr id="7" name="Slide Image Placeholder 6">
            <a:extLst>
              <a:ext uri="{FF2B5EF4-FFF2-40B4-BE49-F238E27FC236}">
                <a16:creationId xmlns:a16="http://schemas.microsoft.com/office/drawing/2014/main" id="{5A1E5378-5485-4BA4-A735-DE4BB46A1E6F}"/>
              </a:ext>
            </a:extLst>
          </p:cNvPr>
          <p:cNvSpPr>
            <a:spLocks noGrp="1" noRot="1" noChangeAspect="1"/>
          </p:cNvSpPr>
          <p:nvPr>
            <p:ph type="sldImg"/>
          </p:nvPr>
        </p:nvSpPr>
        <p:spPr>
          <a:xfrm>
            <a:off x="1377950" y="476250"/>
            <a:ext cx="4102100" cy="3076575"/>
          </a:xfrm>
        </p:spPr>
      </p:sp>
    </p:spTree>
    <p:extLst>
      <p:ext uri="{BB962C8B-B14F-4D97-AF65-F5344CB8AC3E}">
        <p14:creationId xmlns:p14="http://schemas.microsoft.com/office/powerpoint/2010/main" val="676171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TIME 1 min</a:t>
            </a:r>
          </a:p>
          <a:p>
            <a:endParaRPr lang="en-CA" b="1" dirty="0"/>
          </a:p>
          <a:p>
            <a:r>
              <a:rPr lang="en-CA" b="1" dirty="0"/>
              <a:t>FACILITATOR NOTE</a:t>
            </a:r>
          </a:p>
          <a:p>
            <a:r>
              <a:rPr lang="en-CA" b="0" dirty="0"/>
              <a:t>The purpose of this poll is to generate thinking and conversation. There is no wrong answer. </a:t>
            </a:r>
          </a:p>
          <a:p>
            <a:endParaRPr lang="en-CA" b="0" dirty="0"/>
          </a:p>
          <a:p>
            <a:r>
              <a:rPr lang="en-CA" b="1" dirty="0"/>
              <a:t>If you are facilitating this virtually as a webinar</a:t>
            </a:r>
            <a:r>
              <a:rPr lang="en-CA" b="0" dirty="0"/>
              <a:t>, use this slide to introduce the poll question. Type the poll question and answers into the WebEx (or other software) poll feature before the webinar. Bring the question up when you come to this slide. </a:t>
            </a:r>
          </a:p>
          <a:p>
            <a:endParaRPr lang="en-CA" b="0" dirty="0"/>
          </a:p>
          <a:p>
            <a:r>
              <a:rPr lang="en-CA" b="1" dirty="0"/>
              <a:t>If you are facilitating this face-to-face, </a:t>
            </a:r>
            <a:r>
              <a:rPr lang="en-CA" b="0" dirty="0"/>
              <a:t>use the next two slides to present the poll question and responses. They are hidden in this presentation. To unhide them, in Normal view, select the slide on the left hand list of slides, right click and deselect “Hide Slide” from the menu.</a:t>
            </a:r>
          </a:p>
          <a:p>
            <a:endParaRPr lang="en-CA" b="1" dirty="0"/>
          </a:p>
          <a:p>
            <a:r>
              <a:rPr lang="en-CA" b="1" dirty="0"/>
              <a:t>POLL QUESTION – SELECT THE BEST RESPONSE. ALL ANSWERS ARE CORRECT</a:t>
            </a:r>
          </a:p>
          <a:p>
            <a:r>
              <a:rPr lang="en-CA" b="0" dirty="0"/>
              <a:t>Thinking about the sites you manage, how can you best support them with this change? </a:t>
            </a:r>
          </a:p>
          <a:p>
            <a:pPr marL="228600" indent="-228600">
              <a:buAutoNum type="alphaLcParenR"/>
            </a:pPr>
            <a:r>
              <a:rPr lang="en-CA" b="0" dirty="0"/>
              <a:t>Deliver the training provided by Imperial Oil</a:t>
            </a:r>
          </a:p>
          <a:p>
            <a:pPr marL="228600" indent="-228600">
              <a:buAutoNum type="alphaLcParenR"/>
            </a:pPr>
            <a:r>
              <a:rPr lang="en-CA" b="0" dirty="0"/>
              <a:t>Develop a plan to communicate the changes to Retail sites</a:t>
            </a:r>
          </a:p>
          <a:p>
            <a:pPr marL="228600" indent="-228600">
              <a:buAutoNum type="alphaLcParenR"/>
            </a:pPr>
            <a:r>
              <a:rPr lang="en-CA" b="0" dirty="0"/>
              <a:t>Check in with Retailers as they are implementing the change</a:t>
            </a:r>
          </a:p>
          <a:p>
            <a:pPr marL="228600" indent="-228600">
              <a:buAutoNum type="alphaLcParenR"/>
            </a:pPr>
            <a:r>
              <a:rPr lang="en-CA" b="0" dirty="0"/>
              <a:t>Other</a:t>
            </a:r>
          </a:p>
          <a:p>
            <a:pPr marL="0" indent="0">
              <a:buNone/>
            </a:pPr>
            <a:endParaRPr lang="en-CA" b="1" dirty="0"/>
          </a:p>
          <a:p>
            <a:r>
              <a:rPr lang="en-CA" b="1" dirty="0"/>
              <a:t>DO</a:t>
            </a:r>
          </a:p>
          <a:p>
            <a:r>
              <a:rPr lang="en-CA" b="0" dirty="0"/>
              <a:t>Review and comment on responses as they are entered. If any participant responded “Other”. Ask if they would like to go off mute and share their ideas. </a:t>
            </a:r>
          </a:p>
          <a:p>
            <a:pPr marL="0" indent="0">
              <a:buNone/>
            </a:pPr>
            <a:endParaRPr lang="en-CA" b="1" dirty="0"/>
          </a:p>
          <a:p>
            <a:pPr marL="0" indent="0">
              <a:buNone/>
            </a:pPr>
            <a:r>
              <a:rPr lang="en-CA" b="1" dirty="0"/>
              <a:t>SAY</a:t>
            </a:r>
          </a:p>
          <a:p>
            <a:r>
              <a:rPr lang="en-CA" b="0" dirty="0"/>
              <a:t>Thank you for sharing your ideas. As the BW, your role is to communicate the updated process to sites, and support them with what they need to be successful. Similar to the webinar you are taking now, Retailers will have the opportunity to attend a webinar to learn about the new solution and how it affects them.</a:t>
            </a:r>
          </a:p>
        </p:txBody>
      </p:sp>
      <p:sp>
        <p:nvSpPr>
          <p:cNvPr id="4" name="Slide Number Placeholder 3"/>
          <p:cNvSpPr>
            <a:spLocks noGrp="1"/>
          </p:cNvSpPr>
          <p:nvPr>
            <p:ph type="sldNum" sz="quarter" idx="10"/>
          </p:nvPr>
        </p:nvSpPr>
        <p:spPr/>
        <p:txBody>
          <a:bodyPr/>
          <a:lstStyle/>
          <a:p>
            <a:fld id="{E2C569B7-E2C2-4E3F-9BB3-92610C151623}" type="slidenum">
              <a:rPr lang="en-US" smtClean="0"/>
              <a:t>36</a:t>
            </a:fld>
            <a:endParaRPr lang="en-US"/>
          </a:p>
        </p:txBody>
      </p:sp>
    </p:spTree>
    <p:extLst>
      <p:ext uri="{BB962C8B-B14F-4D97-AF65-F5344CB8AC3E}">
        <p14:creationId xmlns:p14="http://schemas.microsoft.com/office/powerpoint/2010/main" val="2915858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TIME 1 min</a:t>
            </a:r>
          </a:p>
          <a:p>
            <a:endParaRPr lang="en-CA" b="1" dirty="0"/>
          </a:p>
          <a:p>
            <a:r>
              <a:rPr lang="en-CA" b="1" dirty="0"/>
              <a:t>FACILITATOR NOTE</a:t>
            </a:r>
          </a:p>
          <a:p>
            <a:r>
              <a:rPr lang="en-CA" b="0" dirty="0"/>
              <a:t>This slide is for face-to-face presentation use. </a:t>
            </a:r>
          </a:p>
          <a:p>
            <a:endParaRPr lang="en-CA" b="0" dirty="0"/>
          </a:p>
          <a:p>
            <a:r>
              <a:rPr lang="en-CA" b="1" dirty="0"/>
              <a:t>POLL QUESTION</a:t>
            </a:r>
          </a:p>
          <a:p>
            <a:r>
              <a:rPr lang="en-CA" b="0" dirty="0"/>
              <a:t>Thinking about the sites you manage, how can you best support them with this change? </a:t>
            </a:r>
          </a:p>
          <a:p>
            <a:pPr marL="228600" indent="-228600">
              <a:buAutoNum type="alphaLcParenR"/>
            </a:pPr>
            <a:r>
              <a:rPr lang="en-CA" b="0" dirty="0"/>
              <a:t>Deliver the training provided by Imperial Oil</a:t>
            </a:r>
          </a:p>
          <a:p>
            <a:pPr marL="228600" indent="-228600">
              <a:buAutoNum type="alphaLcParenR"/>
            </a:pPr>
            <a:r>
              <a:rPr lang="en-CA" b="0" dirty="0"/>
              <a:t>Develop a plan to communicate the changes to Retail sites</a:t>
            </a:r>
          </a:p>
          <a:p>
            <a:pPr marL="228600" indent="-228600">
              <a:buAutoNum type="alphaLcParenR"/>
            </a:pPr>
            <a:r>
              <a:rPr lang="en-CA" b="0" dirty="0"/>
              <a:t>Check in with Retailers as they are implementing the change</a:t>
            </a:r>
          </a:p>
          <a:p>
            <a:pPr marL="228600" indent="-228600">
              <a:buAutoNum type="alphaLcParenR"/>
            </a:pPr>
            <a:r>
              <a:rPr lang="en-CA" b="0" dirty="0"/>
              <a:t>Other</a:t>
            </a:r>
          </a:p>
          <a:p>
            <a:pPr marL="0" indent="0">
              <a:buNone/>
            </a:pPr>
            <a:endParaRPr lang="en-CA" b="1" dirty="0"/>
          </a:p>
          <a:p>
            <a:r>
              <a:rPr lang="en-CA" b="1" dirty="0"/>
              <a:t>DO</a:t>
            </a:r>
          </a:p>
          <a:p>
            <a:r>
              <a:rPr lang="en-CA" b="0" dirty="0"/>
              <a:t>Review and comment on responses as they are entered. If any participant responded “Other”. Ask if they would like to go off mute and share their ideas. </a:t>
            </a:r>
          </a:p>
          <a:p>
            <a:pPr marL="0" indent="0">
              <a:buNone/>
            </a:pPr>
            <a:endParaRPr lang="en-CA" b="0" dirty="0"/>
          </a:p>
          <a:p>
            <a:pPr marL="0" indent="0">
              <a:buNone/>
            </a:pPr>
            <a:r>
              <a:rPr lang="en-CA" b="1" dirty="0"/>
              <a:t>SAY</a:t>
            </a:r>
          </a:p>
          <a:p>
            <a:r>
              <a:rPr lang="en-CA" b="0" dirty="0"/>
              <a:t>Thank you for sharing your ideas. As the BW, your role is to communicate the updated process to sites, and support them with what they need to be successful. Similar to the webinar you are taking now, Retailers will have the opportunity to attend a webinar to learn about the new solution and how it affects them.</a:t>
            </a:r>
          </a:p>
        </p:txBody>
      </p:sp>
      <p:sp>
        <p:nvSpPr>
          <p:cNvPr id="4" name="Slide Number Placeholder 3"/>
          <p:cNvSpPr>
            <a:spLocks noGrp="1"/>
          </p:cNvSpPr>
          <p:nvPr>
            <p:ph type="sldNum" sz="quarter" idx="10"/>
          </p:nvPr>
        </p:nvSpPr>
        <p:spPr/>
        <p:txBody>
          <a:bodyPr/>
          <a:lstStyle/>
          <a:p>
            <a:fld id="{E2C569B7-E2C2-4E3F-9BB3-92610C151623}" type="slidenum">
              <a:rPr lang="en-US" smtClean="0"/>
              <a:t>37</a:t>
            </a:fld>
            <a:endParaRPr lang="en-US"/>
          </a:p>
        </p:txBody>
      </p:sp>
    </p:spTree>
    <p:extLst>
      <p:ext uri="{BB962C8B-B14F-4D97-AF65-F5344CB8AC3E}">
        <p14:creationId xmlns:p14="http://schemas.microsoft.com/office/powerpoint/2010/main" val="34732616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endParaRPr lang="en-US" b="0" dirty="0"/>
          </a:p>
          <a:p>
            <a:r>
              <a:rPr lang="en-US" b="0" dirty="0"/>
              <a:t>Let’s continue on.</a:t>
            </a:r>
          </a:p>
          <a:p>
            <a:endParaRPr lang="en-US" b="0" dirty="0"/>
          </a:p>
          <a:p>
            <a:r>
              <a:rPr lang="en-US" b="0" dirty="0"/>
              <a:t>We’ve covered the processes related to reports and day end close. </a:t>
            </a:r>
            <a:r>
              <a:rPr lang="en-US" strike="sngStrike" dirty="0">
                <a:solidFill>
                  <a:srgbClr val="FF0000"/>
                </a:solidFill>
              </a:rPr>
              <a:t>These are the changes with the biggest impact to you. </a:t>
            </a:r>
            <a:r>
              <a:rPr lang="en-US" b="0" dirty="0"/>
              <a:t>There are a few other process changes to tell you about, so let’s do that now. </a:t>
            </a:r>
          </a:p>
        </p:txBody>
      </p:sp>
      <p:sp>
        <p:nvSpPr>
          <p:cNvPr id="4" name="Slide Number Placeholder 3"/>
          <p:cNvSpPr>
            <a:spLocks noGrp="1"/>
          </p:cNvSpPr>
          <p:nvPr>
            <p:ph type="sldNum" sz="quarter" idx="10"/>
          </p:nvPr>
        </p:nvSpPr>
        <p:spPr/>
        <p:txBody>
          <a:bodyPr/>
          <a:lstStyle/>
          <a:p>
            <a:fld id="{E2C569B7-E2C2-4E3F-9BB3-92610C151623}" type="slidenum">
              <a:rPr lang="en-US" smtClean="0"/>
              <a:t>38</a:t>
            </a:fld>
            <a:endParaRPr lang="en-US"/>
          </a:p>
        </p:txBody>
      </p:sp>
    </p:spTree>
    <p:extLst>
      <p:ext uri="{BB962C8B-B14F-4D97-AF65-F5344CB8AC3E}">
        <p14:creationId xmlns:p14="http://schemas.microsoft.com/office/powerpoint/2010/main" val="3998115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CA" strike="noStrike" dirty="0">
                <a:solidFill>
                  <a:srgbClr val="FF0000"/>
                </a:solidFill>
              </a:rPr>
              <a:t>A</a:t>
            </a:r>
            <a:r>
              <a:rPr lang="en-CA" b="0" dirty="0"/>
              <a:t>ll site credit card transactions will be pre-authorized. This will provide better fraud protection for both you and the customer. As a result, sites will no longer need to pre-authorize a credit card by processing a one cent transaction. </a:t>
            </a:r>
          </a:p>
        </p:txBody>
      </p:sp>
      <p:sp>
        <p:nvSpPr>
          <p:cNvPr id="4" name="Slide Number Placeholder 3"/>
          <p:cNvSpPr>
            <a:spLocks noGrp="1"/>
          </p:cNvSpPr>
          <p:nvPr>
            <p:ph type="sldNum" sz="quarter" idx="10"/>
          </p:nvPr>
        </p:nvSpPr>
        <p:spPr/>
        <p:txBody>
          <a:bodyPr/>
          <a:lstStyle/>
          <a:p>
            <a:fld id="{E2C569B7-E2C2-4E3F-9BB3-92610C151623}" type="slidenum">
              <a:rPr lang="en-US" smtClean="0"/>
              <a:t>39</a:t>
            </a:fld>
            <a:endParaRPr lang="en-US"/>
          </a:p>
        </p:txBody>
      </p:sp>
    </p:spTree>
    <p:extLst>
      <p:ext uri="{BB962C8B-B14F-4D97-AF65-F5344CB8AC3E}">
        <p14:creationId xmlns:p14="http://schemas.microsoft.com/office/powerpoint/2010/main" val="241824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2C569B7-E2C2-4E3F-9BB3-92610C151623}" type="slidenum">
              <a:rPr lang="en-US" smtClean="0"/>
              <a:pPr/>
              <a:t>4</a:t>
            </a:fld>
            <a:endParaRPr lang="en-US"/>
          </a:p>
        </p:txBody>
      </p:sp>
      <p:sp>
        <p:nvSpPr>
          <p:cNvPr id="15" name="Slide Image Placeholder 14">
            <a:extLst>
              <a:ext uri="{FF2B5EF4-FFF2-40B4-BE49-F238E27FC236}">
                <a16:creationId xmlns:a16="http://schemas.microsoft.com/office/drawing/2014/main" id="{9EED79DE-02F9-4274-A236-7B2CD97A4CB3}"/>
              </a:ext>
            </a:extLst>
          </p:cNvPr>
          <p:cNvSpPr>
            <a:spLocks noGrp="1" noRot="1" noChangeAspect="1"/>
          </p:cNvSpPr>
          <p:nvPr>
            <p:ph type="sldImg"/>
          </p:nvPr>
        </p:nvSpPr>
        <p:spPr>
          <a:xfrm>
            <a:off x="1377950" y="476250"/>
            <a:ext cx="4102100" cy="3076575"/>
          </a:xfrm>
        </p:spPr>
      </p:sp>
      <p:sp>
        <p:nvSpPr>
          <p:cNvPr id="16" name="Notes Placeholder 15">
            <a:extLst>
              <a:ext uri="{FF2B5EF4-FFF2-40B4-BE49-F238E27FC236}">
                <a16:creationId xmlns:a16="http://schemas.microsoft.com/office/drawing/2014/main" id="{A0E44990-2163-460C-AE9C-8E96DD1DF72A}"/>
              </a:ext>
            </a:extLst>
          </p:cNvPr>
          <p:cNvSpPr>
            <a:spLocks noGrp="1"/>
          </p:cNvSpPr>
          <p:nvPr>
            <p:ph type="body" idx="1"/>
          </p:nvPr>
        </p:nvSpPr>
        <p:spPr/>
        <p:txBody>
          <a:bodyPr/>
          <a:lstStyle/>
          <a:p>
            <a:r>
              <a:rPr lang="en-CA" b="1" dirty="0"/>
              <a:t>FACILITATOR NOTE</a:t>
            </a:r>
            <a:r>
              <a:rPr lang="en-CA" dirty="0"/>
              <a:t>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Welcome to this </a:t>
            </a:r>
            <a:r>
              <a:rPr lang="en-CA" sz="1200" dirty="0">
                <a:solidFill>
                  <a:schemeClr val="tx2"/>
                </a:solidFill>
              </a:rPr>
              <a:t>webinar focused on </a:t>
            </a:r>
            <a:r>
              <a:rPr lang="en-CA" dirty="0"/>
              <a:t>the Card Processing upgrades for Branded Wholesalers. </a:t>
            </a:r>
            <a:endParaRPr lang="en-CA" sz="1200" dirty="0">
              <a:solidFill>
                <a:schemeClr val="tx2"/>
              </a:solidFill>
            </a:endParaRPr>
          </a:p>
          <a:p>
            <a:endParaRPr lang="en-CA" dirty="0"/>
          </a:p>
        </p:txBody>
      </p:sp>
    </p:spTree>
    <p:extLst>
      <p:ext uri="{BB962C8B-B14F-4D97-AF65-F5344CB8AC3E}">
        <p14:creationId xmlns:p14="http://schemas.microsoft.com/office/powerpoint/2010/main" val="680685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rPr>
              <a:t>Last, </a:t>
            </a:r>
            <a:r>
              <a:rPr lang="en-US" sz="1200" kern="1200" dirty="0">
                <a:solidFill>
                  <a:schemeClr val="tx1"/>
                </a:solidFill>
                <a:effectLst/>
                <a:latin typeface="+mn-lt"/>
                <a:ea typeface="+mn-ea"/>
                <a:cs typeface="+mn-cs"/>
              </a:rPr>
              <a:t>In future, when you or Retail sites receive requests related to transactions or receipts, they will be identified by the invoice number and either the pump number or pay point number. </a:t>
            </a:r>
            <a:r>
              <a:rPr lang="en-US" sz="1200" dirty="0">
                <a:latin typeface="Calibri" panose="020F0502020204030204" pitchFamily="34" charset="0"/>
                <a:ea typeface="Calibri" panose="020F0502020204030204" pitchFamily="34" charset="0"/>
              </a:rPr>
              <a:t>This will replace the three character terminal ID currently being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40</a:t>
            </a:fld>
            <a:endParaRPr lang="en-US"/>
          </a:p>
        </p:txBody>
      </p:sp>
    </p:spTree>
    <p:extLst>
      <p:ext uri="{BB962C8B-B14F-4D97-AF65-F5344CB8AC3E}">
        <p14:creationId xmlns:p14="http://schemas.microsoft.com/office/powerpoint/2010/main" val="39759116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b="1" dirty="0"/>
              <a:t>SAY</a:t>
            </a:r>
          </a:p>
          <a:p>
            <a:pPr lvl="0"/>
            <a:r>
              <a:rPr lang="en-CA" dirty="0"/>
              <a:t>Okay, now to one of the most important topics. </a:t>
            </a:r>
          </a:p>
          <a:p>
            <a:pPr lvl="0"/>
            <a:endParaRPr lang="en-CA" dirty="0"/>
          </a:p>
          <a:p>
            <a:pPr lvl="0"/>
            <a:r>
              <a:rPr lang="en-CA" dirty="0"/>
              <a:t>These updates will provide you and your sites with more simplified, up to date processes to help you and the business as a whole, remain competitive. </a:t>
            </a:r>
          </a:p>
          <a:p>
            <a:pPr lvl="0"/>
            <a:endParaRPr lang="en-CA" dirty="0"/>
          </a:p>
          <a:p>
            <a:pPr lvl="0"/>
            <a:r>
              <a:rPr lang="en-CA" dirty="0"/>
              <a:t>Most of the new processes will have a larger impact on the Retailers and the sites they manage. Thinking of your regular communication channels with your sites, in what ways do you plan to communicate the updates to them? For example, perhaps you hold monthly meetings with Retailers, or send out weekly email updates. </a:t>
            </a:r>
          </a:p>
          <a:p>
            <a:pPr lvl="0"/>
            <a:endParaRPr lang="en-CA" dirty="0"/>
          </a:p>
          <a:p>
            <a:pPr lvl="0"/>
            <a:r>
              <a:rPr lang="en-CA" dirty="0"/>
              <a:t>What can you do?</a:t>
            </a:r>
          </a:p>
          <a:p>
            <a:pPr lvl="0"/>
            <a:endParaRPr lang="en-CA" dirty="0"/>
          </a:p>
          <a:p>
            <a:r>
              <a:rPr lang="en-CA" dirty="0"/>
              <a:t>Thank you for thinking about this. Building on these ideas, there are resources and support to assist you with communicating the change. </a:t>
            </a:r>
          </a:p>
        </p:txBody>
      </p:sp>
      <p:sp>
        <p:nvSpPr>
          <p:cNvPr id="4" name="Slide Number Placeholder 3"/>
          <p:cNvSpPr>
            <a:spLocks noGrp="1"/>
          </p:cNvSpPr>
          <p:nvPr>
            <p:ph type="sldNum" sz="quarter" idx="10"/>
          </p:nvPr>
        </p:nvSpPr>
        <p:spPr/>
        <p:txBody>
          <a:bodyPr/>
          <a:lstStyle/>
          <a:p>
            <a:fld id="{E2C569B7-E2C2-4E3F-9BB3-92610C151623}" type="slidenum">
              <a:rPr lang="en-US" smtClean="0"/>
              <a:pPr/>
              <a:t>41</a:t>
            </a:fld>
            <a:endParaRPr lang="en-US"/>
          </a:p>
        </p:txBody>
      </p:sp>
      <p:sp>
        <p:nvSpPr>
          <p:cNvPr id="7" name="Slide Image Placeholder 6">
            <a:extLst>
              <a:ext uri="{FF2B5EF4-FFF2-40B4-BE49-F238E27FC236}">
                <a16:creationId xmlns:a16="http://schemas.microsoft.com/office/drawing/2014/main" id="{5A1E5378-5485-4BA4-A735-DE4BB46A1E6F}"/>
              </a:ext>
            </a:extLst>
          </p:cNvPr>
          <p:cNvSpPr>
            <a:spLocks noGrp="1" noRot="1" noChangeAspect="1"/>
          </p:cNvSpPr>
          <p:nvPr>
            <p:ph type="sldImg"/>
          </p:nvPr>
        </p:nvSpPr>
        <p:spPr>
          <a:xfrm>
            <a:off x="1377950" y="476250"/>
            <a:ext cx="4102100" cy="3076575"/>
          </a:xfrm>
        </p:spPr>
      </p:sp>
    </p:spTree>
    <p:extLst>
      <p:ext uri="{BB962C8B-B14F-4D97-AF65-F5344CB8AC3E}">
        <p14:creationId xmlns:p14="http://schemas.microsoft.com/office/powerpoint/2010/main" val="884628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US" b="1" dirty="0"/>
              <a:t>SAY</a:t>
            </a:r>
          </a:p>
          <a:p>
            <a:r>
              <a:rPr lang="en-CA" b="0" dirty="0"/>
              <a:t>Let’s talk about next steps and support available to you and to Retailers.</a:t>
            </a:r>
          </a:p>
          <a:p>
            <a:endParaRPr lang="en-CA" b="0" dirty="0"/>
          </a:p>
          <a:p>
            <a:r>
              <a:rPr lang="en-CA" b="0" dirty="0"/>
              <a:t>For you (BW’s): In addition to planning communications to sites, you have a couple of other next steps to take. Imperial is providing training materials to support you. As a BW, we mentioned earlier that you’ll attend a virtual session that will show you how to navigate </a:t>
            </a:r>
            <a:r>
              <a:rPr lang="en-CA" b="0" strike="noStrike" dirty="0"/>
              <a:t>the DTN portal </a:t>
            </a:r>
            <a:r>
              <a:rPr lang="en-CA" strike="noStrike" dirty="0">
                <a:solidFill>
                  <a:srgbClr val="FF0000"/>
                </a:solidFill>
              </a:rPr>
              <a:t>and the reports that will be available. </a:t>
            </a:r>
          </a:p>
          <a:p>
            <a:endParaRPr lang="en-CA" b="0" dirty="0"/>
          </a:p>
          <a:p>
            <a:r>
              <a:rPr lang="en-CA" b="0" dirty="0"/>
              <a:t>In addition, you can go to the Settlement Information Portal website and check out the DTN User Guide for a detailed description of the reports as well as some quick references to provide additional support.</a:t>
            </a:r>
          </a:p>
          <a:p>
            <a:endParaRPr lang="en-CA" b="0" dirty="0"/>
          </a:p>
          <a:p>
            <a:r>
              <a:rPr lang="en-CA" b="0" dirty="0"/>
              <a:t>For Retailers: As mentioned earlier, Retailers will be able to attend a webinar similar to this one, customized to their needs. They will also have access to a Reference Guide to help them navigate the new reports. As before, sites will contact Retail Help Desk for troubleshooting assistance. </a:t>
            </a:r>
          </a:p>
          <a:p>
            <a:endParaRPr lang="en-CA" b="0" dirty="0"/>
          </a:p>
          <a:p>
            <a:endParaRPr lang="en-US" b="1" dirty="0"/>
          </a:p>
          <a:p>
            <a:endParaRPr lang="en-US" b="0" dirty="0"/>
          </a:p>
        </p:txBody>
      </p:sp>
      <p:sp>
        <p:nvSpPr>
          <p:cNvPr id="4" name="Slide Number Placeholder 3"/>
          <p:cNvSpPr>
            <a:spLocks noGrp="1"/>
          </p:cNvSpPr>
          <p:nvPr>
            <p:ph type="sldNum" sz="quarter" idx="10"/>
          </p:nvPr>
        </p:nvSpPr>
        <p:spPr/>
        <p:txBody>
          <a:bodyPr/>
          <a:lstStyle/>
          <a:p>
            <a:fld id="{E2C569B7-E2C2-4E3F-9BB3-92610C151623}" type="slidenum">
              <a:rPr lang="en-US" smtClean="0"/>
              <a:t>42</a:t>
            </a:fld>
            <a:endParaRPr lang="en-US"/>
          </a:p>
        </p:txBody>
      </p:sp>
    </p:spTree>
    <p:extLst>
      <p:ext uri="{BB962C8B-B14F-4D97-AF65-F5344CB8AC3E}">
        <p14:creationId xmlns:p14="http://schemas.microsoft.com/office/powerpoint/2010/main" val="826453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TIME 6 min</a:t>
            </a:r>
          </a:p>
          <a:p>
            <a:endParaRPr lang="en-CA" b="1" dirty="0"/>
          </a:p>
          <a:p>
            <a:r>
              <a:rPr lang="en-CA" b="1" dirty="0"/>
              <a:t>FACILITATOR NOTE</a:t>
            </a:r>
          </a:p>
          <a:p>
            <a:r>
              <a:rPr lang="en-CA" b="0" dirty="0"/>
              <a:t>If there are 5 or less participants or if this is being facilitated face-to-face, participants can ask questions by unmuting (webinar) or just asking (face-to-face).</a:t>
            </a:r>
          </a:p>
          <a:p>
            <a:r>
              <a:rPr lang="en-CA" b="0" dirty="0"/>
              <a:t>For a webinar with 6 or more participants, direct them to use the text chat feature to ask questions. </a:t>
            </a:r>
          </a:p>
          <a:p>
            <a:endParaRPr lang="en-CA" b="1" dirty="0"/>
          </a:p>
          <a:p>
            <a:r>
              <a:rPr lang="en-CA" b="1" dirty="0"/>
              <a:t>SAY</a:t>
            </a:r>
          </a:p>
          <a:p>
            <a:r>
              <a:rPr lang="en-CA" dirty="0"/>
              <a:t>That completes the summary of the updated and simplified solution to front-end processing and settlement. Thank you for attending and for your participation today. We have some time left to address any questions you might have. What questions or comments do you have? </a:t>
            </a: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43</a:t>
            </a:fld>
            <a:endParaRPr lang="en-US"/>
          </a:p>
        </p:txBody>
      </p:sp>
    </p:spTree>
    <p:extLst>
      <p:ext uri="{BB962C8B-B14F-4D97-AF65-F5344CB8AC3E}">
        <p14:creationId xmlns:p14="http://schemas.microsoft.com/office/powerpoint/2010/main" val="23032280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That completes the summary of the updated and simplified solution to front-end processing and settlement. Thank you for attending and for your attention today. If you have any questions or comments, please remember to reach out to your support team.</a:t>
            </a:r>
          </a:p>
          <a:p>
            <a:endParaRPr lang="en-CA" b="0" dirty="0"/>
          </a:p>
          <a:p>
            <a:r>
              <a:rPr lang="en-CA" b="0" dirty="0"/>
              <a:t>Thank you again for attending. </a:t>
            </a:r>
          </a:p>
        </p:txBody>
      </p:sp>
      <p:sp>
        <p:nvSpPr>
          <p:cNvPr id="4" name="Slide Number Placeholder 3"/>
          <p:cNvSpPr>
            <a:spLocks noGrp="1"/>
          </p:cNvSpPr>
          <p:nvPr>
            <p:ph type="sldNum" sz="quarter" idx="10"/>
          </p:nvPr>
        </p:nvSpPr>
        <p:spPr/>
        <p:txBody>
          <a:bodyPr/>
          <a:lstStyle/>
          <a:p>
            <a:fld id="{E2C569B7-E2C2-4E3F-9BB3-92610C151623}" type="slidenum">
              <a:rPr lang="en-US" smtClean="0"/>
              <a:t>44</a:t>
            </a:fld>
            <a:endParaRPr lang="en-US"/>
          </a:p>
        </p:txBody>
      </p:sp>
    </p:spTree>
    <p:extLst>
      <p:ext uri="{BB962C8B-B14F-4D97-AF65-F5344CB8AC3E}">
        <p14:creationId xmlns:p14="http://schemas.microsoft.com/office/powerpoint/2010/main" val="2899785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30213"/>
            <a:ext cx="4102100" cy="3076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Suggested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my name is David Fisher and I will be your guide today in this custom webinar for BWs!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Let’s get started.</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5</a:t>
            </a:fld>
            <a:endParaRPr lang="en-US"/>
          </a:p>
        </p:txBody>
      </p:sp>
    </p:spTree>
    <p:extLst>
      <p:ext uri="{BB962C8B-B14F-4D97-AF65-F5344CB8AC3E}">
        <p14:creationId xmlns:p14="http://schemas.microsoft.com/office/powerpoint/2010/main" val="327467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b="1" dirty="0"/>
              <a:t>TIME 1.5 min</a:t>
            </a:r>
          </a:p>
          <a:p>
            <a:endParaRPr lang="en-CA" dirty="0"/>
          </a:p>
          <a:p>
            <a:r>
              <a:rPr lang="en-CA" b="1" dirty="0"/>
              <a:t>DO </a:t>
            </a:r>
          </a:p>
          <a:p>
            <a:r>
              <a:rPr lang="en-CA" dirty="0"/>
              <a:t>If presenting this session face-to-face, use this time to introduce any classroom tools and guidelines.</a:t>
            </a:r>
          </a:p>
          <a:p>
            <a:endParaRPr lang="en-CA" dirty="0"/>
          </a:p>
          <a:p>
            <a:r>
              <a:rPr lang="en-CA" dirty="0"/>
              <a:t>If presenting this via a webinar, introduce the webinar tools to participants: </a:t>
            </a:r>
          </a:p>
          <a:p>
            <a:endParaRPr lang="en-CA" dirty="0"/>
          </a:p>
          <a:p>
            <a:r>
              <a:rPr lang="en-CA" b="1" dirty="0"/>
              <a:t>Raise hand feature</a:t>
            </a:r>
            <a:r>
              <a:rPr lang="en-CA" dirty="0"/>
              <a:t>: Select the hand icon beside your name to raise your hand. </a:t>
            </a:r>
            <a:r>
              <a:rPr lang="en-CA" b="1" dirty="0"/>
              <a:t>Try it now </a:t>
            </a:r>
            <a:r>
              <a:rPr lang="en-CA" dirty="0"/>
              <a:t>– Raise your hand if you have attended a webinar before. You can also raise your hand if you have a question. We will pause when appropriate and address your question. </a:t>
            </a:r>
          </a:p>
          <a:p>
            <a:endParaRPr lang="en-CA" b="1" dirty="0"/>
          </a:p>
          <a:p>
            <a:r>
              <a:rPr lang="en-CA" b="1" dirty="0"/>
              <a:t>Text chat feature</a:t>
            </a:r>
            <a:r>
              <a:rPr lang="en-CA" dirty="0"/>
              <a:t>: We will pause for questions throughout the webinar today. At any time, you can enter comments and questions in the text chat box to send directly to the facilitator or to everyone attending. </a:t>
            </a:r>
            <a:r>
              <a:rPr lang="en-CA" b="1" dirty="0"/>
              <a:t>Try it now </a:t>
            </a:r>
            <a:r>
              <a:rPr lang="en-CA" dirty="0"/>
              <a:t>– Enter a greeting in the chat box and send it to everyone. </a:t>
            </a:r>
          </a:p>
          <a:p>
            <a:endParaRPr lang="en-CA" dirty="0"/>
          </a:p>
          <a:p>
            <a:r>
              <a:rPr lang="en-CA" b="1" dirty="0"/>
              <a:t>Polling feature</a:t>
            </a:r>
            <a:r>
              <a:rPr lang="en-CA" dirty="0"/>
              <a:t>: From time to time, you will answer questions related to the topic using the polling feature. </a:t>
            </a:r>
            <a:r>
              <a:rPr lang="en-CA" b="1" dirty="0"/>
              <a:t>Let’s try one now. </a:t>
            </a:r>
          </a:p>
          <a:p>
            <a:endParaRPr lang="en-CA" dirty="0"/>
          </a:p>
          <a:p>
            <a:r>
              <a:rPr lang="en-CA" b="1" dirty="0"/>
              <a:t>Poll question</a:t>
            </a:r>
            <a:r>
              <a:rPr lang="en-CA" dirty="0"/>
              <a:t>: </a:t>
            </a:r>
          </a:p>
          <a:p>
            <a:r>
              <a:rPr lang="en-CA" dirty="0"/>
              <a:t>How can you ensure you get the most value from this webinar today?</a:t>
            </a:r>
          </a:p>
          <a:p>
            <a:r>
              <a:rPr lang="en-CA" dirty="0"/>
              <a:t>a) Put away all distractions – cell phone, email, paperwork, etc. </a:t>
            </a:r>
          </a:p>
          <a:p>
            <a:r>
              <a:rPr lang="en-CA" dirty="0"/>
              <a:t>b) Ask questions</a:t>
            </a:r>
          </a:p>
          <a:p>
            <a:r>
              <a:rPr lang="en-CA" dirty="0"/>
              <a:t>c) Participate</a:t>
            </a:r>
          </a:p>
          <a:p>
            <a:r>
              <a:rPr lang="en-CA" dirty="0"/>
              <a:t>d) Stand up and turn in a circle 3 times every 5 minutes. </a:t>
            </a:r>
          </a:p>
          <a:p>
            <a:r>
              <a:rPr lang="en-CA" dirty="0"/>
              <a:t>e) a, b and c</a:t>
            </a:r>
          </a:p>
          <a:p>
            <a:r>
              <a:rPr lang="en-CA" b="1" dirty="0"/>
              <a:t>Correct response</a:t>
            </a:r>
            <a:r>
              <a:rPr lang="en-CA" dirty="0"/>
              <a:t>: e</a:t>
            </a:r>
          </a:p>
          <a:p>
            <a:endParaRPr lang="en-CA" dirty="0"/>
          </a:p>
          <a:p>
            <a:r>
              <a:rPr lang="en-CA" b="1" dirty="0"/>
              <a:t>DO</a:t>
            </a:r>
          </a:p>
          <a:p>
            <a:r>
              <a:rPr lang="en-CA" dirty="0"/>
              <a:t>Provide 15 seconds for participants to respond. Comment on the responses.</a:t>
            </a:r>
          </a:p>
          <a:p>
            <a:endParaRPr lang="en-CA" dirty="0"/>
          </a:p>
          <a:p>
            <a:r>
              <a:rPr lang="en-CA" b="1" dirty="0"/>
              <a:t>SAY</a:t>
            </a:r>
          </a:p>
          <a:p>
            <a:r>
              <a:rPr lang="en-CA" dirty="0"/>
              <a:t>Our time together today will be an interactive 45 minutes. Let’s get started.</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pPr/>
              <a:t>6</a:t>
            </a:fld>
            <a:endParaRPr lang="en-US" dirty="0"/>
          </a:p>
        </p:txBody>
      </p:sp>
      <p:sp>
        <p:nvSpPr>
          <p:cNvPr id="7" name="Slide Image Placeholder 6">
            <a:extLst>
              <a:ext uri="{FF2B5EF4-FFF2-40B4-BE49-F238E27FC236}">
                <a16:creationId xmlns:a16="http://schemas.microsoft.com/office/drawing/2014/main" id="{55C413DF-9FCA-41C4-A443-7619FE2F47F2}"/>
              </a:ext>
            </a:extLst>
          </p:cNvPr>
          <p:cNvSpPr>
            <a:spLocks noGrp="1" noRot="1" noChangeAspect="1"/>
          </p:cNvSpPr>
          <p:nvPr>
            <p:ph type="sldImg"/>
          </p:nvPr>
        </p:nvSpPr>
        <p:spPr>
          <a:xfrm>
            <a:off x="1377950" y="476250"/>
            <a:ext cx="4102100" cy="3076575"/>
          </a:xfrm>
        </p:spPr>
      </p:sp>
    </p:spTree>
    <p:extLst>
      <p:ext uri="{BB962C8B-B14F-4D97-AF65-F5344CB8AC3E}">
        <p14:creationId xmlns:p14="http://schemas.microsoft.com/office/powerpoint/2010/main" val="417352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dirty="0"/>
              <a:t>Here is our high level agenda for today’s session. We will cover 4 areas, namely:</a:t>
            </a:r>
          </a:p>
          <a:p>
            <a:endParaRPr lang="en-US" b="0" dirty="0"/>
          </a:p>
          <a:p>
            <a:pPr marL="171450" indent="-171450">
              <a:buFont typeface="Arial" panose="020B0604020202020204" pitchFamily="34" charset="0"/>
              <a:buChar char="•"/>
            </a:pPr>
            <a:r>
              <a:rPr lang="en-US" sz="1200" b="0" kern="1200" dirty="0">
                <a:solidFill>
                  <a:schemeClr val="tx1"/>
                </a:solidFill>
                <a:latin typeface="+mn-lt"/>
                <a:ea typeface="+mn-ea"/>
                <a:cs typeface="+mn-cs"/>
              </a:rPr>
              <a:t>What’s new</a:t>
            </a:r>
          </a:p>
          <a:p>
            <a:pPr marL="171450" indent="-171450">
              <a:buFont typeface="Arial" panose="020B0604020202020204" pitchFamily="34" charset="0"/>
              <a:buChar char="•"/>
            </a:pPr>
            <a:r>
              <a:rPr lang="en-US" sz="1200" b="0" kern="1200" dirty="0">
                <a:solidFill>
                  <a:schemeClr val="tx1"/>
                </a:solidFill>
                <a:latin typeface="+mn-lt"/>
                <a:ea typeface="+mn-ea"/>
                <a:cs typeface="+mn-cs"/>
              </a:rPr>
              <a:t>Reports</a:t>
            </a:r>
          </a:p>
          <a:p>
            <a:pPr marL="171450" indent="-171450">
              <a:buFont typeface="Arial" panose="020B0604020202020204" pitchFamily="34" charset="0"/>
              <a:buChar char="•"/>
            </a:pPr>
            <a:r>
              <a:rPr lang="en-US" sz="1200" b="0" kern="1200" dirty="0">
                <a:solidFill>
                  <a:schemeClr val="tx1"/>
                </a:solidFill>
                <a:latin typeface="+mn-lt"/>
                <a:ea typeface="+mn-ea"/>
                <a:cs typeface="+mn-cs"/>
              </a:rPr>
              <a:t>Day </a:t>
            </a:r>
            <a:r>
              <a:rPr lang="en-US" b="0" dirty="0"/>
              <a:t>end process</a:t>
            </a:r>
          </a:p>
          <a:p>
            <a:pPr marL="171450" indent="-171450">
              <a:buFont typeface="Arial" panose="020B0604020202020204" pitchFamily="34" charset="0"/>
              <a:buChar char="•"/>
            </a:pPr>
            <a:r>
              <a:rPr lang="en-US" b="0" dirty="0"/>
              <a:t>Other updates</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CA" sz="1200" kern="1200" dirty="0">
                <a:solidFill>
                  <a:schemeClr val="tx1"/>
                </a:solidFill>
                <a:effectLst/>
                <a:latin typeface="+mn-lt"/>
                <a:ea typeface="+mn-ea"/>
                <a:cs typeface="+mn-cs"/>
              </a:rPr>
              <a:t>We will be pause from time to time to ask you to think questions about the content and check in with you.</a:t>
            </a:r>
            <a:endParaRPr lang="en-US" b="0" dirty="0"/>
          </a:p>
        </p:txBody>
      </p:sp>
      <p:sp>
        <p:nvSpPr>
          <p:cNvPr id="4" name="Slide Number Placeholder 3"/>
          <p:cNvSpPr>
            <a:spLocks noGrp="1"/>
          </p:cNvSpPr>
          <p:nvPr>
            <p:ph type="sldNum" sz="quarter" idx="10"/>
          </p:nvPr>
        </p:nvSpPr>
        <p:spPr/>
        <p:txBody>
          <a:bodyPr/>
          <a:lstStyle/>
          <a:p>
            <a:fld id="{E2C569B7-E2C2-4E3F-9BB3-92610C151623}" type="slidenum">
              <a:rPr lang="en-US" smtClean="0"/>
              <a:pPr/>
              <a:t>7</a:t>
            </a:fld>
            <a:endParaRPr lang="en-US"/>
          </a:p>
        </p:txBody>
      </p:sp>
      <p:sp>
        <p:nvSpPr>
          <p:cNvPr id="7" name="Slide Image Placeholder 6">
            <a:extLst>
              <a:ext uri="{FF2B5EF4-FFF2-40B4-BE49-F238E27FC236}">
                <a16:creationId xmlns:a16="http://schemas.microsoft.com/office/drawing/2014/main" id="{D7A8842A-1723-4B9B-B186-3CE764934F8F}"/>
              </a:ext>
            </a:extLst>
          </p:cNvPr>
          <p:cNvSpPr>
            <a:spLocks noGrp="1" noRot="1" noChangeAspect="1"/>
          </p:cNvSpPr>
          <p:nvPr>
            <p:ph type="sldImg"/>
          </p:nvPr>
        </p:nvSpPr>
        <p:spPr>
          <a:xfrm>
            <a:off x="1377950" y="476250"/>
            <a:ext cx="4102100" cy="3076575"/>
          </a:xfrm>
        </p:spPr>
      </p:sp>
    </p:spTree>
    <p:extLst>
      <p:ext uri="{BB962C8B-B14F-4D97-AF65-F5344CB8AC3E}">
        <p14:creationId xmlns:p14="http://schemas.microsoft.com/office/powerpoint/2010/main" val="170568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pPr marL="0" lvl="0" indent="-285750" fontAlgn="base">
              <a:lnSpc>
                <a:spcPct val="80000"/>
              </a:lnSpc>
              <a:spcBef>
                <a:spcPts val="600"/>
              </a:spcBef>
              <a:spcAft>
                <a:spcPct val="0"/>
              </a:spcAft>
              <a:buFont typeface="Arial" panose="020B0604020202020204" pitchFamily="34" charset="0"/>
              <a:buChar char="•"/>
              <a:defRPr/>
            </a:pPr>
            <a:r>
              <a:rPr lang="en-CA" dirty="0">
                <a:solidFill>
                  <a:schemeClr val="dk1"/>
                </a:solidFill>
                <a:ea typeface="MS Mincho" panose="02020609040205080304" pitchFamily="49" charset="-128"/>
              </a:rPr>
              <a:t>We are adopting industry-standard systems and processes. </a:t>
            </a:r>
          </a:p>
          <a:p>
            <a:pPr marL="0" lvl="0" indent="-285750" fontAlgn="base">
              <a:lnSpc>
                <a:spcPct val="80000"/>
              </a:lnSpc>
              <a:spcBef>
                <a:spcPts val="600"/>
              </a:spcBef>
              <a:spcAft>
                <a:spcPct val="0"/>
              </a:spcAft>
              <a:buFont typeface="Arial" panose="020B0604020202020204" pitchFamily="34" charset="0"/>
              <a:buChar char="•"/>
              <a:defRPr/>
            </a:pPr>
            <a:r>
              <a:rPr lang="en-CA" dirty="0">
                <a:solidFill>
                  <a:schemeClr val="dk1"/>
                </a:solidFill>
                <a:ea typeface="MS Mincho" panose="02020609040205080304" pitchFamily="49" charset="-128"/>
              </a:rPr>
              <a:t>We are leveraging the ExxonMobil infrastructure and strategic direction.</a:t>
            </a:r>
          </a:p>
          <a:p>
            <a:pPr marL="0" lvl="0" indent="-285750" fontAlgn="base">
              <a:lnSpc>
                <a:spcPct val="80000"/>
              </a:lnSpc>
              <a:spcBef>
                <a:spcPts val="600"/>
              </a:spcBef>
              <a:spcAft>
                <a:spcPct val="0"/>
              </a:spcAft>
              <a:buFont typeface="Arial" panose="020B0604020202020204" pitchFamily="34" charset="0"/>
              <a:buChar char="•"/>
              <a:defRPr/>
            </a:pPr>
            <a:r>
              <a:rPr lang="en-CA" dirty="0">
                <a:solidFill>
                  <a:schemeClr val="dk1"/>
                </a:solidFill>
                <a:ea typeface="MS Mincho" panose="02020609040205080304" pitchFamily="49" charset="-128"/>
              </a:rPr>
              <a:t>We are r</a:t>
            </a:r>
            <a:r>
              <a:rPr lang="en-CA" dirty="0">
                <a:solidFill>
                  <a:schemeClr val="dk1"/>
                </a:solidFill>
                <a:ea typeface="MS Mincho" panose="02020609040205080304" pitchFamily="49" charset="-128"/>
                <a:cs typeface="Calibri" panose="020F0502020204030204" pitchFamily="34" charset="0"/>
              </a:rPr>
              <a:t>educing</a:t>
            </a:r>
            <a:r>
              <a:rPr lang="en-CA" dirty="0">
                <a:solidFill>
                  <a:schemeClr val="dk1"/>
                </a:solidFill>
                <a:ea typeface="MS Mincho" panose="02020609040205080304" pitchFamily="49" charset="-128"/>
              </a:rPr>
              <a:t> potential for security issues.</a:t>
            </a:r>
          </a:p>
          <a:p>
            <a:pPr marL="0" lvl="0" indent="-285750" fontAlgn="base">
              <a:lnSpc>
                <a:spcPct val="80000"/>
              </a:lnSpc>
              <a:spcBef>
                <a:spcPts val="600"/>
              </a:spcBef>
              <a:spcAft>
                <a:spcPct val="0"/>
              </a:spcAft>
              <a:buFont typeface="Arial" panose="020B0604020202020204" pitchFamily="34" charset="0"/>
              <a:buChar char="•"/>
              <a:defRPr/>
            </a:pPr>
            <a:r>
              <a:rPr lang="en-CA" dirty="0">
                <a:solidFill>
                  <a:schemeClr val="dk1"/>
                </a:solidFill>
                <a:ea typeface="MS Mincho" panose="02020609040205080304" pitchFamily="49" charset="-128"/>
              </a:rPr>
              <a:t>We are improving risk management and our competitive advantage and indeed, consolidating settlement data in a single location – for better access to accurate data. </a:t>
            </a:r>
          </a:p>
          <a:p>
            <a:endParaRPr lang="en-CA" b="1" dirty="0"/>
          </a:p>
          <a:p>
            <a:r>
              <a:rPr lang="en-CA" b="1" dirty="0"/>
              <a:t>SAY</a:t>
            </a:r>
          </a:p>
          <a:p>
            <a:r>
              <a:rPr lang="en-CA" b="0" dirty="0"/>
              <a:t>Overall, we are making the change to a modern system, provided by a well-respected banking services organization, to ensure we stay competitive in today’s world.</a:t>
            </a:r>
          </a:p>
        </p:txBody>
      </p:sp>
      <p:sp>
        <p:nvSpPr>
          <p:cNvPr id="4" name="Slide Number Placeholder 3"/>
          <p:cNvSpPr>
            <a:spLocks noGrp="1"/>
          </p:cNvSpPr>
          <p:nvPr>
            <p:ph type="sldNum" sz="quarter" idx="10"/>
          </p:nvPr>
        </p:nvSpPr>
        <p:spPr/>
        <p:txBody>
          <a:bodyPr/>
          <a:lstStyle/>
          <a:p>
            <a:fld id="{E2C569B7-E2C2-4E3F-9BB3-92610C151623}" type="slidenum">
              <a:rPr lang="en-US" smtClean="0"/>
              <a:t>8</a:t>
            </a:fld>
            <a:endParaRPr lang="en-US"/>
          </a:p>
        </p:txBody>
      </p:sp>
    </p:spTree>
    <p:extLst>
      <p:ext uri="{BB962C8B-B14F-4D97-AF65-F5344CB8AC3E}">
        <p14:creationId xmlns:p14="http://schemas.microsoft.com/office/powerpoint/2010/main" val="1491281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CA" dirty="0"/>
              <a:t>Now that you know the reasons for this change, you’re probably wondering how this will impact you. There will be a few processes to navigate – new reports, an updated day end process, and a few other minor process updates to simplify the way you the business runs day-to-day.</a:t>
            </a:r>
          </a:p>
          <a:p>
            <a:endParaRPr lang="en-CA" dirty="0"/>
          </a:p>
          <a:p>
            <a:r>
              <a:rPr lang="en-CA" dirty="0"/>
              <a:t>We’ll introduce you to each of these today and talk about resources to support you. </a:t>
            </a:r>
          </a:p>
          <a:p>
            <a:endParaRPr lang="en-CA" b="1" dirty="0"/>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9</a:t>
            </a:fld>
            <a:endParaRPr lang="en-US"/>
          </a:p>
        </p:txBody>
      </p:sp>
    </p:spTree>
    <p:extLst>
      <p:ext uri="{BB962C8B-B14F-4D97-AF65-F5344CB8AC3E}">
        <p14:creationId xmlns:p14="http://schemas.microsoft.com/office/powerpoint/2010/main" val="395553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Tree>
    <p:extLst>
      <p:ext uri="{BB962C8B-B14F-4D97-AF65-F5344CB8AC3E}">
        <p14:creationId xmlns:p14="http://schemas.microsoft.com/office/powerpoint/2010/main" val="223546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a:lnSpc>
                <a:spcPct val="80000"/>
              </a:lnSpc>
              <a:defRPr lang="en-US" sz="3200" b="1" cap="all" spc="300" baseline="0" dirty="0">
                <a:solidFill>
                  <a:schemeClr val="accent2"/>
                </a:solidFill>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68626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ollin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528" y="1124744"/>
            <a:ext cx="7992888" cy="1080120"/>
          </a:xfrm>
        </p:spPr>
        <p:txBody>
          <a:bodyPr>
            <a:noAutofit/>
          </a:bodyPr>
          <a:lstStyle>
            <a:lvl1pPr marL="0" indent="0">
              <a:buNone/>
              <a:defRPr sz="2800">
                <a:solidFill>
                  <a:schemeClr val="accent6"/>
                </a:solidFill>
              </a:defRPr>
            </a:lvl1pPr>
            <a:lvl2pPr marL="457200" indent="0">
              <a:buFont typeface="Arial" panose="020B0604020202020204" pitchFamily="34" charset="0"/>
              <a:buNone/>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a:lnSpc>
                <a:spcPct val="80000"/>
              </a:lnSpc>
              <a:defRPr lang="en-US" sz="3200" b="1" cap="all" spc="300" baseline="0" dirty="0">
                <a:solidFill>
                  <a:schemeClr val="accent2"/>
                </a:solidFill>
              </a:defRPr>
            </a:lvl1pPr>
          </a:lstStyle>
          <a:p>
            <a:pPr lvl="0" algn="l">
              <a:lnSpc>
                <a:spcPct val="80000"/>
              </a:lnSpc>
            </a:pPr>
            <a:r>
              <a:rPr lang="en-US" dirty="0"/>
              <a:t>CLICK TO EDIT MASTER TITLE STYLE</a:t>
            </a:r>
          </a:p>
        </p:txBody>
      </p:sp>
      <p:sp>
        <p:nvSpPr>
          <p:cNvPr id="7" name="Content Placeholder 2">
            <a:extLst>
              <a:ext uri="{FF2B5EF4-FFF2-40B4-BE49-F238E27FC236}">
                <a16:creationId xmlns:a16="http://schemas.microsoft.com/office/drawing/2014/main" id="{35A9F20E-D82F-4CD6-B9A3-09AE5796ECE6}"/>
              </a:ext>
            </a:extLst>
          </p:cNvPr>
          <p:cNvSpPr>
            <a:spLocks noGrp="1"/>
          </p:cNvSpPr>
          <p:nvPr>
            <p:ph idx="13" hasCustomPrompt="1"/>
          </p:nvPr>
        </p:nvSpPr>
        <p:spPr>
          <a:xfrm>
            <a:off x="323528" y="2492896"/>
            <a:ext cx="7992888" cy="3240360"/>
          </a:xfrm>
        </p:spPr>
        <p:txBody>
          <a:bodyPr>
            <a:noAutofit/>
          </a:bodyPr>
          <a:lstStyle>
            <a:lvl1pPr marL="404813" indent="-404813">
              <a:buFont typeface="+mj-lt"/>
              <a:buAutoNum type="alphaLcParenR"/>
              <a:defRPr sz="2400">
                <a:solidFill>
                  <a:schemeClr val="tx2"/>
                </a:solidFill>
              </a:defRPr>
            </a:lvl1pPr>
            <a:lvl2pPr marL="457200" indent="0">
              <a:buFont typeface="Arial" panose="020B0604020202020204" pitchFamily="34" charset="0"/>
              <a:buNone/>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110751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left">
    <p:spTree>
      <p:nvGrpSpPr>
        <p:cNvPr id="1" name=""/>
        <p:cNvGrpSpPr/>
        <p:nvPr/>
      </p:nvGrpSpPr>
      <p:grpSpPr>
        <a:xfrm>
          <a:off x="0" y="0"/>
          <a:ext cx="0" cy="0"/>
          <a:chOff x="0" y="0"/>
          <a:chExt cx="0" cy="0"/>
        </a:xfrm>
      </p:grpSpPr>
      <p:sp>
        <p:nvSpPr>
          <p:cNvPr id="7" name="Rectangle 6"/>
          <p:cNvSpPr/>
          <p:nvPr userDrawn="1"/>
        </p:nvSpPr>
        <p:spPr>
          <a:xfrm>
            <a:off x="0" y="0"/>
            <a:ext cx="52920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23529" y="1448744"/>
            <a:ext cx="4752528"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8"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41925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anchor="t" anchorCtr="0">
            <a:noAutofit/>
          </a:bodyPr>
          <a:lstStyle>
            <a:lvl1pPr algn="l">
              <a:lnSpc>
                <a:spcPct val="80000"/>
              </a:lnSpc>
              <a:defRPr sz="3200" b="1" cap="all" spc="300" baseline="0">
                <a:solidFill>
                  <a:schemeClr val="accent3"/>
                </a:solidFill>
                <a:latin typeface="+mj-lt"/>
              </a:defRPr>
            </a:lvl1pPr>
          </a:lstStyle>
          <a:p>
            <a:r>
              <a:rPr lang="en-US" dirty="0"/>
              <a:t>CLICK TO EDIT MASTER TITLE STYLE</a:t>
            </a:r>
          </a:p>
        </p:txBody>
      </p:sp>
    </p:spTree>
    <p:extLst>
      <p:ext uri="{BB962C8B-B14F-4D97-AF65-F5344CB8AC3E}">
        <p14:creationId xmlns:p14="http://schemas.microsoft.com/office/powerpoint/2010/main" val="379169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title on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anchor="t" anchorCtr="0">
            <a:noAutofit/>
          </a:bodyPr>
          <a:lstStyle>
            <a:lvl1pPr algn="l">
              <a:lnSpc>
                <a:spcPct val="80000"/>
              </a:lnSpc>
              <a:defRPr sz="3200" b="1" cap="all" spc="300" baseline="0">
                <a:solidFill>
                  <a:schemeClr val="accent3"/>
                </a:solidFill>
                <a:latin typeface="+mj-lt"/>
              </a:defRPr>
            </a:lvl1pPr>
          </a:lstStyle>
          <a:p>
            <a:r>
              <a:rPr lang="en-US" dirty="0"/>
              <a:t>CLICK TO EDIT MASTER TITLE STYLE</a:t>
            </a:r>
          </a:p>
        </p:txBody>
      </p:sp>
    </p:spTree>
    <p:extLst>
      <p:ext uri="{BB962C8B-B14F-4D97-AF65-F5344CB8AC3E}">
        <p14:creationId xmlns:p14="http://schemas.microsoft.com/office/powerpoint/2010/main" val="212524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ottom">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304474" y="181050"/>
            <a:ext cx="8804030" cy="871686"/>
          </a:xfrm>
        </p:spPr>
        <p:txBody>
          <a:bodyPr anchor="t" anchorCtr="0">
            <a:noAutofit/>
          </a:bodyPr>
          <a:lstStyle>
            <a:lvl1pPr algn="l">
              <a:lnSpc>
                <a:spcPct val="80000"/>
              </a:lnSpc>
              <a:defRPr sz="3200" b="1" cap="all" spc="300" baseline="0">
                <a:solidFill>
                  <a:schemeClr val="accent3"/>
                </a:solidFill>
                <a:latin typeface="+mj-lt"/>
              </a:defRPr>
            </a:lvl1pPr>
          </a:lstStyle>
          <a:p>
            <a:r>
              <a:rPr lang="en-US" dirty="0"/>
              <a:t>CLICK TO EDIT MASTER TITLE STYLE</a:t>
            </a:r>
          </a:p>
        </p:txBody>
      </p:sp>
      <p:sp>
        <p:nvSpPr>
          <p:cNvPr id="7" name="Rectangle 6"/>
          <p:cNvSpPr/>
          <p:nvPr userDrawn="1"/>
        </p:nvSpPr>
        <p:spPr>
          <a:xfrm>
            <a:off x="0" y="1196753"/>
            <a:ext cx="9144000" cy="5661248"/>
          </a:xfrm>
          <a:prstGeom prst="rect">
            <a:avLst/>
          </a:prstGeom>
          <a:solidFill>
            <a:srgbClr val="17C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53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left">
    <p:spTree>
      <p:nvGrpSpPr>
        <p:cNvPr id="1" name=""/>
        <p:cNvGrpSpPr/>
        <p:nvPr/>
      </p:nvGrpSpPr>
      <p:grpSpPr>
        <a:xfrm>
          <a:off x="0" y="0"/>
          <a:ext cx="0" cy="0"/>
          <a:chOff x="0" y="0"/>
          <a:chExt cx="0" cy="0"/>
        </a:xfrm>
      </p:grpSpPr>
      <p:sp>
        <p:nvSpPr>
          <p:cNvPr id="2" name="Rectangle 1"/>
          <p:cNvSpPr/>
          <p:nvPr userDrawn="1"/>
        </p:nvSpPr>
        <p:spPr>
          <a:xfrm>
            <a:off x="0" y="0"/>
            <a:ext cx="5292080" cy="6858000"/>
          </a:xfrm>
          <a:prstGeom prst="rect">
            <a:avLst/>
          </a:prstGeom>
          <a:solidFill>
            <a:srgbClr val="17C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23529" y="1448744"/>
            <a:ext cx="4824536"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221754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accent5"/>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295699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accent5"/>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52600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left">
    <p:spTree>
      <p:nvGrpSpPr>
        <p:cNvPr id="1" name=""/>
        <p:cNvGrpSpPr/>
        <p:nvPr/>
      </p:nvGrpSpPr>
      <p:grpSpPr>
        <a:xfrm>
          <a:off x="0" y="0"/>
          <a:ext cx="0" cy="0"/>
          <a:chOff x="0" y="0"/>
          <a:chExt cx="0" cy="0"/>
        </a:xfrm>
      </p:grpSpPr>
      <p:sp>
        <p:nvSpPr>
          <p:cNvPr id="7" name="Rectangle 6"/>
          <p:cNvSpPr/>
          <p:nvPr userDrawn="1"/>
        </p:nvSpPr>
        <p:spPr>
          <a:xfrm>
            <a:off x="0" y="0"/>
            <a:ext cx="529208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23529" y="1448744"/>
            <a:ext cx="4968552"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8"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138265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odu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anchor="t" anchorCtr="0">
            <a:noAutofit/>
          </a:bodyPr>
          <a:lstStyle>
            <a:lvl1pPr algn="l">
              <a:lnSpc>
                <a:spcPct val="80000"/>
              </a:lnSpc>
              <a:defRPr sz="3200" b="1" cap="all" spc="300" baseline="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251116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ll / text cha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8" name="Title 1"/>
          <p:cNvSpPr>
            <a:spLocks noGrp="1"/>
          </p:cNvSpPr>
          <p:nvPr>
            <p:ph type="title" hasCustomPrompt="1"/>
          </p:nvPr>
        </p:nvSpPr>
        <p:spPr>
          <a:xfrm>
            <a:off x="904009" y="4806511"/>
            <a:ext cx="7756230" cy="1790841"/>
          </a:xfrm>
        </p:spPr>
        <p:txBody>
          <a:bodyPr vert="horz" lIns="91440" tIns="45720" rIns="91440" bIns="45720" rtlCol="0" anchor="ctr" anchorCtr="0">
            <a:noAutofit/>
          </a:bodyPr>
          <a:lstStyle>
            <a:lvl1pPr algn="l" defTabSz="914400" rtl="0" eaLnBrk="1" latinLnBrk="0" hangingPunct="1">
              <a:lnSpc>
                <a:spcPct val="80000"/>
              </a:lnSpc>
              <a:spcBef>
                <a:spcPct val="0"/>
              </a:spcBef>
              <a:buNone/>
              <a:defRPr lang="en-US" sz="8000" b="0" kern="1200" cap="none" spc="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8739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F08F6-CF54-4A88-AFF2-EF809261C52E}"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E2B33-9928-4727-8E67-0AB5FDCD7712}" type="slidenum">
              <a:rPr lang="en-US" smtClean="0"/>
              <a:t>‹#›</a:t>
            </a:fld>
            <a:endParaRPr lang="en-US"/>
          </a:p>
        </p:txBody>
      </p:sp>
    </p:spTree>
    <p:extLst>
      <p:ext uri="{BB962C8B-B14F-4D97-AF65-F5344CB8AC3E}">
        <p14:creationId xmlns:p14="http://schemas.microsoft.com/office/powerpoint/2010/main" val="99466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anchor="t" anchorCtr="0">
            <a:noAutofit/>
          </a:bodyPr>
          <a:lstStyle>
            <a:lvl1pPr algn="l">
              <a:lnSpc>
                <a:spcPct val="80000"/>
              </a:lnSpc>
              <a:defRPr sz="3200" b="1" cap="all" spc="300" baseline="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427508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a:lnSpc>
                <a:spcPct val="80000"/>
              </a:lnSpc>
              <a:defRPr lang="en-US" sz="3200" b="1" kern="1200" cap="all" spc="300" baseline="0" dirty="0" smtClean="0">
                <a:solidFill>
                  <a:schemeClr val="accent4"/>
                </a:solidFill>
                <a:latin typeface="+mj-lt"/>
                <a:ea typeface="+mj-ea"/>
                <a:cs typeface="+mj-cs"/>
              </a:defRPr>
            </a:lvl1pPr>
          </a:lstStyle>
          <a:p>
            <a:pPr lvl="0" algn="l" defTabSz="914400" rtl="0" eaLnBrk="1" latinLnBrk="0" hangingPunct="1">
              <a:lnSpc>
                <a:spcPct val="80000"/>
              </a:lnSpc>
              <a:spcBef>
                <a:spcPct val="0"/>
              </a:spcBef>
              <a:buNone/>
            </a:pPr>
            <a:r>
              <a:rPr lang="en-US" dirty="0"/>
              <a:t>CLICK TO EDIT MASTER TITLE STYLE</a:t>
            </a:r>
          </a:p>
        </p:txBody>
      </p:sp>
    </p:spTree>
    <p:extLst>
      <p:ext uri="{BB962C8B-B14F-4D97-AF65-F5344CB8AC3E}">
        <p14:creationId xmlns:p14="http://schemas.microsoft.com/office/powerpoint/2010/main" val="4251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a:lnSpc>
                <a:spcPct val="80000"/>
              </a:lnSpc>
              <a:defRPr lang="en-US" sz="3200" b="1" kern="1200" cap="all" spc="300" baseline="0" dirty="0" smtClean="0">
                <a:solidFill>
                  <a:schemeClr val="accent4"/>
                </a:solidFill>
                <a:latin typeface="+mj-lt"/>
                <a:ea typeface="+mj-ea"/>
                <a:cs typeface="+mj-cs"/>
              </a:defRPr>
            </a:lvl1pPr>
          </a:lstStyle>
          <a:p>
            <a:pPr lvl="0" algn="l" defTabSz="914400" rtl="0" eaLnBrk="1" latinLnBrk="0" hangingPunct="1">
              <a:lnSpc>
                <a:spcPct val="80000"/>
              </a:lnSpc>
              <a:spcBef>
                <a:spcPct val="0"/>
              </a:spcBef>
              <a:buNone/>
            </a:pPr>
            <a:r>
              <a:rPr lang="en-US" dirty="0"/>
              <a:t>CLICK TO EDIT MASTER TITLE STYLE</a:t>
            </a:r>
          </a:p>
        </p:txBody>
      </p:sp>
    </p:spTree>
    <p:extLst>
      <p:ext uri="{BB962C8B-B14F-4D97-AF65-F5344CB8AC3E}">
        <p14:creationId xmlns:p14="http://schemas.microsoft.com/office/powerpoint/2010/main" val="225156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eft">
    <p:spTree>
      <p:nvGrpSpPr>
        <p:cNvPr id="1" name=""/>
        <p:cNvGrpSpPr/>
        <p:nvPr/>
      </p:nvGrpSpPr>
      <p:grpSpPr>
        <a:xfrm>
          <a:off x="0" y="0"/>
          <a:ext cx="0" cy="0"/>
          <a:chOff x="0" y="0"/>
          <a:chExt cx="0" cy="0"/>
        </a:xfrm>
      </p:grpSpPr>
      <p:sp>
        <p:nvSpPr>
          <p:cNvPr id="7" name="Rectangle 6"/>
          <p:cNvSpPr/>
          <p:nvPr userDrawn="1"/>
        </p:nvSpPr>
        <p:spPr>
          <a:xfrm>
            <a:off x="0" y="0"/>
            <a:ext cx="529208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23529" y="1448744"/>
            <a:ext cx="4968552"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8"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153383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right a">
    <p:spTree>
      <p:nvGrpSpPr>
        <p:cNvPr id="1" name=""/>
        <p:cNvGrpSpPr/>
        <p:nvPr/>
      </p:nvGrpSpPr>
      <p:grpSpPr>
        <a:xfrm>
          <a:off x="0" y="0"/>
          <a:ext cx="0" cy="0"/>
          <a:chOff x="0" y="0"/>
          <a:chExt cx="0" cy="0"/>
        </a:xfrm>
      </p:grpSpPr>
      <p:sp>
        <p:nvSpPr>
          <p:cNvPr id="7" name="Rectangle 6"/>
          <p:cNvSpPr/>
          <p:nvPr userDrawn="1"/>
        </p:nvSpPr>
        <p:spPr>
          <a:xfrm>
            <a:off x="4958080" y="0"/>
            <a:ext cx="418592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23529" y="1448744"/>
            <a:ext cx="4339911"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8" name="Title 1"/>
          <p:cNvSpPr>
            <a:spLocks noGrp="1"/>
          </p:cNvSpPr>
          <p:nvPr>
            <p:ph type="title" hasCustomPrompt="1"/>
          </p:nvPr>
        </p:nvSpPr>
        <p:spPr>
          <a:xfrm>
            <a:off x="304474" y="181050"/>
            <a:ext cx="4389446"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rgbClr val="F2AB1E"/>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164237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right b">
    <p:spTree>
      <p:nvGrpSpPr>
        <p:cNvPr id="1" name=""/>
        <p:cNvGrpSpPr/>
        <p:nvPr/>
      </p:nvGrpSpPr>
      <p:grpSpPr>
        <a:xfrm>
          <a:off x="0" y="0"/>
          <a:ext cx="0" cy="0"/>
          <a:chOff x="0" y="0"/>
          <a:chExt cx="0" cy="0"/>
        </a:xfrm>
      </p:grpSpPr>
      <p:sp>
        <p:nvSpPr>
          <p:cNvPr id="7" name="Rectangle 6"/>
          <p:cNvSpPr/>
          <p:nvPr userDrawn="1"/>
        </p:nvSpPr>
        <p:spPr>
          <a:xfrm>
            <a:off x="6300192" y="0"/>
            <a:ext cx="2843808" cy="6858000"/>
          </a:xfrm>
          <a:prstGeom prst="rect">
            <a:avLst/>
          </a:prstGeom>
          <a:solidFill>
            <a:srgbClr val="F2A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23528" y="1448744"/>
            <a:ext cx="6229671"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8" name="Title 1"/>
          <p:cNvSpPr>
            <a:spLocks noGrp="1"/>
          </p:cNvSpPr>
          <p:nvPr>
            <p:ph type="title" hasCustomPrompt="1"/>
          </p:nvPr>
        </p:nvSpPr>
        <p:spPr>
          <a:xfrm>
            <a:off x="304474" y="181050"/>
            <a:ext cx="6160258"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rgbClr val="F2AB1E"/>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344121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a:lnSpc>
                <a:spcPct val="80000"/>
              </a:lnSpc>
              <a:defRPr lang="en-US" sz="3200" b="1" cap="all" spc="300" baseline="0" dirty="0">
                <a:solidFill>
                  <a:schemeClr val="accent2"/>
                </a:solidFill>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227537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F08F6-CF54-4A88-AFF2-EF809261C52E}" type="datetimeFigureOut">
              <a:rPr lang="en-US" smtClean="0"/>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E2B33-9928-4727-8E67-0AB5FDCD7712}" type="slidenum">
              <a:rPr lang="en-US" smtClean="0"/>
              <a:t>‹#›</a:t>
            </a:fld>
            <a:endParaRPr lang="en-US"/>
          </a:p>
        </p:txBody>
      </p:sp>
    </p:spTree>
    <p:extLst>
      <p:ext uri="{BB962C8B-B14F-4D97-AF65-F5344CB8AC3E}">
        <p14:creationId xmlns:p14="http://schemas.microsoft.com/office/powerpoint/2010/main" val="3204179709"/>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7" r:id="rId3"/>
    <p:sldLayoutId id="2147483666" r:id="rId4"/>
    <p:sldLayoutId id="2147483680" r:id="rId5"/>
    <p:sldLayoutId id="2147483670" r:id="rId6"/>
    <p:sldLayoutId id="2147483674" r:id="rId7"/>
    <p:sldLayoutId id="2147483672" r:id="rId8"/>
    <p:sldLayoutId id="2147483667" r:id="rId9"/>
    <p:sldLayoutId id="2147483681" r:id="rId10"/>
    <p:sldLayoutId id="2147483678" r:id="rId11"/>
    <p:sldLayoutId id="2147483671" r:id="rId12"/>
    <p:sldLayoutId id="2147483650" r:id="rId13"/>
    <p:sldLayoutId id="2147483682" r:id="rId14"/>
    <p:sldLayoutId id="2147483673" r:id="rId15"/>
    <p:sldLayoutId id="2147483668" r:id="rId16"/>
    <p:sldLayoutId id="2147483665" r:id="rId17"/>
    <p:sldLayoutId id="2147483683" r:id="rId18"/>
    <p:sldLayoutId id="2147483669" r:id="rId19"/>
    <p:sldLayoutId id="2147483679" r:id="rId20"/>
    <p:sldLayoutId id="2147483655"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lnSpc>
          <a:spcPct val="90000"/>
        </a:lnSpc>
        <a:spcBef>
          <a:spcPts val="18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lnSpc>
          <a:spcPct val="90000"/>
        </a:lnSpc>
        <a:spcBef>
          <a:spcPts val="18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tags" Target="../tags/tag21.xml"/><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1.xml"/><Relationship Id="rId1" Type="http://schemas.openxmlformats.org/officeDocument/2006/relationships/tags" Target="../tags/tag26.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27.xml"/><Relationship Id="rId5" Type="http://schemas.openxmlformats.org/officeDocument/2006/relationships/image" Target="../media/image14.emf"/><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29.xml"/><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30.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32.xml"/><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33.x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35.xml"/><Relationship Id="rId5" Type="http://schemas.openxmlformats.org/officeDocument/2006/relationships/image" Target="../media/image24.png"/><Relationship Id="rId4" Type="http://schemas.openxmlformats.org/officeDocument/2006/relationships/image" Target="../media/image22.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0.xml"/><Relationship Id="rId1" Type="http://schemas.openxmlformats.org/officeDocument/2006/relationships/tags" Target="../tags/tag36.xml"/><Relationship Id="rId5" Type="http://schemas.openxmlformats.org/officeDocument/2006/relationships/image" Target="../media/image6.sv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0.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1.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2.wdp"/><Relationship Id="rId2" Type="http://schemas.openxmlformats.org/officeDocument/2006/relationships/slideLayout" Target="../slideLayouts/slideLayout21.xml"/><Relationship Id="rId1" Type="http://schemas.openxmlformats.org/officeDocument/2006/relationships/tags" Target="../tags/tag5.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ags" Target="../tags/tag41.xml"/><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0.xml"/><Relationship Id="rId1" Type="http://schemas.openxmlformats.org/officeDocument/2006/relationships/tags" Target="../tags/tag42.xml"/><Relationship Id="rId5" Type="http://schemas.openxmlformats.org/officeDocument/2006/relationships/image" Target="../media/image6.sv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9.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1.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1.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B3AF-DC6C-4D63-9789-F9516FB12FA8}"/>
              </a:ext>
            </a:extLst>
          </p:cNvPr>
          <p:cNvSpPr>
            <a:spLocks noGrp="1"/>
          </p:cNvSpPr>
          <p:nvPr>
            <p:ph type="title"/>
          </p:nvPr>
        </p:nvSpPr>
        <p:spPr/>
        <p:txBody>
          <a:bodyPr/>
          <a:lstStyle/>
          <a:p>
            <a:r>
              <a:rPr lang="en-CA" dirty="0"/>
              <a:t>Webinar considerations	</a:t>
            </a:r>
          </a:p>
        </p:txBody>
      </p:sp>
      <p:sp>
        <p:nvSpPr>
          <p:cNvPr id="3" name="Content Placeholder 2">
            <a:extLst>
              <a:ext uri="{FF2B5EF4-FFF2-40B4-BE49-F238E27FC236}">
                <a16:creationId xmlns:a16="http://schemas.microsoft.com/office/drawing/2014/main" id="{DA733C5B-8F17-480B-A7C5-56FF87AE2AD2}"/>
              </a:ext>
            </a:extLst>
          </p:cNvPr>
          <p:cNvSpPr>
            <a:spLocks noGrp="1"/>
          </p:cNvSpPr>
          <p:nvPr>
            <p:ph idx="1"/>
          </p:nvPr>
        </p:nvSpPr>
        <p:spPr>
          <a:xfrm>
            <a:off x="304474" y="934490"/>
            <a:ext cx="8354334" cy="5742460"/>
          </a:xfrm>
        </p:spPr>
        <p:txBody>
          <a:bodyPr/>
          <a:lstStyle/>
          <a:p>
            <a:r>
              <a:rPr lang="en-CA" b="1" dirty="0"/>
              <a:t>Audience</a:t>
            </a:r>
          </a:p>
          <a:p>
            <a:r>
              <a:rPr lang="en-CA" dirty="0"/>
              <a:t>BW representatives who: </a:t>
            </a:r>
          </a:p>
          <a:p>
            <a:pPr marL="342900" indent="-342900">
              <a:buFont typeface="Arial" panose="020B0604020202020204" pitchFamily="34" charset="0"/>
              <a:buChar char="•"/>
            </a:pPr>
            <a:r>
              <a:rPr lang="en-CA" dirty="0"/>
              <a:t>would like an overview of the upcoming change </a:t>
            </a:r>
          </a:p>
          <a:p>
            <a:pPr marL="342900" indent="-342900">
              <a:buFont typeface="Arial" panose="020B0604020202020204" pitchFamily="34" charset="0"/>
              <a:buChar char="•"/>
            </a:pPr>
            <a:r>
              <a:rPr lang="en-CA" dirty="0"/>
              <a:t>will manage the DTN portal</a:t>
            </a:r>
          </a:p>
          <a:p>
            <a:pPr marL="342900" indent="-342900">
              <a:buFont typeface="Arial" panose="020B0604020202020204" pitchFamily="34" charset="0"/>
              <a:buChar char="•"/>
            </a:pPr>
            <a:r>
              <a:rPr lang="en-CA" dirty="0"/>
              <a:t>will assist Retailers with navigating the updates</a:t>
            </a:r>
          </a:p>
          <a:p>
            <a:r>
              <a:rPr lang="en-CA" b="1" dirty="0"/>
              <a:t>Objective</a:t>
            </a:r>
            <a:r>
              <a:rPr lang="en-CA" dirty="0"/>
              <a:t> </a:t>
            </a:r>
          </a:p>
          <a:p>
            <a:pPr marL="342900" indent="-342900">
              <a:buFont typeface="Arial" panose="020B0604020202020204" pitchFamily="34" charset="0"/>
              <a:buChar char="•"/>
            </a:pPr>
            <a:r>
              <a:rPr lang="en-CA" dirty="0"/>
              <a:t>BWs know what to expect with the upcoming change, what training and resources will be made available and how to access them. </a:t>
            </a:r>
          </a:p>
          <a:p>
            <a:pPr marL="342900" indent="-342900">
              <a:buFont typeface="Arial" panose="020B0604020202020204" pitchFamily="34" charset="0"/>
              <a:buChar char="•"/>
            </a:pPr>
            <a:r>
              <a:rPr lang="en-CA" dirty="0"/>
              <a:t>To prepare BWs to help their sites navigate the change.</a:t>
            </a:r>
          </a:p>
          <a:p>
            <a:endParaRPr lang="en-CA" dirty="0"/>
          </a:p>
          <a:p>
            <a:endParaRPr lang="en-CA" dirty="0"/>
          </a:p>
          <a:p>
            <a:endParaRPr lang="en-CA" b="1" dirty="0"/>
          </a:p>
          <a:p>
            <a:endParaRPr lang="en-CA" dirty="0"/>
          </a:p>
        </p:txBody>
      </p:sp>
    </p:spTree>
    <p:custDataLst>
      <p:tags r:id="rId1"/>
    </p:custDataLst>
    <p:extLst>
      <p:ext uri="{BB962C8B-B14F-4D97-AF65-F5344CB8AC3E}">
        <p14:creationId xmlns:p14="http://schemas.microsoft.com/office/powerpoint/2010/main" val="373311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a:extLst>
              <a:ext uri="{FF2B5EF4-FFF2-40B4-BE49-F238E27FC236}">
                <a16:creationId xmlns:a16="http://schemas.microsoft.com/office/drawing/2014/main" id="{ADB636BF-A0F4-47F1-A6AE-A521F9C91B01}"/>
              </a:ext>
            </a:extLst>
          </p:cNvPr>
          <p:cNvSpPr/>
          <p:nvPr/>
        </p:nvSpPr>
        <p:spPr>
          <a:xfrm>
            <a:off x="318" y="981075"/>
            <a:ext cx="9143682" cy="5876925"/>
          </a:xfrm>
          <a:prstGeom prst="rect">
            <a:avLst/>
          </a:prstGeom>
          <a:solidFill>
            <a:srgbClr val="4B95A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182" name="Rectangle 181">
            <a:extLst>
              <a:ext uri="{FF2B5EF4-FFF2-40B4-BE49-F238E27FC236}">
                <a16:creationId xmlns:a16="http://schemas.microsoft.com/office/drawing/2014/main" id="{7145CF53-DF1A-4AF8-91DE-86C8265DB11E}"/>
              </a:ext>
            </a:extLst>
          </p:cNvPr>
          <p:cNvSpPr/>
          <p:nvPr/>
        </p:nvSpPr>
        <p:spPr>
          <a:xfrm>
            <a:off x="0" y="-11295"/>
            <a:ext cx="1139709" cy="918097"/>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175" name="Rectangle 174">
            <a:extLst>
              <a:ext uri="{FF2B5EF4-FFF2-40B4-BE49-F238E27FC236}">
                <a16:creationId xmlns:a16="http://schemas.microsoft.com/office/drawing/2014/main" id="{1461626A-D63F-4A93-A401-135E59D046D9}"/>
              </a:ext>
            </a:extLst>
          </p:cNvPr>
          <p:cNvSpPr/>
          <p:nvPr/>
        </p:nvSpPr>
        <p:spPr>
          <a:xfrm>
            <a:off x="6858670" y="-11295"/>
            <a:ext cx="1144800" cy="918097"/>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176" name="Rectangle 175">
            <a:extLst>
              <a:ext uri="{FF2B5EF4-FFF2-40B4-BE49-F238E27FC236}">
                <a16:creationId xmlns:a16="http://schemas.microsoft.com/office/drawing/2014/main" id="{6AE7229B-71BE-482E-95AC-4A2E2D4DD7C6}"/>
              </a:ext>
            </a:extLst>
          </p:cNvPr>
          <p:cNvSpPr/>
          <p:nvPr/>
        </p:nvSpPr>
        <p:spPr>
          <a:xfrm>
            <a:off x="8000030" y="-11295"/>
            <a:ext cx="1152935" cy="918097"/>
          </a:xfrm>
          <a:prstGeom prst="rect">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178" name="Rectangle 177">
            <a:extLst>
              <a:ext uri="{FF2B5EF4-FFF2-40B4-BE49-F238E27FC236}">
                <a16:creationId xmlns:a16="http://schemas.microsoft.com/office/drawing/2014/main" id="{A00BB14B-A5FF-4F20-ACA6-EA3306734307}"/>
              </a:ext>
            </a:extLst>
          </p:cNvPr>
          <p:cNvSpPr/>
          <p:nvPr/>
        </p:nvSpPr>
        <p:spPr>
          <a:xfrm>
            <a:off x="1139710" y="-11295"/>
            <a:ext cx="5718960" cy="918097"/>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179" name="Rectangle 178">
            <a:extLst>
              <a:ext uri="{FF2B5EF4-FFF2-40B4-BE49-F238E27FC236}">
                <a16:creationId xmlns:a16="http://schemas.microsoft.com/office/drawing/2014/main" id="{493B13EE-03D0-4033-BF2F-C17AF3B54AC2}"/>
              </a:ext>
            </a:extLst>
          </p:cNvPr>
          <p:cNvSpPr/>
          <p:nvPr/>
        </p:nvSpPr>
        <p:spPr>
          <a:xfrm>
            <a:off x="6849969" y="132773"/>
            <a:ext cx="1163022" cy="294183"/>
          </a:xfrm>
          <a:prstGeom prst="rect">
            <a:avLst/>
          </a:prstGeom>
        </p:spPr>
        <p:txBody>
          <a:bodyPr wrap="square">
            <a:spAutoFit/>
          </a:bodyPr>
          <a:lstStyle/>
          <a:p>
            <a:pPr lvl="0" algn="ctr">
              <a:lnSpc>
                <a:spcPct val="80000"/>
              </a:lnSpc>
              <a:spcBef>
                <a:spcPts val="400"/>
              </a:spcBef>
            </a:pPr>
            <a:r>
              <a:rPr lang="en-US" sz="1600" dirty="0">
                <a:solidFill>
                  <a:prstClr val="white"/>
                </a:solidFill>
              </a:rPr>
              <a:t>MODULE 3 </a:t>
            </a:r>
            <a:endParaRPr lang="en-US" sz="2400" b="1" spc="100" dirty="0">
              <a:solidFill>
                <a:schemeClr val="bg1"/>
              </a:solidFill>
            </a:endParaRPr>
          </a:p>
        </p:txBody>
      </p:sp>
      <p:sp>
        <p:nvSpPr>
          <p:cNvPr id="180" name="Rectangle 179">
            <a:extLst>
              <a:ext uri="{FF2B5EF4-FFF2-40B4-BE49-F238E27FC236}">
                <a16:creationId xmlns:a16="http://schemas.microsoft.com/office/drawing/2014/main" id="{83490B73-C83C-4786-B2AF-821742F1DA3C}"/>
              </a:ext>
            </a:extLst>
          </p:cNvPr>
          <p:cNvSpPr/>
          <p:nvPr/>
        </p:nvSpPr>
        <p:spPr>
          <a:xfrm>
            <a:off x="8012991" y="132773"/>
            <a:ext cx="1139974" cy="294183"/>
          </a:xfrm>
          <a:prstGeom prst="rect">
            <a:avLst/>
          </a:prstGeom>
        </p:spPr>
        <p:txBody>
          <a:bodyPr wrap="square">
            <a:spAutoFit/>
          </a:bodyPr>
          <a:lstStyle/>
          <a:p>
            <a:pPr lvl="0" algn="ctr">
              <a:lnSpc>
                <a:spcPct val="80000"/>
              </a:lnSpc>
              <a:spcBef>
                <a:spcPts val="400"/>
              </a:spcBef>
            </a:pPr>
            <a:r>
              <a:rPr lang="en-US" sz="1600" dirty="0">
                <a:solidFill>
                  <a:prstClr val="white"/>
                </a:solidFill>
              </a:rPr>
              <a:t>MODULE 4</a:t>
            </a:r>
            <a:endParaRPr lang="en-US" sz="2400" b="1" spc="100" dirty="0">
              <a:solidFill>
                <a:schemeClr val="bg1"/>
              </a:solidFill>
            </a:endParaRPr>
          </a:p>
        </p:txBody>
      </p:sp>
      <p:sp>
        <p:nvSpPr>
          <p:cNvPr id="36" name="Rectangle 35"/>
          <p:cNvSpPr/>
          <p:nvPr/>
        </p:nvSpPr>
        <p:spPr>
          <a:xfrm>
            <a:off x="1267329" y="98048"/>
            <a:ext cx="5486985" cy="685316"/>
          </a:xfrm>
          <a:prstGeom prst="rect">
            <a:avLst/>
          </a:prstGeom>
        </p:spPr>
        <p:txBody>
          <a:bodyPr wrap="square">
            <a:spAutoFit/>
          </a:bodyPr>
          <a:lstStyle/>
          <a:p>
            <a:pPr lvl="0">
              <a:lnSpc>
                <a:spcPct val="80000"/>
              </a:lnSpc>
              <a:spcBef>
                <a:spcPts val="400"/>
              </a:spcBef>
            </a:pPr>
            <a:r>
              <a:rPr lang="en-US" sz="1600" dirty="0">
                <a:solidFill>
                  <a:prstClr val="white"/>
                </a:solidFill>
              </a:rPr>
              <a:t>MODULE 2: </a:t>
            </a:r>
            <a:endParaRPr lang="en-US" sz="2400" b="1" spc="100" dirty="0">
              <a:solidFill>
                <a:schemeClr val="bg1"/>
              </a:solidFill>
            </a:endParaRPr>
          </a:p>
          <a:p>
            <a:pPr lvl="0">
              <a:lnSpc>
                <a:spcPct val="80000"/>
              </a:lnSpc>
              <a:spcBef>
                <a:spcPts val="400"/>
              </a:spcBef>
            </a:pPr>
            <a:r>
              <a:rPr lang="en-US" sz="2800" b="1" spc="100" dirty="0">
                <a:solidFill>
                  <a:schemeClr val="bg1"/>
                </a:solidFill>
              </a:rPr>
              <a:t>REPORTS</a:t>
            </a:r>
          </a:p>
        </p:txBody>
      </p:sp>
      <p:sp>
        <p:nvSpPr>
          <p:cNvPr id="11" name="Freeform 10"/>
          <p:cNvSpPr/>
          <p:nvPr/>
        </p:nvSpPr>
        <p:spPr>
          <a:xfrm>
            <a:off x="464761" y="424189"/>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sp>
        <p:nvSpPr>
          <p:cNvPr id="12" name="Rectangle 11"/>
          <p:cNvSpPr/>
          <p:nvPr/>
        </p:nvSpPr>
        <p:spPr>
          <a:xfrm>
            <a:off x="-11022" y="98048"/>
            <a:ext cx="1163022" cy="289310"/>
          </a:xfrm>
          <a:prstGeom prst="rect">
            <a:avLst/>
          </a:prstGeom>
        </p:spPr>
        <p:txBody>
          <a:bodyPr wrap="square">
            <a:spAutoFit/>
          </a:bodyPr>
          <a:lstStyle/>
          <a:p>
            <a:pPr lvl="0" algn="ctr">
              <a:lnSpc>
                <a:spcPct val="80000"/>
              </a:lnSpc>
              <a:spcBef>
                <a:spcPts val="400"/>
              </a:spcBef>
            </a:pPr>
            <a:r>
              <a:rPr lang="en-US" sz="1600" dirty="0">
                <a:solidFill>
                  <a:prstClr val="white"/>
                </a:solidFill>
              </a:rPr>
              <a:t>MODULE 1 </a:t>
            </a:r>
            <a:endParaRPr lang="en-US" sz="2400" b="1" spc="100" dirty="0">
              <a:solidFill>
                <a:schemeClr val="bg1"/>
              </a:solidFill>
            </a:endParaRPr>
          </a:p>
        </p:txBody>
      </p:sp>
      <p:sp>
        <p:nvSpPr>
          <p:cNvPr id="181" name="Rectangle 180">
            <a:extLst>
              <a:ext uri="{FF2B5EF4-FFF2-40B4-BE49-F238E27FC236}">
                <a16:creationId xmlns:a16="http://schemas.microsoft.com/office/drawing/2014/main" id="{A2A0AB8E-CECD-4A03-9CC4-84236122F23B}"/>
              </a:ext>
            </a:extLst>
          </p:cNvPr>
          <p:cNvSpPr/>
          <p:nvPr/>
        </p:nvSpPr>
        <p:spPr>
          <a:xfrm>
            <a:off x="0" y="4239491"/>
            <a:ext cx="9152965" cy="2662445"/>
          </a:xfrm>
          <a:prstGeom prst="rect">
            <a:avLst/>
          </a:prstGeom>
          <a:solidFill>
            <a:srgbClr val="3D7A8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2" name="Group 1">
            <a:extLst>
              <a:ext uri="{FF2B5EF4-FFF2-40B4-BE49-F238E27FC236}">
                <a16:creationId xmlns:a16="http://schemas.microsoft.com/office/drawing/2014/main" id="{3FABD0EE-D8AC-4516-B6D5-D15622D5D6CD}"/>
              </a:ext>
            </a:extLst>
          </p:cNvPr>
          <p:cNvGrpSpPr/>
          <p:nvPr/>
        </p:nvGrpSpPr>
        <p:grpSpPr>
          <a:xfrm>
            <a:off x="1449304" y="1562854"/>
            <a:ext cx="6245391" cy="4657580"/>
            <a:chOff x="1449304" y="1562854"/>
            <a:chExt cx="6245391" cy="4657580"/>
          </a:xfrm>
          <a:effectLst>
            <a:outerShdw dist="165100" dir="8100000" algn="tr" rotWithShape="0">
              <a:prstClr val="black">
                <a:alpha val="15000"/>
              </a:prstClr>
            </a:outerShdw>
          </a:effectLst>
        </p:grpSpPr>
        <p:sp>
          <p:nvSpPr>
            <p:cNvPr id="5" name="AutoShape 3">
              <a:extLst>
                <a:ext uri="{FF2B5EF4-FFF2-40B4-BE49-F238E27FC236}">
                  <a16:creationId xmlns:a16="http://schemas.microsoft.com/office/drawing/2014/main" id="{4E6D860B-0C93-491B-B701-88C69941BF64}"/>
                </a:ext>
              </a:extLst>
            </p:cNvPr>
            <p:cNvSpPr>
              <a:spLocks noChangeAspect="1" noChangeArrowheads="1" noTextEdit="1"/>
            </p:cNvSpPr>
            <p:nvPr/>
          </p:nvSpPr>
          <p:spPr bwMode="auto">
            <a:xfrm>
              <a:off x="1449304" y="1562854"/>
              <a:ext cx="6243500" cy="46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 name="Freeform 6">
              <a:extLst>
                <a:ext uri="{FF2B5EF4-FFF2-40B4-BE49-F238E27FC236}">
                  <a16:creationId xmlns:a16="http://schemas.microsoft.com/office/drawing/2014/main" id="{656FE2CB-1307-47D3-B065-92F674B37785}"/>
                </a:ext>
              </a:extLst>
            </p:cNvPr>
            <p:cNvSpPr>
              <a:spLocks/>
            </p:cNvSpPr>
            <p:nvPr/>
          </p:nvSpPr>
          <p:spPr bwMode="auto">
            <a:xfrm>
              <a:off x="6067188" y="3324569"/>
              <a:ext cx="1512201" cy="22683"/>
            </a:xfrm>
            <a:custGeom>
              <a:avLst/>
              <a:gdLst>
                <a:gd name="T0" fmla="*/ 590 w 590"/>
                <a:gd name="T1" fmla="*/ 0 h 9"/>
                <a:gd name="T2" fmla="*/ 0 w 590"/>
                <a:gd name="T3" fmla="*/ 0 h 9"/>
                <a:gd name="T4" fmla="*/ 14 w 590"/>
                <a:gd name="T5" fmla="*/ 9 h 9"/>
                <a:gd name="T6" fmla="*/ 590 w 590"/>
                <a:gd name="T7" fmla="*/ 9 h 9"/>
                <a:gd name="T8" fmla="*/ 590 w 590"/>
                <a:gd name="T9" fmla="*/ 0 h 9"/>
              </a:gdLst>
              <a:ahLst/>
              <a:cxnLst>
                <a:cxn ang="0">
                  <a:pos x="T0" y="T1"/>
                </a:cxn>
                <a:cxn ang="0">
                  <a:pos x="T2" y="T3"/>
                </a:cxn>
                <a:cxn ang="0">
                  <a:pos x="T4" y="T5"/>
                </a:cxn>
                <a:cxn ang="0">
                  <a:pos x="T6" y="T7"/>
                </a:cxn>
                <a:cxn ang="0">
                  <a:pos x="T8" y="T9"/>
                </a:cxn>
              </a:cxnLst>
              <a:rect l="0" t="0" r="r" b="b"/>
              <a:pathLst>
                <a:path w="590" h="9">
                  <a:moveTo>
                    <a:pt x="590" y="0"/>
                  </a:moveTo>
                  <a:cubicBezTo>
                    <a:pt x="0" y="0"/>
                    <a:pt x="0" y="0"/>
                    <a:pt x="0" y="0"/>
                  </a:cubicBezTo>
                  <a:cubicBezTo>
                    <a:pt x="1" y="5"/>
                    <a:pt x="7" y="9"/>
                    <a:pt x="14" y="9"/>
                  </a:cubicBezTo>
                  <a:cubicBezTo>
                    <a:pt x="590" y="9"/>
                    <a:pt x="590" y="9"/>
                    <a:pt x="590" y="9"/>
                  </a:cubicBezTo>
                  <a:lnTo>
                    <a:pt x="590" y="0"/>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 name="Freeform 7">
              <a:extLst>
                <a:ext uri="{FF2B5EF4-FFF2-40B4-BE49-F238E27FC236}">
                  <a16:creationId xmlns:a16="http://schemas.microsoft.com/office/drawing/2014/main" id="{FDB6069E-6C00-48CC-82C0-3E877D1977C3}"/>
                </a:ext>
              </a:extLst>
            </p:cNvPr>
            <p:cNvSpPr>
              <a:spLocks/>
            </p:cNvSpPr>
            <p:nvPr/>
          </p:nvSpPr>
          <p:spPr bwMode="auto">
            <a:xfrm>
              <a:off x="6067188" y="3347252"/>
              <a:ext cx="1512201" cy="56708"/>
            </a:xfrm>
            <a:custGeom>
              <a:avLst/>
              <a:gdLst>
                <a:gd name="T0" fmla="*/ 590 w 590"/>
                <a:gd name="T1" fmla="*/ 22 h 22"/>
                <a:gd name="T2" fmla="*/ 590 w 590"/>
                <a:gd name="T3" fmla="*/ 0 h 22"/>
                <a:gd name="T4" fmla="*/ 14 w 590"/>
                <a:gd name="T5" fmla="*/ 0 h 22"/>
                <a:gd name="T6" fmla="*/ 14 w 590"/>
                <a:gd name="T7" fmla="*/ 0 h 22"/>
                <a:gd name="T8" fmla="*/ 14 w 590"/>
                <a:gd name="T9" fmla="*/ 1 h 22"/>
                <a:gd name="T10" fmla="*/ 14 w 590"/>
                <a:gd name="T11" fmla="*/ 1 h 22"/>
                <a:gd name="T12" fmla="*/ 0 w 590"/>
                <a:gd name="T13" fmla="*/ 11 h 22"/>
                <a:gd name="T14" fmla="*/ 14 w 590"/>
                <a:gd name="T15" fmla="*/ 22 h 22"/>
                <a:gd name="T16" fmla="*/ 14 w 590"/>
                <a:gd name="T17" fmla="*/ 22 h 22"/>
                <a:gd name="T18" fmla="*/ 14 w 590"/>
                <a:gd name="T19" fmla="*/ 22 h 22"/>
                <a:gd name="T20" fmla="*/ 14 w 590"/>
                <a:gd name="T21" fmla="*/ 22 h 22"/>
                <a:gd name="T22" fmla="*/ 590 w 590"/>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22">
                  <a:moveTo>
                    <a:pt x="590" y="22"/>
                  </a:moveTo>
                  <a:cubicBezTo>
                    <a:pt x="590" y="0"/>
                    <a:pt x="590" y="0"/>
                    <a:pt x="590" y="0"/>
                  </a:cubicBezTo>
                  <a:cubicBezTo>
                    <a:pt x="14" y="0"/>
                    <a:pt x="14" y="0"/>
                    <a:pt x="14" y="0"/>
                  </a:cubicBezTo>
                  <a:cubicBezTo>
                    <a:pt x="14" y="0"/>
                    <a:pt x="14" y="0"/>
                    <a:pt x="14" y="0"/>
                  </a:cubicBezTo>
                  <a:cubicBezTo>
                    <a:pt x="14" y="1"/>
                    <a:pt x="14" y="1"/>
                    <a:pt x="14" y="1"/>
                  </a:cubicBezTo>
                  <a:cubicBezTo>
                    <a:pt x="14" y="1"/>
                    <a:pt x="14" y="1"/>
                    <a:pt x="14" y="1"/>
                  </a:cubicBezTo>
                  <a:cubicBezTo>
                    <a:pt x="6" y="1"/>
                    <a:pt x="0" y="6"/>
                    <a:pt x="0" y="11"/>
                  </a:cubicBezTo>
                  <a:cubicBezTo>
                    <a:pt x="0" y="17"/>
                    <a:pt x="6" y="21"/>
                    <a:pt x="14" y="22"/>
                  </a:cubicBezTo>
                  <a:cubicBezTo>
                    <a:pt x="14" y="22"/>
                    <a:pt x="14" y="22"/>
                    <a:pt x="14" y="22"/>
                  </a:cubicBezTo>
                  <a:cubicBezTo>
                    <a:pt x="14" y="22"/>
                    <a:pt x="14" y="22"/>
                    <a:pt x="14" y="22"/>
                  </a:cubicBezTo>
                  <a:cubicBezTo>
                    <a:pt x="14" y="22"/>
                    <a:pt x="14" y="22"/>
                    <a:pt x="14" y="22"/>
                  </a:cubicBezTo>
                  <a:lnTo>
                    <a:pt x="590" y="22"/>
                  </a:lnTo>
                  <a:close/>
                </a:path>
              </a:pathLst>
            </a:custGeom>
            <a:solidFill>
              <a:srgbClr val="F5E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Freeform 8">
              <a:extLst>
                <a:ext uri="{FF2B5EF4-FFF2-40B4-BE49-F238E27FC236}">
                  <a16:creationId xmlns:a16="http://schemas.microsoft.com/office/drawing/2014/main" id="{5F0E58AC-BDF9-4695-89E4-1B21B7ED58FC}"/>
                </a:ext>
              </a:extLst>
            </p:cNvPr>
            <p:cNvSpPr>
              <a:spLocks/>
            </p:cNvSpPr>
            <p:nvPr/>
          </p:nvSpPr>
          <p:spPr bwMode="auto">
            <a:xfrm>
              <a:off x="6067188" y="3403959"/>
              <a:ext cx="1512201" cy="22683"/>
            </a:xfrm>
            <a:custGeom>
              <a:avLst/>
              <a:gdLst>
                <a:gd name="T0" fmla="*/ 14 w 590"/>
                <a:gd name="T1" fmla="*/ 0 h 9"/>
                <a:gd name="T2" fmla="*/ 0 w 590"/>
                <a:gd name="T3" fmla="*/ 9 h 9"/>
                <a:gd name="T4" fmla="*/ 590 w 590"/>
                <a:gd name="T5" fmla="*/ 9 h 9"/>
                <a:gd name="T6" fmla="*/ 590 w 590"/>
                <a:gd name="T7" fmla="*/ 0 h 9"/>
                <a:gd name="T8" fmla="*/ 14 w 590"/>
                <a:gd name="T9" fmla="*/ 0 h 9"/>
              </a:gdLst>
              <a:ahLst/>
              <a:cxnLst>
                <a:cxn ang="0">
                  <a:pos x="T0" y="T1"/>
                </a:cxn>
                <a:cxn ang="0">
                  <a:pos x="T2" y="T3"/>
                </a:cxn>
                <a:cxn ang="0">
                  <a:pos x="T4" y="T5"/>
                </a:cxn>
                <a:cxn ang="0">
                  <a:pos x="T6" y="T7"/>
                </a:cxn>
                <a:cxn ang="0">
                  <a:pos x="T8" y="T9"/>
                </a:cxn>
              </a:cxnLst>
              <a:rect l="0" t="0" r="r" b="b"/>
              <a:pathLst>
                <a:path w="590" h="9">
                  <a:moveTo>
                    <a:pt x="14" y="0"/>
                  </a:moveTo>
                  <a:cubicBezTo>
                    <a:pt x="7" y="1"/>
                    <a:pt x="1" y="4"/>
                    <a:pt x="0" y="9"/>
                  </a:cubicBezTo>
                  <a:cubicBezTo>
                    <a:pt x="590" y="9"/>
                    <a:pt x="590" y="9"/>
                    <a:pt x="590" y="9"/>
                  </a:cubicBezTo>
                  <a:cubicBezTo>
                    <a:pt x="590" y="0"/>
                    <a:pt x="590" y="0"/>
                    <a:pt x="590" y="0"/>
                  </a:cubicBezTo>
                  <a:lnTo>
                    <a:pt x="14" y="0"/>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 name="Freeform 9">
              <a:extLst>
                <a:ext uri="{FF2B5EF4-FFF2-40B4-BE49-F238E27FC236}">
                  <a16:creationId xmlns:a16="http://schemas.microsoft.com/office/drawing/2014/main" id="{5026C3DA-4D9D-4966-972C-E7480E3F677F}"/>
                </a:ext>
              </a:extLst>
            </p:cNvPr>
            <p:cNvSpPr>
              <a:spLocks/>
            </p:cNvSpPr>
            <p:nvPr/>
          </p:nvSpPr>
          <p:spPr bwMode="auto">
            <a:xfrm>
              <a:off x="5970786" y="3324569"/>
              <a:ext cx="132318" cy="102074"/>
            </a:xfrm>
            <a:custGeom>
              <a:avLst/>
              <a:gdLst>
                <a:gd name="T0" fmla="*/ 38 w 52"/>
                <a:gd name="T1" fmla="*/ 40 h 40"/>
                <a:gd name="T2" fmla="*/ 52 w 52"/>
                <a:gd name="T3" fmla="*/ 31 h 40"/>
                <a:gd name="T4" fmla="*/ 52 w 52"/>
                <a:gd name="T5" fmla="*/ 31 h 40"/>
                <a:gd name="T6" fmla="*/ 52 w 52"/>
                <a:gd name="T7" fmla="*/ 31 h 40"/>
                <a:gd name="T8" fmla="*/ 52 w 52"/>
                <a:gd name="T9" fmla="*/ 31 h 40"/>
                <a:gd name="T10" fmla="*/ 38 w 52"/>
                <a:gd name="T11" fmla="*/ 20 h 40"/>
                <a:gd name="T12" fmla="*/ 52 w 52"/>
                <a:gd name="T13" fmla="*/ 10 h 40"/>
                <a:gd name="T14" fmla="*/ 52 w 52"/>
                <a:gd name="T15" fmla="*/ 10 h 40"/>
                <a:gd name="T16" fmla="*/ 52 w 52"/>
                <a:gd name="T17" fmla="*/ 9 h 40"/>
                <a:gd name="T18" fmla="*/ 52 w 52"/>
                <a:gd name="T19" fmla="*/ 9 h 40"/>
                <a:gd name="T20" fmla="*/ 38 w 52"/>
                <a:gd name="T21" fmla="*/ 0 h 40"/>
                <a:gd name="T22" fmla="*/ 0 w 52"/>
                <a:gd name="T23" fmla="*/ 20 h 40"/>
                <a:gd name="T24" fmla="*/ 38 w 52"/>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0">
                  <a:moveTo>
                    <a:pt x="38" y="40"/>
                  </a:moveTo>
                  <a:cubicBezTo>
                    <a:pt x="39" y="35"/>
                    <a:pt x="45" y="32"/>
                    <a:pt x="52" y="31"/>
                  </a:cubicBezTo>
                  <a:cubicBezTo>
                    <a:pt x="52" y="31"/>
                    <a:pt x="52" y="31"/>
                    <a:pt x="52" y="31"/>
                  </a:cubicBezTo>
                  <a:cubicBezTo>
                    <a:pt x="52" y="31"/>
                    <a:pt x="52" y="31"/>
                    <a:pt x="52" y="31"/>
                  </a:cubicBezTo>
                  <a:cubicBezTo>
                    <a:pt x="52" y="31"/>
                    <a:pt x="52" y="31"/>
                    <a:pt x="52" y="31"/>
                  </a:cubicBezTo>
                  <a:cubicBezTo>
                    <a:pt x="44" y="30"/>
                    <a:pt x="38" y="26"/>
                    <a:pt x="38" y="20"/>
                  </a:cubicBezTo>
                  <a:cubicBezTo>
                    <a:pt x="38" y="15"/>
                    <a:pt x="44" y="10"/>
                    <a:pt x="52" y="10"/>
                  </a:cubicBezTo>
                  <a:cubicBezTo>
                    <a:pt x="52" y="10"/>
                    <a:pt x="52" y="10"/>
                    <a:pt x="52" y="10"/>
                  </a:cubicBezTo>
                  <a:cubicBezTo>
                    <a:pt x="52" y="9"/>
                    <a:pt x="52" y="9"/>
                    <a:pt x="52" y="9"/>
                  </a:cubicBezTo>
                  <a:cubicBezTo>
                    <a:pt x="52" y="9"/>
                    <a:pt x="52" y="9"/>
                    <a:pt x="52" y="9"/>
                  </a:cubicBezTo>
                  <a:cubicBezTo>
                    <a:pt x="45" y="9"/>
                    <a:pt x="39" y="5"/>
                    <a:pt x="38" y="0"/>
                  </a:cubicBezTo>
                  <a:cubicBezTo>
                    <a:pt x="0" y="20"/>
                    <a:pt x="0" y="20"/>
                    <a:pt x="0" y="20"/>
                  </a:cubicBezTo>
                  <a:lnTo>
                    <a:pt x="38" y="40"/>
                  </a:lnTo>
                  <a:close/>
                </a:path>
              </a:pathLst>
            </a:custGeom>
            <a:solidFill>
              <a:srgbClr val="F0B1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0">
              <a:extLst>
                <a:ext uri="{FF2B5EF4-FFF2-40B4-BE49-F238E27FC236}">
                  <a16:creationId xmlns:a16="http://schemas.microsoft.com/office/drawing/2014/main" id="{63336F22-0CAF-49F9-ADF8-35803AAF17DE}"/>
                </a:ext>
              </a:extLst>
            </p:cNvPr>
            <p:cNvSpPr>
              <a:spLocks/>
            </p:cNvSpPr>
            <p:nvPr/>
          </p:nvSpPr>
          <p:spPr bwMode="auto">
            <a:xfrm>
              <a:off x="5970786" y="3349142"/>
              <a:ext cx="51036" cy="51037"/>
            </a:xfrm>
            <a:custGeom>
              <a:avLst/>
              <a:gdLst>
                <a:gd name="T0" fmla="*/ 18 w 20"/>
                <a:gd name="T1" fmla="*/ 0 h 20"/>
                <a:gd name="T2" fmla="*/ 0 w 20"/>
                <a:gd name="T3" fmla="*/ 10 h 20"/>
                <a:gd name="T4" fmla="*/ 18 w 20"/>
                <a:gd name="T5" fmla="*/ 20 h 20"/>
                <a:gd name="T6" fmla="*/ 20 w 20"/>
                <a:gd name="T7" fmla="*/ 10 h 20"/>
                <a:gd name="T8" fmla="*/ 18 w 20"/>
                <a:gd name="T9" fmla="*/ 0 h 20"/>
              </a:gdLst>
              <a:ahLst/>
              <a:cxnLst>
                <a:cxn ang="0">
                  <a:pos x="T0" y="T1"/>
                </a:cxn>
                <a:cxn ang="0">
                  <a:pos x="T2" y="T3"/>
                </a:cxn>
                <a:cxn ang="0">
                  <a:pos x="T4" y="T5"/>
                </a:cxn>
                <a:cxn ang="0">
                  <a:pos x="T6" y="T7"/>
                </a:cxn>
                <a:cxn ang="0">
                  <a:pos x="T8" y="T9"/>
                </a:cxn>
              </a:cxnLst>
              <a:rect l="0" t="0" r="r" b="b"/>
              <a:pathLst>
                <a:path w="20" h="20">
                  <a:moveTo>
                    <a:pt x="18" y="0"/>
                  </a:moveTo>
                  <a:cubicBezTo>
                    <a:pt x="0" y="10"/>
                    <a:pt x="0" y="10"/>
                    <a:pt x="0" y="10"/>
                  </a:cubicBezTo>
                  <a:cubicBezTo>
                    <a:pt x="18" y="20"/>
                    <a:pt x="18" y="20"/>
                    <a:pt x="18" y="20"/>
                  </a:cubicBezTo>
                  <a:cubicBezTo>
                    <a:pt x="20" y="17"/>
                    <a:pt x="20" y="14"/>
                    <a:pt x="20" y="10"/>
                  </a:cubicBezTo>
                  <a:cubicBezTo>
                    <a:pt x="20" y="7"/>
                    <a:pt x="20" y="4"/>
                    <a:pt x="18" y="0"/>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Rectangle 11">
              <a:extLst>
                <a:ext uri="{FF2B5EF4-FFF2-40B4-BE49-F238E27FC236}">
                  <a16:creationId xmlns:a16="http://schemas.microsoft.com/office/drawing/2014/main" id="{E2963282-9998-4882-B53B-C72A996EB5F4}"/>
                </a:ext>
              </a:extLst>
            </p:cNvPr>
            <p:cNvSpPr>
              <a:spLocks noChangeArrowheads="1"/>
            </p:cNvSpPr>
            <p:nvPr/>
          </p:nvSpPr>
          <p:spPr bwMode="auto">
            <a:xfrm>
              <a:off x="7579389" y="3324569"/>
              <a:ext cx="47256" cy="22683"/>
            </a:xfrm>
            <a:prstGeom prst="rect">
              <a:avLst/>
            </a:prstGeom>
            <a:solidFill>
              <a:srgbClr val="C622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Rectangle 12">
              <a:extLst>
                <a:ext uri="{FF2B5EF4-FFF2-40B4-BE49-F238E27FC236}">
                  <a16:creationId xmlns:a16="http://schemas.microsoft.com/office/drawing/2014/main" id="{0FE9F3D8-99D9-48F5-AB6C-5EEC67C406A1}"/>
                </a:ext>
              </a:extLst>
            </p:cNvPr>
            <p:cNvSpPr>
              <a:spLocks noChangeArrowheads="1"/>
            </p:cNvSpPr>
            <p:nvPr/>
          </p:nvSpPr>
          <p:spPr bwMode="auto">
            <a:xfrm>
              <a:off x="7579389" y="3347252"/>
              <a:ext cx="47256" cy="56708"/>
            </a:xfrm>
            <a:prstGeom prst="rect">
              <a:avLst/>
            </a:prstGeom>
            <a:solidFill>
              <a:srgbClr val="F85A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Rectangle 13">
              <a:extLst>
                <a:ext uri="{FF2B5EF4-FFF2-40B4-BE49-F238E27FC236}">
                  <a16:creationId xmlns:a16="http://schemas.microsoft.com/office/drawing/2014/main" id="{8E9DF4CE-6855-4CFB-A712-3CFF196FA1EF}"/>
                </a:ext>
              </a:extLst>
            </p:cNvPr>
            <p:cNvSpPr>
              <a:spLocks noChangeArrowheads="1"/>
            </p:cNvSpPr>
            <p:nvPr/>
          </p:nvSpPr>
          <p:spPr bwMode="auto">
            <a:xfrm>
              <a:off x="7579389" y="3403959"/>
              <a:ext cx="47256" cy="22683"/>
            </a:xfrm>
            <a:prstGeom prst="rect">
              <a:avLst/>
            </a:prstGeom>
            <a:solidFill>
              <a:srgbClr val="C622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4">
              <a:extLst>
                <a:ext uri="{FF2B5EF4-FFF2-40B4-BE49-F238E27FC236}">
                  <a16:creationId xmlns:a16="http://schemas.microsoft.com/office/drawing/2014/main" id="{19EA477F-7156-480C-9ACB-5435761FC7CB}"/>
                </a:ext>
              </a:extLst>
            </p:cNvPr>
            <p:cNvSpPr>
              <a:spLocks/>
            </p:cNvSpPr>
            <p:nvPr/>
          </p:nvSpPr>
          <p:spPr bwMode="auto">
            <a:xfrm>
              <a:off x="5959444" y="2749932"/>
              <a:ext cx="1735251" cy="279757"/>
            </a:xfrm>
            <a:custGeom>
              <a:avLst/>
              <a:gdLst>
                <a:gd name="T0" fmla="*/ 664 w 677"/>
                <a:gd name="T1" fmla="*/ 109 h 109"/>
                <a:gd name="T2" fmla="*/ 658 w 677"/>
                <a:gd name="T3" fmla="*/ 108 h 109"/>
                <a:gd name="T4" fmla="*/ 559 w 677"/>
                <a:gd name="T5" fmla="*/ 55 h 109"/>
                <a:gd name="T6" fmla="*/ 499 w 677"/>
                <a:gd name="T7" fmla="*/ 31 h 109"/>
                <a:gd name="T8" fmla="*/ 435 w 677"/>
                <a:gd name="T9" fmla="*/ 23 h 109"/>
                <a:gd name="T10" fmla="*/ 0 w 677"/>
                <a:gd name="T11" fmla="*/ 23 h 109"/>
                <a:gd name="T12" fmla="*/ 0 w 677"/>
                <a:gd name="T13" fmla="*/ 0 h 109"/>
                <a:gd name="T14" fmla="*/ 435 w 677"/>
                <a:gd name="T15" fmla="*/ 0 h 109"/>
                <a:gd name="T16" fmla="*/ 505 w 677"/>
                <a:gd name="T17" fmla="*/ 9 h 109"/>
                <a:gd name="T18" fmla="*/ 570 w 677"/>
                <a:gd name="T19" fmla="*/ 34 h 109"/>
                <a:gd name="T20" fmla="*/ 669 w 677"/>
                <a:gd name="T21" fmla="*/ 87 h 109"/>
                <a:gd name="T22" fmla="*/ 674 w 677"/>
                <a:gd name="T23" fmla="*/ 103 h 109"/>
                <a:gd name="T24" fmla="*/ 664 w 677"/>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7" h="109">
                  <a:moveTo>
                    <a:pt x="664" y="109"/>
                  </a:moveTo>
                  <a:cubicBezTo>
                    <a:pt x="662" y="109"/>
                    <a:pt x="660" y="109"/>
                    <a:pt x="658" y="108"/>
                  </a:cubicBezTo>
                  <a:cubicBezTo>
                    <a:pt x="559" y="55"/>
                    <a:pt x="559" y="55"/>
                    <a:pt x="559" y="55"/>
                  </a:cubicBezTo>
                  <a:cubicBezTo>
                    <a:pt x="540" y="45"/>
                    <a:pt x="520" y="37"/>
                    <a:pt x="499" y="31"/>
                  </a:cubicBezTo>
                  <a:cubicBezTo>
                    <a:pt x="478" y="26"/>
                    <a:pt x="456" y="23"/>
                    <a:pt x="435" y="23"/>
                  </a:cubicBezTo>
                  <a:cubicBezTo>
                    <a:pt x="0" y="23"/>
                    <a:pt x="0" y="23"/>
                    <a:pt x="0" y="23"/>
                  </a:cubicBezTo>
                  <a:cubicBezTo>
                    <a:pt x="0" y="0"/>
                    <a:pt x="0" y="0"/>
                    <a:pt x="0" y="0"/>
                  </a:cubicBezTo>
                  <a:cubicBezTo>
                    <a:pt x="435" y="0"/>
                    <a:pt x="435" y="0"/>
                    <a:pt x="435" y="0"/>
                  </a:cubicBezTo>
                  <a:cubicBezTo>
                    <a:pt x="458" y="0"/>
                    <a:pt x="482" y="3"/>
                    <a:pt x="505" y="9"/>
                  </a:cubicBezTo>
                  <a:cubicBezTo>
                    <a:pt x="528" y="14"/>
                    <a:pt x="550" y="23"/>
                    <a:pt x="570" y="34"/>
                  </a:cubicBezTo>
                  <a:cubicBezTo>
                    <a:pt x="669" y="87"/>
                    <a:pt x="669" y="87"/>
                    <a:pt x="669" y="87"/>
                  </a:cubicBezTo>
                  <a:cubicBezTo>
                    <a:pt x="675" y="90"/>
                    <a:pt x="677" y="97"/>
                    <a:pt x="674" y="103"/>
                  </a:cubicBezTo>
                  <a:cubicBezTo>
                    <a:pt x="672" y="107"/>
                    <a:pt x="668" y="109"/>
                    <a:pt x="664" y="109"/>
                  </a:cubicBezTo>
                  <a:close/>
                </a:path>
              </a:pathLst>
            </a:custGeom>
            <a:solidFill>
              <a:srgbClr val="50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5">
              <a:extLst>
                <a:ext uri="{FF2B5EF4-FFF2-40B4-BE49-F238E27FC236}">
                  <a16:creationId xmlns:a16="http://schemas.microsoft.com/office/drawing/2014/main" id="{5E2B9D26-AD4A-44E2-AE0C-C63A4CCBA344}"/>
                </a:ext>
              </a:extLst>
            </p:cNvPr>
            <p:cNvSpPr>
              <a:spLocks/>
            </p:cNvSpPr>
            <p:nvPr/>
          </p:nvSpPr>
          <p:spPr bwMode="auto">
            <a:xfrm>
              <a:off x="5893285" y="2749932"/>
              <a:ext cx="1735251" cy="279757"/>
            </a:xfrm>
            <a:custGeom>
              <a:avLst/>
              <a:gdLst>
                <a:gd name="T0" fmla="*/ 13 w 677"/>
                <a:gd name="T1" fmla="*/ 109 h 109"/>
                <a:gd name="T2" fmla="*/ 19 w 677"/>
                <a:gd name="T3" fmla="*/ 108 h 109"/>
                <a:gd name="T4" fmla="*/ 118 w 677"/>
                <a:gd name="T5" fmla="*/ 55 h 109"/>
                <a:gd name="T6" fmla="*/ 178 w 677"/>
                <a:gd name="T7" fmla="*/ 31 h 109"/>
                <a:gd name="T8" fmla="*/ 242 w 677"/>
                <a:gd name="T9" fmla="*/ 23 h 109"/>
                <a:gd name="T10" fmla="*/ 677 w 677"/>
                <a:gd name="T11" fmla="*/ 23 h 109"/>
                <a:gd name="T12" fmla="*/ 677 w 677"/>
                <a:gd name="T13" fmla="*/ 0 h 109"/>
                <a:gd name="T14" fmla="*/ 242 w 677"/>
                <a:gd name="T15" fmla="*/ 0 h 109"/>
                <a:gd name="T16" fmla="*/ 172 w 677"/>
                <a:gd name="T17" fmla="*/ 9 h 109"/>
                <a:gd name="T18" fmla="*/ 107 w 677"/>
                <a:gd name="T19" fmla="*/ 34 h 109"/>
                <a:gd name="T20" fmla="*/ 8 w 677"/>
                <a:gd name="T21" fmla="*/ 87 h 109"/>
                <a:gd name="T22" fmla="*/ 3 w 677"/>
                <a:gd name="T23" fmla="*/ 103 h 109"/>
                <a:gd name="T24" fmla="*/ 13 w 677"/>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7" h="109">
                  <a:moveTo>
                    <a:pt x="13" y="109"/>
                  </a:moveTo>
                  <a:cubicBezTo>
                    <a:pt x="15" y="109"/>
                    <a:pt x="17" y="109"/>
                    <a:pt x="19" y="108"/>
                  </a:cubicBezTo>
                  <a:cubicBezTo>
                    <a:pt x="118" y="55"/>
                    <a:pt x="118" y="55"/>
                    <a:pt x="118" y="55"/>
                  </a:cubicBezTo>
                  <a:cubicBezTo>
                    <a:pt x="137" y="45"/>
                    <a:pt x="157" y="37"/>
                    <a:pt x="178" y="31"/>
                  </a:cubicBezTo>
                  <a:cubicBezTo>
                    <a:pt x="199" y="26"/>
                    <a:pt x="221" y="23"/>
                    <a:pt x="242" y="23"/>
                  </a:cubicBezTo>
                  <a:cubicBezTo>
                    <a:pt x="677" y="23"/>
                    <a:pt x="677" y="23"/>
                    <a:pt x="677" y="23"/>
                  </a:cubicBezTo>
                  <a:cubicBezTo>
                    <a:pt x="677" y="0"/>
                    <a:pt x="677" y="0"/>
                    <a:pt x="677" y="0"/>
                  </a:cubicBezTo>
                  <a:cubicBezTo>
                    <a:pt x="242" y="0"/>
                    <a:pt x="242" y="0"/>
                    <a:pt x="242" y="0"/>
                  </a:cubicBezTo>
                  <a:cubicBezTo>
                    <a:pt x="219" y="0"/>
                    <a:pt x="195" y="3"/>
                    <a:pt x="172" y="9"/>
                  </a:cubicBezTo>
                  <a:cubicBezTo>
                    <a:pt x="149" y="14"/>
                    <a:pt x="127" y="23"/>
                    <a:pt x="107" y="34"/>
                  </a:cubicBezTo>
                  <a:cubicBezTo>
                    <a:pt x="8" y="87"/>
                    <a:pt x="8" y="87"/>
                    <a:pt x="8" y="87"/>
                  </a:cubicBezTo>
                  <a:cubicBezTo>
                    <a:pt x="2" y="90"/>
                    <a:pt x="0" y="97"/>
                    <a:pt x="3" y="103"/>
                  </a:cubicBezTo>
                  <a:cubicBezTo>
                    <a:pt x="5" y="107"/>
                    <a:pt x="9" y="109"/>
                    <a:pt x="13" y="109"/>
                  </a:cubicBezTo>
                  <a:close/>
                </a:path>
              </a:pathLst>
            </a:custGeom>
            <a:solidFill>
              <a:srgbClr val="50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6">
              <a:extLst>
                <a:ext uri="{FF2B5EF4-FFF2-40B4-BE49-F238E27FC236}">
                  <a16:creationId xmlns:a16="http://schemas.microsoft.com/office/drawing/2014/main" id="{B8713040-7EFB-4621-A05D-CE85D34C02A5}"/>
                </a:ext>
              </a:extLst>
            </p:cNvPr>
            <p:cNvSpPr>
              <a:spLocks/>
            </p:cNvSpPr>
            <p:nvPr/>
          </p:nvSpPr>
          <p:spPr bwMode="auto">
            <a:xfrm>
              <a:off x="6655057" y="2657310"/>
              <a:ext cx="279757" cy="141769"/>
            </a:xfrm>
            <a:custGeom>
              <a:avLst/>
              <a:gdLst>
                <a:gd name="T0" fmla="*/ 24 w 109"/>
                <a:gd name="T1" fmla="*/ 55 h 55"/>
                <a:gd name="T2" fmla="*/ 24 w 109"/>
                <a:gd name="T3" fmla="*/ 55 h 55"/>
                <a:gd name="T4" fmla="*/ 55 w 109"/>
                <a:gd name="T5" fmla="*/ 24 h 55"/>
                <a:gd name="T6" fmla="*/ 86 w 109"/>
                <a:gd name="T7" fmla="*/ 55 h 55"/>
                <a:gd name="T8" fmla="*/ 109 w 109"/>
                <a:gd name="T9" fmla="*/ 55 h 55"/>
                <a:gd name="T10" fmla="*/ 55 w 109"/>
                <a:gd name="T11" fmla="*/ 0 h 55"/>
                <a:gd name="T12" fmla="*/ 0 w 109"/>
                <a:gd name="T13" fmla="*/ 55 h 55"/>
                <a:gd name="T14" fmla="*/ 24 w 109"/>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55">
                  <a:moveTo>
                    <a:pt x="24" y="55"/>
                  </a:moveTo>
                  <a:cubicBezTo>
                    <a:pt x="24" y="55"/>
                    <a:pt x="24" y="55"/>
                    <a:pt x="24" y="55"/>
                  </a:cubicBezTo>
                  <a:cubicBezTo>
                    <a:pt x="24" y="38"/>
                    <a:pt x="37" y="24"/>
                    <a:pt x="55" y="24"/>
                  </a:cubicBezTo>
                  <a:cubicBezTo>
                    <a:pt x="72" y="24"/>
                    <a:pt x="86" y="38"/>
                    <a:pt x="86" y="55"/>
                  </a:cubicBezTo>
                  <a:cubicBezTo>
                    <a:pt x="109" y="55"/>
                    <a:pt x="109" y="55"/>
                    <a:pt x="109" y="55"/>
                  </a:cubicBezTo>
                  <a:cubicBezTo>
                    <a:pt x="109" y="24"/>
                    <a:pt x="85" y="0"/>
                    <a:pt x="55" y="0"/>
                  </a:cubicBezTo>
                  <a:cubicBezTo>
                    <a:pt x="24" y="0"/>
                    <a:pt x="0" y="24"/>
                    <a:pt x="0" y="55"/>
                  </a:cubicBezTo>
                  <a:lnTo>
                    <a:pt x="24" y="5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 name="Freeform 17">
              <a:extLst>
                <a:ext uri="{FF2B5EF4-FFF2-40B4-BE49-F238E27FC236}">
                  <a16:creationId xmlns:a16="http://schemas.microsoft.com/office/drawing/2014/main" id="{F38BDAE6-9F1A-403A-9AEB-30CAFB74D2D1}"/>
                </a:ext>
              </a:extLst>
            </p:cNvPr>
            <p:cNvSpPr>
              <a:spLocks/>
            </p:cNvSpPr>
            <p:nvPr/>
          </p:nvSpPr>
          <p:spPr bwMode="auto">
            <a:xfrm>
              <a:off x="6019932" y="2560907"/>
              <a:ext cx="635125" cy="449880"/>
            </a:xfrm>
            <a:custGeom>
              <a:avLst/>
              <a:gdLst>
                <a:gd name="T0" fmla="*/ 248 w 248"/>
                <a:gd name="T1" fmla="*/ 130 h 175"/>
                <a:gd name="T2" fmla="*/ 203 w 248"/>
                <a:gd name="T3" fmla="*/ 175 h 175"/>
                <a:gd name="T4" fmla="*/ 45 w 248"/>
                <a:gd name="T5" fmla="*/ 175 h 175"/>
                <a:gd name="T6" fmla="*/ 0 w 248"/>
                <a:gd name="T7" fmla="*/ 130 h 175"/>
                <a:gd name="T8" fmla="*/ 0 w 248"/>
                <a:gd name="T9" fmla="*/ 45 h 175"/>
                <a:gd name="T10" fmla="*/ 45 w 248"/>
                <a:gd name="T11" fmla="*/ 0 h 175"/>
                <a:gd name="T12" fmla="*/ 203 w 248"/>
                <a:gd name="T13" fmla="*/ 0 h 175"/>
                <a:gd name="T14" fmla="*/ 248 w 248"/>
                <a:gd name="T15" fmla="*/ 45 h 175"/>
                <a:gd name="T16" fmla="*/ 248 w 248"/>
                <a:gd name="T17" fmla="*/ 13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75">
                  <a:moveTo>
                    <a:pt x="248" y="130"/>
                  </a:moveTo>
                  <a:cubicBezTo>
                    <a:pt x="248" y="154"/>
                    <a:pt x="228" y="175"/>
                    <a:pt x="203" y="175"/>
                  </a:cubicBezTo>
                  <a:cubicBezTo>
                    <a:pt x="45" y="175"/>
                    <a:pt x="45" y="175"/>
                    <a:pt x="45" y="175"/>
                  </a:cubicBezTo>
                  <a:cubicBezTo>
                    <a:pt x="21" y="175"/>
                    <a:pt x="0" y="154"/>
                    <a:pt x="0" y="130"/>
                  </a:cubicBezTo>
                  <a:cubicBezTo>
                    <a:pt x="0" y="45"/>
                    <a:pt x="0" y="45"/>
                    <a:pt x="0" y="45"/>
                  </a:cubicBezTo>
                  <a:cubicBezTo>
                    <a:pt x="0" y="20"/>
                    <a:pt x="21" y="0"/>
                    <a:pt x="45" y="0"/>
                  </a:cubicBezTo>
                  <a:cubicBezTo>
                    <a:pt x="203" y="0"/>
                    <a:pt x="203" y="0"/>
                    <a:pt x="203" y="0"/>
                  </a:cubicBezTo>
                  <a:cubicBezTo>
                    <a:pt x="228" y="0"/>
                    <a:pt x="248" y="20"/>
                    <a:pt x="248" y="45"/>
                  </a:cubicBezTo>
                  <a:lnTo>
                    <a:pt x="248" y="130"/>
                  </a:lnTo>
                  <a:close/>
                </a:path>
              </a:pathLst>
            </a:custGeom>
            <a:solidFill>
              <a:srgbClr val="E1EF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8">
              <a:extLst>
                <a:ext uri="{FF2B5EF4-FFF2-40B4-BE49-F238E27FC236}">
                  <a16:creationId xmlns:a16="http://schemas.microsoft.com/office/drawing/2014/main" id="{BD741365-BF6D-47F6-A989-DF282E59AF09}"/>
                </a:ext>
              </a:extLst>
            </p:cNvPr>
            <p:cNvSpPr>
              <a:spLocks/>
            </p:cNvSpPr>
            <p:nvPr/>
          </p:nvSpPr>
          <p:spPr bwMode="auto">
            <a:xfrm>
              <a:off x="6316701" y="2560907"/>
              <a:ext cx="338354" cy="449880"/>
            </a:xfrm>
            <a:custGeom>
              <a:avLst/>
              <a:gdLst>
                <a:gd name="T0" fmla="*/ 87 w 132"/>
                <a:gd name="T1" fmla="*/ 0 h 175"/>
                <a:gd name="T2" fmla="*/ 0 w 132"/>
                <a:gd name="T3" fmla="*/ 0 h 175"/>
                <a:gd name="T4" fmla="*/ 0 w 132"/>
                <a:gd name="T5" fmla="*/ 175 h 175"/>
                <a:gd name="T6" fmla="*/ 87 w 132"/>
                <a:gd name="T7" fmla="*/ 175 h 175"/>
                <a:gd name="T8" fmla="*/ 132 w 132"/>
                <a:gd name="T9" fmla="*/ 130 h 175"/>
                <a:gd name="T10" fmla="*/ 132 w 132"/>
                <a:gd name="T11" fmla="*/ 45 h 175"/>
                <a:gd name="T12" fmla="*/ 87 w 132"/>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132" h="175">
                  <a:moveTo>
                    <a:pt x="87" y="0"/>
                  </a:moveTo>
                  <a:cubicBezTo>
                    <a:pt x="0" y="0"/>
                    <a:pt x="0" y="0"/>
                    <a:pt x="0" y="0"/>
                  </a:cubicBezTo>
                  <a:cubicBezTo>
                    <a:pt x="0" y="175"/>
                    <a:pt x="0" y="175"/>
                    <a:pt x="0" y="175"/>
                  </a:cubicBezTo>
                  <a:cubicBezTo>
                    <a:pt x="87" y="175"/>
                    <a:pt x="87" y="175"/>
                    <a:pt x="87" y="175"/>
                  </a:cubicBezTo>
                  <a:cubicBezTo>
                    <a:pt x="112" y="175"/>
                    <a:pt x="132" y="154"/>
                    <a:pt x="132" y="130"/>
                  </a:cubicBezTo>
                  <a:cubicBezTo>
                    <a:pt x="132" y="45"/>
                    <a:pt x="132" y="45"/>
                    <a:pt x="132" y="45"/>
                  </a:cubicBezTo>
                  <a:cubicBezTo>
                    <a:pt x="132" y="20"/>
                    <a:pt x="112" y="0"/>
                    <a:pt x="87" y="0"/>
                  </a:cubicBezTo>
                  <a:close/>
                </a:path>
              </a:pathLst>
            </a:custGeom>
            <a:solidFill>
              <a:srgbClr val="CEE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9">
              <a:extLst>
                <a:ext uri="{FF2B5EF4-FFF2-40B4-BE49-F238E27FC236}">
                  <a16:creationId xmlns:a16="http://schemas.microsoft.com/office/drawing/2014/main" id="{6689801E-B463-420C-8A7E-BE946EA93AB3}"/>
                </a:ext>
              </a:extLst>
            </p:cNvPr>
            <p:cNvSpPr>
              <a:spLocks/>
            </p:cNvSpPr>
            <p:nvPr/>
          </p:nvSpPr>
          <p:spPr bwMode="auto">
            <a:xfrm>
              <a:off x="6931033" y="2560907"/>
              <a:ext cx="637014" cy="449880"/>
            </a:xfrm>
            <a:custGeom>
              <a:avLst/>
              <a:gdLst>
                <a:gd name="T0" fmla="*/ 248 w 248"/>
                <a:gd name="T1" fmla="*/ 130 h 175"/>
                <a:gd name="T2" fmla="*/ 203 w 248"/>
                <a:gd name="T3" fmla="*/ 175 h 175"/>
                <a:gd name="T4" fmla="*/ 46 w 248"/>
                <a:gd name="T5" fmla="*/ 175 h 175"/>
                <a:gd name="T6" fmla="*/ 0 w 248"/>
                <a:gd name="T7" fmla="*/ 130 h 175"/>
                <a:gd name="T8" fmla="*/ 0 w 248"/>
                <a:gd name="T9" fmla="*/ 45 h 175"/>
                <a:gd name="T10" fmla="*/ 46 w 248"/>
                <a:gd name="T11" fmla="*/ 0 h 175"/>
                <a:gd name="T12" fmla="*/ 203 w 248"/>
                <a:gd name="T13" fmla="*/ 0 h 175"/>
                <a:gd name="T14" fmla="*/ 248 w 248"/>
                <a:gd name="T15" fmla="*/ 45 h 175"/>
                <a:gd name="T16" fmla="*/ 248 w 248"/>
                <a:gd name="T17" fmla="*/ 13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75">
                  <a:moveTo>
                    <a:pt x="248" y="130"/>
                  </a:moveTo>
                  <a:cubicBezTo>
                    <a:pt x="248" y="154"/>
                    <a:pt x="228" y="175"/>
                    <a:pt x="203" y="175"/>
                  </a:cubicBezTo>
                  <a:cubicBezTo>
                    <a:pt x="46" y="175"/>
                    <a:pt x="46" y="175"/>
                    <a:pt x="46" y="175"/>
                  </a:cubicBezTo>
                  <a:cubicBezTo>
                    <a:pt x="21" y="175"/>
                    <a:pt x="0" y="154"/>
                    <a:pt x="0" y="130"/>
                  </a:cubicBezTo>
                  <a:cubicBezTo>
                    <a:pt x="0" y="45"/>
                    <a:pt x="0" y="45"/>
                    <a:pt x="0" y="45"/>
                  </a:cubicBezTo>
                  <a:cubicBezTo>
                    <a:pt x="0" y="20"/>
                    <a:pt x="21" y="0"/>
                    <a:pt x="46" y="0"/>
                  </a:cubicBezTo>
                  <a:cubicBezTo>
                    <a:pt x="203" y="0"/>
                    <a:pt x="203" y="0"/>
                    <a:pt x="203" y="0"/>
                  </a:cubicBezTo>
                  <a:cubicBezTo>
                    <a:pt x="228" y="0"/>
                    <a:pt x="248" y="20"/>
                    <a:pt x="248" y="45"/>
                  </a:cubicBezTo>
                  <a:lnTo>
                    <a:pt x="248" y="130"/>
                  </a:lnTo>
                  <a:close/>
                </a:path>
              </a:pathLst>
            </a:custGeom>
            <a:solidFill>
              <a:srgbClr val="E1EF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20">
              <a:extLst>
                <a:ext uri="{FF2B5EF4-FFF2-40B4-BE49-F238E27FC236}">
                  <a16:creationId xmlns:a16="http://schemas.microsoft.com/office/drawing/2014/main" id="{7048FB33-6E79-43EA-9FD6-817A08D9A970}"/>
                </a:ext>
              </a:extLst>
            </p:cNvPr>
            <p:cNvSpPr>
              <a:spLocks/>
            </p:cNvSpPr>
            <p:nvPr/>
          </p:nvSpPr>
          <p:spPr bwMode="auto">
            <a:xfrm>
              <a:off x="7229693" y="2560907"/>
              <a:ext cx="338354" cy="449880"/>
            </a:xfrm>
            <a:custGeom>
              <a:avLst/>
              <a:gdLst>
                <a:gd name="T0" fmla="*/ 87 w 132"/>
                <a:gd name="T1" fmla="*/ 0 h 175"/>
                <a:gd name="T2" fmla="*/ 0 w 132"/>
                <a:gd name="T3" fmla="*/ 0 h 175"/>
                <a:gd name="T4" fmla="*/ 0 w 132"/>
                <a:gd name="T5" fmla="*/ 175 h 175"/>
                <a:gd name="T6" fmla="*/ 87 w 132"/>
                <a:gd name="T7" fmla="*/ 175 h 175"/>
                <a:gd name="T8" fmla="*/ 132 w 132"/>
                <a:gd name="T9" fmla="*/ 130 h 175"/>
                <a:gd name="T10" fmla="*/ 132 w 132"/>
                <a:gd name="T11" fmla="*/ 45 h 175"/>
                <a:gd name="T12" fmla="*/ 87 w 132"/>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132" h="175">
                  <a:moveTo>
                    <a:pt x="87" y="0"/>
                  </a:moveTo>
                  <a:cubicBezTo>
                    <a:pt x="0" y="0"/>
                    <a:pt x="0" y="0"/>
                    <a:pt x="0" y="0"/>
                  </a:cubicBezTo>
                  <a:cubicBezTo>
                    <a:pt x="0" y="175"/>
                    <a:pt x="0" y="175"/>
                    <a:pt x="0" y="175"/>
                  </a:cubicBezTo>
                  <a:cubicBezTo>
                    <a:pt x="87" y="175"/>
                    <a:pt x="87" y="175"/>
                    <a:pt x="87" y="175"/>
                  </a:cubicBezTo>
                  <a:cubicBezTo>
                    <a:pt x="112" y="175"/>
                    <a:pt x="132" y="154"/>
                    <a:pt x="132" y="130"/>
                  </a:cubicBezTo>
                  <a:cubicBezTo>
                    <a:pt x="132" y="45"/>
                    <a:pt x="132" y="45"/>
                    <a:pt x="132" y="45"/>
                  </a:cubicBezTo>
                  <a:cubicBezTo>
                    <a:pt x="132" y="20"/>
                    <a:pt x="112" y="0"/>
                    <a:pt x="87" y="0"/>
                  </a:cubicBezTo>
                  <a:close/>
                </a:path>
              </a:pathLst>
            </a:custGeom>
            <a:solidFill>
              <a:srgbClr val="CEE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21">
              <a:extLst>
                <a:ext uri="{FF2B5EF4-FFF2-40B4-BE49-F238E27FC236}">
                  <a16:creationId xmlns:a16="http://schemas.microsoft.com/office/drawing/2014/main" id="{99BD1FDD-7902-4FB7-ABE8-C349170D1233}"/>
                </a:ext>
              </a:extLst>
            </p:cNvPr>
            <p:cNvSpPr>
              <a:spLocks noEditPoints="1"/>
            </p:cNvSpPr>
            <p:nvPr/>
          </p:nvSpPr>
          <p:spPr bwMode="auto">
            <a:xfrm>
              <a:off x="5959444" y="2500419"/>
              <a:ext cx="756101" cy="568966"/>
            </a:xfrm>
            <a:custGeom>
              <a:avLst/>
              <a:gdLst>
                <a:gd name="T0" fmla="*/ 238 w 295"/>
                <a:gd name="T1" fmla="*/ 0 h 221"/>
                <a:gd name="T2" fmla="*/ 57 w 295"/>
                <a:gd name="T3" fmla="*/ 0 h 221"/>
                <a:gd name="T4" fmla="*/ 0 w 295"/>
                <a:gd name="T5" fmla="*/ 57 h 221"/>
                <a:gd name="T6" fmla="*/ 0 w 295"/>
                <a:gd name="T7" fmla="*/ 164 h 221"/>
                <a:gd name="T8" fmla="*/ 57 w 295"/>
                <a:gd name="T9" fmla="*/ 221 h 221"/>
                <a:gd name="T10" fmla="*/ 238 w 295"/>
                <a:gd name="T11" fmla="*/ 221 h 221"/>
                <a:gd name="T12" fmla="*/ 295 w 295"/>
                <a:gd name="T13" fmla="*/ 164 h 221"/>
                <a:gd name="T14" fmla="*/ 295 w 295"/>
                <a:gd name="T15" fmla="*/ 57 h 221"/>
                <a:gd name="T16" fmla="*/ 238 w 295"/>
                <a:gd name="T17" fmla="*/ 0 h 221"/>
                <a:gd name="T18" fmla="*/ 271 w 295"/>
                <a:gd name="T19" fmla="*/ 153 h 221"/>
                <a:gd name="T20" fmla="*/ 226 w 295"/>
                <a:gd name="T21" fmla="*/ 198 h 221"/>
                <a:gd name="T22" fmla="*/ 68 w 295"/>
                <a:gd name="T23" fmla="*/ 198 h 221"/>
                <a:gd name="T24" fmla="*/ 23 w 295"/>
                <a:gd name="T25" fmla="*/ 153 h 221"/>
                <a:gd name="T26" fmla="*/ 23 w 295"/>
                <a:gd name="T27" fmla="*/ 68 h 221"/>
                <a:gd name="T28" fmla="*/ 68 w 295"/>
                <a:gd name="T29" fmla="*/ 23 h 221"/>
                <a:gd name="T30" fmla="*/ 226 w 295"/>
                <a:gd name="T31" fmla="*/ 23 h 221"/>
                <a:gd name="T32" fmla="*/ 271 w 295"/>
                <a:gd name="T33" fmla="*/ 68 h 221"/>
                <a:gd name="T34" fmla="*/ 271 w 295"/>
                <a:gd name="T35" fmla="*/ 15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221">
                  <a:moveTo>
                    <a:pt x="238" y="0"/>
                  </a:moveTo>
                  <a:cubicBezTo>
                    <a:pt x="57" y="0"/>
                    <a:pt x="57" y="0"/>
                    <a:pt x="57" y="0"/>
                  </a:cubicBezTo>
                  <a:cubicBezTo>
                    <a:pt x="25" y="0"/>
                    <a:pt x="0" y="25"/>
                    <a:pt x="0" y="57"/>
                  </a:cubicBezTo>
                  <a:cubicBezTo>
                    <a:pt x="0" y="164"/>
                    <a:pt x="0" y="164"/>
                    <a:pt x="0" y="164"/>
                  </a:cubicBezTo>
                  <a:cubicBezTo>
                    <a:pt x="0" y="195"/>
                    <a:pt x="25" y="221"/>
                    <a:pt x="57" y="221"/>
                  </a:cubicBezTo>
                  <a:cubicBezTo>
                    <a:pt x="238" y="221"/>
                    <a:pt x="238" y="221"/>
                    <a:pt x="238" y="221"/>
                  </a:cubicBezTo>
                  <a:cubicBezTo>
                    <a:pt x="269" y="221"/>
                    <a:pt x="295" y="195"/>
                    <a:pt x="295" y="164"/>
                  </a:cubicBezTo>
                  <a:cubicBezTo>
                    <a:pt x="295" y="57"/>
                    <a:pt x="295" y="57"/>
                    <a:pt x="295" y="57"/>
                  </a:cubicBezTo>
                  <a:cubicBezTo>
                    <a:pt x="295" y="25"/>
                    <a:pt x="269" y="0"/>
                    <a:pt x="238" y="0"/>
                  </a:cubicBezTo>
                  <a:close/>
                  <a:moveTo>
                    <a:pt x="271" y="153"/>
                  </a:moveTo>
                  <a:cubicBezTo>
                    <a:pt x="271" y="177"/>
                    <a:pt x="251" y="198"/>
                    <a:pt x="226" y="198"/>
                  </a:cubicBezTo>
                  <a:cubicBezTo>
                    <a:pt x="68" y="198"/>
                    <a:pt x="68" y="198"/>
                    <a:pt x="68" y="198"/>
                  </a:cubicBezTo>
                  <a:cubicBezTo>
                    <a:pt x="44" y="198"/>
                    <a:pt x="23" y="177"/>
                    <a:pt x="23" y="153"/>
                  </a:cubicBezTo>
                  <a:cubicBezTo>
                    <a:pt x="23" y="68"/>
                    <a:pt x="23" y="68"/>
                    <a:pt x="23" y="68"/>
                  </a:cubicBezTo>
                  <a:cubicBezTo>
                    <a:pt x="23" y="43"/>
                    <a:pt x="44" y="23"/>
                    <a:pt x="68" y="23"/>
                  </a:cubicBezTo>
                  <a:cubicBezTo>
                    <a:pt x="226" y="23"/>
                    <a:pt x="226" y="23"/>
                    <a:pt x="226" y="23"/>
                  </a:cubicBezTo>
                  <a:cubicBezTo>
                    <a:pt x="251" y="23"/>
                    <a:pt x="271" y="43"/>
                    <a:pt x="271" y="68"/>
                  </a:cubicBezTo>
                  <a:lnTo>
                    <a:pt x="271" y="15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 name="Freeform 22">
              <a:extLst>
                <a:ext uri="{FF2B5EF4-FFF2-40B4-BE49-F238E27FC236}">
                  <a16:creationId xmlns:a16="http://schemas.microsoft.com/office/drawing/2014/main" id="{8AA04D60-9388-4B9B-BFB2-1A6AF3B2ABE5}"/>
                </a:ext>
              </a:extLst>
            </p:cNvPr>
            <p:cNvSpPr>
              <a:spLocks noEditPoints="1"/>
            </p:cNvSpPr>
            <p:nvPr/>
          </p:nvSpPr>
          <p:spPr bwMode="auto">
            <a:xfrm>
              <a:off x="6872435" y="2500419"/>
              <a:ext cx="756101" cy="568966"/>
            </a:xfrm>
            <a:custGeom>
              <a:avLst/>
              <a:gdLst>
                <a:gd name="T0" fmla="*/ 238 w 295"/>
                <a:gd name="T1" fmla="*/ 0 h 221"/>
                <a:gd name="T2" fmla="*/ 57 w 295"/>
                <a:gd name="T3" fmla="*/ 0 h 221"/>
                <a:gd name="T4" fmla="*/ 0 w 295"/>
                <a:gd name="T5" fmla="*/ 57 h 221"/>
                <a:gd name="T6" fmla="*/ 0 w 295"/>
                <a:gd name="T7" fmla="*/ 164 h 221"/>
                <a:gd name="T8" fmla="*/ 57 w 295"/>
                <a:gd name="T9" fmla="*/ 221 h 221"/>
                <a:gd name="T10" fmla="*/ 238 w 295"/>
                <a:gd name="T11" fmla="*/ 221 h 221"/>
                <a:gd name="T12" fmla="*/ 295 w 295"/>
                <a:gd name="T13" fmla="*/ 164 h 221"/>
                <a:gd name="T14" fmla="*/ 295 w 295"/>
                <a:gd name="T15" fmla="*/ 57 h 221"/>
                <a:gd name="T16" fmla="*/ 238 w 295"/>
                <a:gd name="T17" fmla="*/ 0 h 221"/>
                <a:gd name="T18" fmla="*/ 271 w 295"/>
                <a:gd name="T19" fmla="*/ 153 h 221"/>
                <a:gd name="T20" fmla="*/ 226 w 295"/>
                <a:gd name="T21" fmla="*/ 198 h 221"/>
                <a:gd name="T22" fmla="*/ 69 w 295"/>
                <a:gd name="T23" fmla="*/ 198 h 221"/>
                <a:gd name="T24" fmla="*/ 23 w 295"/>
                <a:gd name="T25" fmla="*/ 153 h 221"/>
                <a:gd name="T26" fmla="*/ 23 w 295"/>
                <a:gd name="T27" fmla="*/ 68 h 221"/>
                <a:gd name="T28" fmla="*/ 69 w 295"/>
                <a:gd name="T29" fmla="*/ 23 h 221"/>
                <a:gd name="T30" fmla="*/ 226 w 295"/>
                <a:gd name="T31" fmla="*/ 23 h 221"/>
                <a:gd name="T32" fmla="*/ 271 w 295"/>
                <a:gd name="T33" fmla="*/ 68 h 221"/>
                <a:gd name="T34" fmla="*/ 271 w 295"/>
                <a:gd name="T35" fmla="*/ 15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221">
                  <a:moveTo>
                    <a:pt x="238" y="0"/>
                  </a:moveTo>
                  <a:cubicBezTo>
                    <a:pt x="57" y="0"/>
                    <a:pt x="57" y="0"/>
                    <a:pt x="57" y="0"/>
                  </a:cubicBezTo>
                  <a:cubicBezTo>
                    <a:pt x="26" y="0"/>
                    <a:pt x="0" y="25"/>
                    <a:pt x="0" y="57"/>
                  </a:cubicBezTo>
                  <a:cubicBezTo>
                    <a:pt x="0" y="164"/>
                    <a:pt x="0" y="164"/>
                    <a:pt x="0" y="164"/>
                  </a:cubicBezTo>
                  <a:cubicBezTo>
                    <a:pt x="0" y="195"/>
                    <a:pt x="26" y="221"/>
                    <a:pt x="57" y="221"/>
                  </a:cubicBezTo>
                  <a:cubicBezTo>
                    <a:pt x="238" y="221"/>
                    <a:pt x="238" y="221"/>
                    <a:pt x="238" y="221"/>
                  </a:cubicBezTo>
                  <a:cubicBezTo>
                    <a:pt x="269" y="221"/>
                    <a:pt x="295" y="195"/>
                    <a:pt x="295" y="164"/>
                  </a:cubicBezTo>
                  <a:cubicBezTo>
                    <a:pt x="295" y="57"/>
                    <a:pt x="295" y="57"/>
                    <a:pt x="295" y="57"/>
                  </a:cubicBezTo>
                  <a:cubicBezTo>
                    <a:pt x="295" y="25"/>
                    <a:pt x="269" y="0"/>
                    <a:pt x="238" y="0"/>
                  </a:cubicBezTo>
                  <a:close/>
                  <a:moveTo>
                    <a:pt x="271" y="153"/>
                  </a:moveTo>
                  <a:cubicBezTo>
                    <a:pt x="271" y="177"/>
                    <a:pt x="251" y="198"/>
                    <a:pt x="226" y="198"/>
                  </a:cubicBezTo>
                  <a:cubicBezTo>
                    <a:pt x="69" y="198"/>
                    <a:pt x="69" y="198"/>
                    <a:pt x="69" y="198"/>
                  </a:cubicBezTo>
                  <a:cubicBezTo>
                    <a:pt x="44" y="198"/>
                    <a:pt x="23" y="177"/>
                    <a:pt x="23" y="153"/>
                  </a:cubicBezTo>
                  <a:cubicBezTo>
                    <a:pt x="23" y="68"/>
                    <a:pt x="23" y="68"/>
                    <a:pt x="23" y="68"/>
                  </a:cubicBezTo>
                  <a:cubicBezTo>
                    <a:pt x="23" y="43"/>
                    <a:pt x="44" y="23"/>
                    <a:pt x="69" y="23"/>
                  </a:cubicBezTo>
                  <a:cubicBezTo>
                    <a:pt x="226" y="23"/>
                    <a:pt x="226" y="23"/>
                    <a:pt x="226" y="23"/>
                  </a:cubicBezTo>
                  <a:cubicBezTo>
                    <a:pt x="251" y="23"/>
                    <a:pt x="271" y="43"/>
                    <a:pt x="271" y="68"/>
                  </a:cubicBezTo>
                  <a:lnTo>
                    <a:pt x="271" y="15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28" name="Freeform 23">
              <a:extLst>
                <a:ext uri="{FF2B5EF4-FFF2-40B4-BE49-F238E27FC236}">
                  <a16:creationId xmlns:a16="http://schemas.microsoft.com/office/drawing/2014/main" id="{01EB8CC2-5083-4240-B997-957FC2F444BF}"/>
                </a:ext>
              </a:extLst>
            </p:cNvPr>
            <p:cNvSpPr>
              <a:spLocks/>
            </p:cNvSpPr>
            <p:nvPr/>
          </p:nvSpPr>
          <p:spPr bwMode="auto">
            <a:xfrm>
              <a:off x="1449304" y="2528773"/>
              <a:ext cx="2517815" cy="3568795"/>
            </a:xfrm>
            <a:custGeom>
              <a:avLst/>
              <a:gdLst>
                <a:gd name="T0" fmla="*/ 1 w 1332"/>
                <a:gd name="T1" fmla="*/ 0 h 1888"/>
                <a:gd name="T2" fmla="*/ 1332 w 1332"/>
                <a:gd name="T3" fmla="*/ 0 h 1888"/>
                <a:gd name="T4" fmla="*/ 1330 w 1332"/>
                <a:gd name="T5" fmla="*/ 1888 h 1888"/>
                <a:gd name="T6" fmla="*/ 0 w 1332"/>
                <a:gd name="T7" fmla="*/ 1886 h 1888"/>
                <a:gd name="T8" fmla="*/ 1 w 1332"/>
                <a:gd name="T9" fmla="*/ 0 h 1888"/>
              </a:gdLst>
              <a:ahLst/>
              <a:cxnLst>
                <a:cxn ang="0">
                  <a:pos x="T0" y="T1"/>
                </a:cxn>
                <a:cxn ang="0">
                  <a:pos x="T2" y="T3"/>
                </a:cxn>
                <a:cxn ang="0">
                  <a:pos x="T4" y="T5"/>
                </a:cxn>
                <a:cxn ang="0">
                  <a:pos x="T6" y="T7"/>
                </a:cxn>
                <a:cxn ang="0">
                  <a:pos x="T8" y="T9"/>
                </a:cxn>
              </a:cxnLst>
              <a:rect l="0" t="0" r="r" b="b"/>
              <a:pathLst>
                <a:path w="1332" h="1888">
                  <a:moveTo>
                    <a:pt x="1" y="0"/>
                  </a:moveTo>
                  <a:lnTo>
                    <a:pt x="1332" y="0"/>
                  </a:lnTo>
                  <a:lnTo>
                    <a:pt x="1330" y="1888"/>
                  </a:lnTo>
                  <a:lnTo>
                    <a:pt x="0" y="1886"/>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24">
              <a:extLst>
                <a:ext uri="{FF2B5EF4-FFF2-40B4-BE49-F238E27FC236}">
                  <a16:creationId xmlns:a16="http://schemas.microsoft.com/office/drawing/2014/main" id="{AB3CCD81-A5EA-4AA7-A611-827D3BFA9B3B}"/>
                </a:ext>
              </a:extLst>
            </p:cNvPr>
            <p:cNvSpPr>
              <a:spLocks/>
            </p:cNvSpPr>
            <p:nvPr/>
          </p:nvSpPr>
          <p:spPr bwMode="auto">
            <a:xfrm>
              <a:off x="1449304" y="2528773"/>
              <a:ext cx="2517815" cy="3568795"/>
            </a:xfrm>
            <a:custGeom>
              <a:avLst/>
              <a:gdLst>
                <a:gd name="T0" fmla="*/ 1 w 1332"/>
                <a:gd name="T1" fmla="*/ 0 h 1888"/>
                <a:gd name="T2" fmla="*/ 1332 w 1332"/>
                <a:gd name="T3" fmla="*/ 0 h 1888"/>
                <a:gd name="T4" fmla="*/ 1330 w 1332"/>
                <a:gd name="T5" fmla="*/ 1888 h 1888"/>
                <a:gd name="T6" fmla="*/ 0 w 1332"/>
                <a:gd name="T7" fmla="*/ 1886 h 1888"/>
                <a:gd name="T8" fmla="*/ 1 w 1332"/>
                <a:gd name="T9" fmla="*/ 0 h 1888"/>
              </a:gdLst>
              <a:ahLst/>
              <a:cxnLst>
                <a:cxn ang="0">
                  <a:pos x="T0" y="T1"/>
                </a:cxn>
                <a:cxn ang="0">
                  <a:pos x="T2" y="T3"/>
                </a:cxn>
                <a:cxn ang="0">
                  <a:pos x="T4" y="T5"/>
                </a:cxn>
                <a:cxn ang="0">
                  <a:pos x="T6" y="T7"/>
                </a:cxn>
                <a:cxn ang="0">
                  <a:pos x="T8" y="T9"/>
                </a:cxn>
              </a:cxnLst>
              <a:rect l="0" t="0" r="r" b="b"/>
              <a:pathLst>
                <a:path w="1332" h="1888">
                  <a:moveTo>
                    <a:pt x="1" y="0"/>
                  </a:moveTo>
                  <a:lnTo>
                    <a:pt x="1332" y="0"/>
                  </a:lnTo>
                  <a:lnTo>
                    <a:pt x="1330" y="1888"/>
                  </a:lnTo>
                  <a:lnTo>
                    <a:pt x="0" y="188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Freeform 25">
              <a:extLst>
                <a:ext uri="{FF2B5EF4-FFF2-40B4-BE49-F238E27FC236}">
                  <a16:creationId xmlns:a16="http://schemas.microsoft.com/office/drawing/2014/main" id="{BF95E48A-16D1-46DA-AA14-AB76289E9116}"/>
                </a:ext>
              </a:extLst>
            </p:cNvPr>
            <p:cNvSpPr>
              <a:spLocks/>
            </p:cNvSpPr>
            <p:nvPr/>
          </p:nvSpPr>
          <p:spPr bwMode="auto">
            <a:xfrm>
              <a:off x="2931261" y="4405792"/>
              <a:ext cx="440428" cy="419636"/>
            </a:xfrm>
            <a:custGeom>
              <a:avLst/>
              <a:gdLst>
                <a:gd name="T0" fmla="*/ 25 w 172"/>
                <a:gd name="T1" fmla="*/ 0 h 163"/>
                <a:gd name="T2" fmla="*/ 0 w 172"/>
                <a:gd name="T3" fmla="*/ 43 h 163"/>
                <a:gd name="T4" fmla="*/ 85 w 172"/>
                <a:gd name="T5" fmla="*/ 163 h 163"/>
                <a:gd name="T6" fmla="*/ 172 w 172"/>
                <a:gd name="T7" fmla="*/ 16 h 163"/>
                <a:gd name="T8" fmla="*/ 25 w 172"/>
                <a:gd name="T9" fmla="*/ 0 h 163"/>
              </a:gdLst>
              <a:ahLst/>
              <a:cxnLst>
                <a:cxn ang="0">
                  <a:pos x="T0" y="T1"/>
                </a:cxn>
                <a:cxn ang="0">
                  <a:pos x="T2" y="T3"/>
                </a:cxn>
                <a:cxn ang="0">
                  <a:pos x="T4" y="T5"/>
                </a:cxn>
                <a:cxn ang="0">
                  <a:pos x="T6" y="T7"/>
                </a:cxn>
                <a:cxn ang="0">
                  <a:pos x="T8" y="T9"/>
                </a:cxn>
              </a:cxnLst>
              <a:rect l="0" t="0" r="r" b="b"/>
              <a:pathLst>
                <a:path w="172" h="163">
                  <a:moveTo>
                    <a:pt x="25" y="0"/>
                  </a:moveTo>
                  <a:cubicBezTo>
                    <a:pt x="19" y="16"/>
                    <a:pt x="11" y="31"/>
                    <a:pt x="0" y="43"/>
                  </a:cubicBezTo>
                  <a:cubicBezTo>
                    <a:pt x="85" y="163"/>
                    <a:pt x="85" y="163"/>
                    <a:pt x="85" y="163"/>
                  </a:cubicBezTo>
                  <a:cubicBezTo>
                    <a:pt x="129" y="125"/>
                    <a:pt x="160" y="74"/>
                    <a:pt x="172" y="16"/>
                  </a:cubicBezTo>
                  <a:cubicBezTo>
                    <a:pt x="25" y="0"/>
                    <a:pt x="25" y="0"/>
                    <a:pt x="25" y="0"/>
                  </a:cubicBezTo>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 name="Freeform 26">
              <a:extLst>
                <a:ext uri="{FF2B5EF4-FFF2-40B4-BE49-F238E27FC236}">
                  <a16:creationId xmlns:a16="http://schemas.microsoft.com/office/drawing/2014/main" id="{E8A01D18-7710-4E06-B78E-58F4EA0319E3}"/>
                </a:ext>
              </a:extLst>
            </p:cNvPr>
            <p:cNvSpPr>
              <a:spLocks/>
            </p:cNvSpPr>
            <p:nvPr/>
          </p:nvSpPr>
          <p:spPr bwMode="auto">
            <a:xfrm>
              <a:off x="2768700" y="3636461"/>
              <a:ext cx="616222" cy="686162"/>
            </a:xfrm>
            <a:custGeom>
              <a:avLst/>
              <a:gdLst>
                <a:gd name="T0" fmla="*/ 0 w 240"/>
                <a:gd name="T1" fmla="*/ 147 h 267"/>
                <a:gd name="T2" fmla="*/ 93 w 240"/>
                <a:gd name="T3" fmla="*/ 251 h 267"/>
                <a:gd name="T4" fmla="*/ 240 w 240"/>
                <a:gd name="T5" fmla="*/ 267 h 267"/>
                <a:gd name="T6" fmla="*/ 240 w 240"/>
                <a:gd name="T7" fmla="*/ 262 h 267"/>
                <a:gd name="T8" fmla="*/ 0 w 240"/>
                <a:gd name="T9" fmla="*/ 0 h 267"/>
                <a:gd name="T10" fmla="*/ 0 w 240"/>
                <a:gd name="T11" fmla="*/ 147 h 267"/>
              </a:gdLst>
              <a:ahLst/>
              <a:cxnLst>
                <a:cxn ang="0">
                  <a:pos x="T0" y="T1"/>
                </a:cxn>
                <a:cxn ang="0">
                  <a:pos x="T2" y="T3"/>
                </a:cxn>
                <a:cxn ang="0">
                  <a:pos x="T4" y="T5"/>
                </a:cxn>
                <a:cxn ang="0">
                  <a:pos x="T6" y="T7"/>
                </a:cxn>
                <a:cxn ang="0">
                  <a:pos x="T8" y="T9"/>
                </a:cxn>
                <a:cxn ang="0">
                  <a:pos x="T10" y="T11"/>
                </a:cxn>
              </a:cxnLst>
              <a:rect l="0" t="0" r="r" b="b"/>
              <a:pathLst>
                <a:path w="240" h="267">
                  <a:moveTo>
                    <a:pt x="0" y="147"/>
                  </a:moveTo>
                  <a:cubicBezTo>
                    <a:pt x="50" y="157"/>
                    <a:pt x="88" y="199"/>
                    <a:pt x="93" y="251"/>
                  </a:cubicBezTo>
                  <a:cubicBezTo>
                    <a:pt x="240" y="267"/>
                    <a:pt x="240" y="267"/>
                    <a:pt x="240" y="267"/>
                  </a:cubicBezTo>
                  <a:cubicBezTo>
                    <a:pt x="240" y="266"/>
                    <a:pt x="240" y="264"/>
                    <a:pt x="240" y="262"/>
                  </a:cubicBezTo>
                  <a:cubicBezTo>
                    <a:pt x="240" y="125"/>
                    <a:pt x="135" y="12"/>
                    <a:pt x="0" y="0"/>
                  </a:cubicBezTo>
                  <a:cubicBezTo>
                    <a:pt x="0" y="147"/>
                    <a:pt x="0" y="147"/>
                    <a:pt x="0" y="147"/>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a:p>
          </p:txBody>
        </p:sp>
        <p:sp>
          <p:nvSpPr>
            <p:cNvPr id="37" name="Freeform 27">
              <a:extLst>
                <a:ext uri="{FF2B5EF4-FFF2-40B4-BE49-F238E27FC236}">
                  <a16:creationId xmlns:a16="http://schemas.microsoft.com/office/drawing/2014/main" id="{C3743B9A-EF7E-470E-82FF-38B7D5C77B13}"/>
                </a:ext>
              </a:extLst>
            </p:cNvPr>
            <p:cNvSpPr>
              <a:spLocks/>
            </p:cNvSpPr>
            <p:nvPr/>
          </p:nvSpPr>
          <p:spPr bwMode="auto">
            <a:xfrm>
              <a:off x="2160039" y="3636461"/>
              <a:ext cx="485794" cy="470673"/>
            </a:xfrm>
            <a:custGeom>
              <a:avLst/>
              <a:gdLst>
                <a:gd name="T0" fmla="*/ 127 w 190"/>
                <a:gd name="T1" fmla="*/ 183 h 183"/>
                <a:gd name="T2" fmla="*/ 190 w 190"/>
                <a:gd name="T3" fmla="*/ 147 h 183"/>
                <a:gd name="T4" fmla="*/ 190 w 190"/>
                <a:gd name="T5" fmla="*/ 0 h 183"/>
                <a:gd name="T6" fmla="*/ 0 w 190"/>
                <a:gd name="T7" fmla="*/ 108 h 183"/>
                <a:gd name="T8" fmla="*/ 127 w 190"/>
                <a:gd name="T9" fmla="*/ 183 h 183"/>
              </a:gdLst>
              <a:ahLst/>
              <a:cxnLst>
                <a:cxn ang="0">
                  <a:pos x="T0" y="T1"/>
                </a:cxn>
                <a:cxn ang="0">
                  <a:pos x="T2" y="T3"/>
                </a:cxn>
                <a:cxn ang="0">
                  <a:pos x="T4" y="T5"/>
                </a:cxn>
                <a:cxn ang="0">
                  <a:pos x="T6" y="T7"/>
                </a:cxn>
                <a:cxn ang="0">
                  <a:pos x="T8" y="T9"/>
                </a:cxn>
              </a:cxnLst>
              <a:rect l="0" t="0" r="r" b="b"/>
              <a:pathLst>
                <a:path w="190" h="183">
                  <a:moveTo>
                    <a:pt x="127" y="183"/>
                  </a:moveTo>
                  <a:cubicBezTo>
                    <a:pt x="144" y="165"/>
                    <a:pt x="165" y="152"/>
                    <a:pt x="190" y="147"/>
                  </a:cubicBezTo>
                  <a:cubicBezTo>
                    <a:pt x="190" y="0"/>
                    <a:pt x="190" y="0"/>
                    <a:pt x="190" y="0"/>
                  </a:cubicBezTo>
                  <a:cubicBezTo>
                    <a:pt x="112" y="7"/>
                    <a:pt x="44" y="48"/>
                    <a:pt x="0" y="108"/>
                  </a:cubicBezTo>
                  <a:lnTo>
                    <a:pt x="127" y="18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CA"/>
            </a:p>
          </p:txBody>
        </p:sp>
        <p:sp>
          <p:nvSpPr>
            <p:cNvPr id="38" name="Freeform 28">
              <a:extLst>
                <a:ext uri="{FF2B5EF4-FFF2-40B4-BE49-F238E27FC236}">
                  <a16:creationId xmlns:a16="http://schemas.microsoft.com/office/drawing/2014/main" id="{DD6D81DD-9D3F-444E-9848-DC37F54F6A04}"/>
                </a:ext>
              </a:extLst>
            </p:cNvPr>
            <p:cNvSpPr>
              <a:spLocks/>
            </p:cNvSpPr>
            <p:nvPr/>
          </p:nvSpPr>
          <p:spPr bwMode="auto">
            <a:xfrm>
              <a:off x="2031501" y="4022072"/>
              <a:ext cx="1016955" cy="967809"/>
            </a:xfrm>
            <a:custGeom>
              <a:avLst/>
              <a:gdLst>
                <a:gd name="T0" fmla="*/ 312 w 397"/>
                <a:gd name="T1" fmla="*/ 220 h 376"/>
                <a:gd name="T2" fmla="*/ 264 w 397"/>
                <a:gd name="T3" fmla="*/ 230 h 376"/>
                <a:gd name="T4" fmla="*/ 146 w 397"/>
                <a:gd name="T5" fmla="*/ 112 h 376"/>
                <a:gd name="T6" fmla="*/ 153 w 397"/>
                <a:gd name="T7" fmla="*/ 75 h 376"/>
                <a:gd name="T8" fmla="*/ 26 w 397"/>
                <a:gd name="T9" fmla="*/ 0 h 376"/>
                <a:gd name="T10" fmla="*/ 0 w 397"/>
                <a:gd name="T11" fmla="*/ 112 h 376"/>
                <a:gd name="T12" fmla="*/ 264 w 397"/>
                <a:gd name="T13" fmla="*/ 376 h 376"/>
                <a:gd name="T14" fmla="*/ 397 w 397"/>
                <a:gd name="T15" fmla="*/ 340 h 376"/>
                <a:gd name="T16" fmla="*/ 312 w 397"/>
                <a:gd name="T17" fmla="*/ 2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76">
                  <a:moveTo>
                    <a:pt x="312" y="220"/>
                  </a:moveTo>
                  <a:cubicBezTo>
                    <a:pt x="297" y="226"/>
                    <a:pt x="281" y="230"/>
                    <a:pt x="264" y="230"/>
                  </a:cubicBezTo>
                  <a:cubicBezTo>
                    <a:pt x="199" y="230"/>
                    <a:pt x="146" y="177"/>
                    <a:pt x="146" y="112"/>
                  </a:cubicBezTo>
                  <a:cubicBezTo>
                    <a:pt x="146" y="99"/>
                    <a:pt x="149" y="86"/>
                    <a:pt x="153" y="75"/>
                  </a:cubicBezTo>
                  <a:cubicBezTo>
                    <a:pt x="26" y="0"/>
                    <a:pt x="26" y="0"/>
                    <a:pt x="26" y="0"/>
                  </a:cubicBezTo>
                  <a:cubicBezTo>
                    <a:pt x="10" y="34"/>
                    <a:pt x="0" y="72"/>
                    <a:pt x="0" y="112"/>
                  </a:cubicBezTo>
                  <a:cubicBezTo>
                    <a:pt x="0" y="258"/>
                    <a:pt x="118" y="376"/>
                    <a:pt x="264" y="376"/>
                  </a:cubicBezTo>
                  <a:cubicBezTo>
                    <a:pt x="313" y="376"/>
                    <a:pt x="358" y="363"/>
                    <a:pt x="397" y="340"/>
                  </a:cubicBezTo>
                  <a:lnTo>
                    <a:pt x="312" y="22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 name="Rectangle 29">
              <a:extLst>
                <a:ext uri="{FF2B5EF4-FFF2-40B4-BE49-F238E27FC236}">
                  <a16:creationId xmlns:a16="http://schemas.microsoft.com/office/drawing/2014/main" id="{953120BA-51A9-49FA-BE44-19190ED90A58}"/>
                </a:ext>
              </a:extLst>
            </p:cNvPr>
            <p:cNvSpPr>
              <a:spLocks noChangeArrowheads="1"/>
            </p:cNvSpPr>
            <p:nvPr/>
          </p:nvSpPr>
          <p:spPr bwMode="auto">
            <a:xfrm>
              <a:off x="1710159" y="2768835"/>
              <a:ext cx="315671" cy="92623"/>
            </a:xfrm>
            <a:prstGeom prst="rect">
              <a:avLst/>
            </a:prstGeom>
            <a:solidFill>
              <a:srgbClr val="F99B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 name="Rectangle 30">
              <a:extLst>
                <a:ext uri="{FF2B5EF4-FFF2-40B4-BE49-F238E27FC236}">
                  <a16:creationId xmlns:a16="http://schemas.microsoft.com/office/drawing/2014/main" id="{F721A22D-03F2-4A51-A552-54FD34DE272A}"/>
                </a:ext>
              </a:extLst>
            </p:cNvPr>
            <p:cNvSpPr>
              <a:spLocks noChangeArrowheads="1"/>
            </p:cNvSpPr>
            <p:nvPr/>
          </p:nvSpPr>
          <p:spPr bwMode="auto">
            <a:xfrm>
              <a:off x="1710159" y="2978653"/>
              <a:ext cx="315671" cy="9073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CA"/>
            </a:p>
          </p:txBody>
        </p:sp>
        <p:sp>
          <p:nvSpPr>
            <p:cNvPr id="41" name="Rectangle 31">
              <a:extLst>
                <a:ext uri="{FF2B5EF4-FFF2-40B4-BE49-F238E27FC236}">
                  <a16:creationId xmlns:a16="http://schemas.microsoft.com/office/drawing/2014/main" id="{0F21BAD0-1DD3-4F9E-AC50-A77F4C7C27E5}"/>
                </a:ext>
              </a:extLst>
            </p:cNvPr>
            <p:cNvSpPr>
              <a:spLocks noChangeArrowheads="1"/>
            </p:cNvSpPr>
            <p:nvPr/>
          </p:nvSpPr>
          <p:spPr bwMode="auto">
            <a:xfrm>
              <a:off x="1710159" y="3186581"/>
              <a:ext cx="315671" cy="92623"/>
            </a:xfrm>
            <a:prstGeom prst="rect">
              <a:avLst/>
            </a:pr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 name="Rectangle 32">
              <a:extLst>
                <a:ext uri="{FF2B5EF4-FFF2-40B4-BE49-F238E27FC236}">
                  <a16:creationId xmlns:a16="http://schemas.microsoft.com/office/drawing/2014/main" id="{E358B7BB-0F2B-4F47-953D-730ABF108169}"/>
                </a:ext>
              </a:extLst>
            </p:cNvPr>
            <p:cNvSpPr>
              <a:spLocks noChangeArrowheads="1"/>
            </p:cNvSpPr>
            <p:nvPr/>
          </p:nvSpPr>
          <p:spPr bwMode="auto">
            <a:xfrm>
              <a:off x="1710159" y="3398289"/>
              <a:ext cx="315671" cy="90732"/>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 name="Rectangle 33">
              <a:extLst>
                <a:ext uri="{FF2B5EF4-FFF2-40B4-BE49-F238E27FC236}">
                  <a16:creationId xmlns:a16="http://schemas.microsoft.com/office/drawing/2014/main" id="{CB2D38D9-C36D-46F2-90DD-126D55B9257F}"/>
                </a:ext>
              </a:extLst>
            </p:cNvPr>
            <p:cNvSpPr>
              <a:spLocks noChangeArrowheads="1"/>
            </p:cNvSpPr>
            <p:nvPr/>
          </p:nvSpPr>
          <p:spPr bwMode="auto">
            <a:xfrm>
              <a:off x="2239429" y="2774506"/>
              <a:ext cx="1464944" cy="10207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 name="Rectangle 34">
              <a:extLst>
                <a:ext uri="{FF2B5EF4-FFF2-40B4-BE49-F238E27FC236}">
                  <a16:creationId xmlns:a16="http://schemas.microsoft.com/office/drawing/2014/main" id="{289D34C3-E5B7-4751-A937-7EE3C7D6DD7A}"/>
                </a:ext>
              </a:extLst>
            </p:cNvPr>
            <p:cNvSpPr>
              <a:spLocks noChangeArrowheads="1"/>
            </p:cNvSpPr>
            <p:nvPr/>
          </p:nvSpPr>
          <p:spPr bwMode="auto">
            <a:xfrm>
              <a:off x="2239429" y="2774506"/>
              <a:ext cx="1464944"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 name="Rectangle 35">
              <a:extLst>
                <a:ext uri="{FF2B5EF4-FFF2-40B4-BE49-F238E27FC236}">
                  <a16:creationId xmlns:a16="http://schemas.microsoft.com/office/drawing/2014/main" id="{4E9DD1F2-95AB-410E-B861-B9CF85B2AA6A}"/>
                </a:ext>
              </a:extLst>
            </p:cNvPr>
            <p:cNvSpPr>
              <a:spLocks noChangeArrowheads="1"/>
            </p:cNvSpPr>
            <p:nvPr/>
          </p:nvSpPr>
          <p:spPr bwMode="auto">
            <a:xfrm>
              <a:off x="2239429" y="3082616"/>
              <a:ext cx="1464944" cy="10207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 name="Rectangle 36">
              <a:extLst>
                <a:ext uri="{FF2B5EF4-FFF2-40B4-BE49-F238E27FC236}">
                  <a16:creationId xmlns:a16="http://schemas.microsoft.com/office/drawing/2014/main" id="{0CDC135A-E192-4062-A666-1077FB9755B3}"/>
                </a:ext>
              </a:extLst>
            </p:cNvPr>
            <p:cNvSpPr>
              <a:spLocks noChangeArrowheads="1"/>
            </p:cNvSpPr>
            <p:nvPr/>
          </p:nvSpPr>
          <p:spPr bwMode="auto">
            <a:xfrm>
              <a:off x="2239429" y="3082616"/>
              <a:ext cx="1464944"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 name="Rectangle 37">
              <a:extLst>
                <a:ext uri="{FF2B5EF4-FFF2-40B4-BE49-F238E27FC236}">
                  <a16:creationId xmlns:a16="http://schemas.microsoft.com/office/drawing/2014/main" id="{0DF3CF36-02D1-42DB-AB5B-84F125F8CB07}"/>
                </a:ext>
              </a:extLst>
            </p:cNvPr>
            <p:cNvSpPr>
              <a:spLocks noChangeArrowheads="1"/>
            </p:cNvSpPr>
            <p:nvPr/>
          </p:nvSpPr>
          <p:spPr bwMode="auto">
            <a:xfrm>
              <a:off x="2239429" y="3390728"/>
              <a:ext cx="1464944" cy="10207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 name="Rectangle 38">
              <a:extLst>
                <a:ext uri="{FF2B5EF4-FFF2-40B4-BE49-F238E27FC236}">
                  <a16:creationId xmlns:a16="http://schemas.microsoft.com/office/drawing/2014/main" id="{19E6C6EE-5781-402C-87A7-7FB935AAA8C7}"/>
                </a:ext>
              </a:extLst>
            </p:cNvPr>
            <p:cNvSpPr>
              <a:spLocks noChangeArrowheads="1"/>
            </p:cNvSpPr>
            <p:nvPr/>
          </p:nvSpPr>
          <p:spPr bwMode="auto">
            <a:xfrm>
              <a:off x="2239429" y="3390728"/>
              <a:ext cx="1464944"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 name="Rectangle 39">
              <a:extLst>
                <a:ext uri="{FF2B5EF4-FFF2-40B4-BE49-F238E27FC236}">
                  <a16:creationId xmlns:a16="http://schemas.microsoft.com/office/drawing/2014/main" id="{EC25FD6F-72AE-4CA2-BFD9-AB9B3705150E}"/>
                </a:ext>
              </a:extLst>
            </p:cNvPr>
            <p:cNvSpPr>
              <a:spLocks noChangeArrowheads="1"/>
            </p:cNvSpPr>
            <p:nvPr/>
          </p:nvSpPr>
          <p:spPr bwMode="auto">
            <a:xfrm>
              <a:off x="2239429" y="3235727"/>
              <a:ext cx="1464944" cy="10396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 name="Rectangle 40">
              <a:extLst>
                <a:ext uri="{FF2B5EF4-FFF2-40B4-BE49-F238E27FC236}">
                  <a16:creationId xmlns:a16="http://schemas.microsoft.com/office/drawing/2014/main" id="{4B9281B4-4F2E-401F-A272-DAB7FE9CDF0D}"/>
                </a:ext>
              </a:extLst>
            </p:cNvPr>
            <p:cNvSpPr>
              <a:spLocks noChangeArrowheads="1"/>
            </p:cNvSpPr>
            <p:nvPr/>
          </p:nvSpPr>
          <p:spPr bwMode="auto">
            <a:xfrm>
              <a:off x="2239429" y="3235727"/>
              <a:ext cx="1464944" cy="10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 name="Rectangle 41">
              <a:extLst>
                <a:ext uri="{FF2B5EF4-FFF2-40B4-BE49-F238E27FC236}">
                  <a16:creationId xmlns:a16="http://schemas.microsoft.com/office/drawing/2014/main" id="{E4E5EA14-7F5F-4786-9C6D-5CBC330AD271}"/>
                </a:ext>
              </a:extLst>
            </p:cNvPr>
            <p:cNvSpPr>
              <a:spLocks noChangeArrowheads="1"/>
            </p:cNvSpPr>
            <p:nvPr/>
          </p:nvSpPr>
          <p:spPr bwMode="auto">
            <a:xfrm>
              <a:off x="2239429" y="2927616"/>
              <a:ext cx="1464944" cy="10207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 name="Rectangle 42">
              <a:extLst>
                <a:ext uri="{FF2B5EF4-FFF2-40B4-BE49-F238E27FC236}">
                  <a16:creationId xmlns:a16="http://schemas.microsoft.com/office/drawing/2014/main" id="{A46E4D99-B996-4EA2-8DBD-3815344A54A3}"/>
                </a:ext>
              </a:extLst>
            </p:cNvPr>
            <p:cNvSpPr>
              <a:spLocks noChangeArrowheads="1"/>
            </p:cNvSpPr>
            <p:nvPr/>
          </p:nvSpPr>
          <p:spPr bwMode="auto">
            <a:xfrm>
              <a:off x="2239429" y="2927616"/>
              <a:ext cx="1464944"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 name="Rectangle 43">
              <a:extLst>
                <a:ext uri="{FF2B5EF4-FFF2-40B4-BE49-F238E27FC236}">
                  <a16:creationId xmlns:a16="http://schemas.microsoft.com/office/drawing/2014/main" id="{59CCEF56-9DD8-4D05-A79D-0653BCAD35EC}"/>
                </a:ext>
              </a:extLst>
            </p:cNvPr>
            <p:cNvSpPr>
              <a:spLocks noChangeArrowheads="1"/>
            </p:cNvSpPr>
            <p:nvPr/>
          </p:nvSpPr>
          <p:spPr bwMode="auto">
            <a:xfrm>
              <a:off x="1710159" y="5084393"/>
              <a:ext cx="68049" cy="70884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 name="Rectangle 44">
              <a:extLst>
                <a:ext uri="{FF2B5EF4-FFF2-40B4-BE49-F238E27FC236}">
                  <a16:creationId xmlns:a16="http://schemas.microsoft.com/office/drawing/2014/main" id="{804702B5-DA7C-4859-88C3-5AB707B3DB9E}"/>
                </a:ext>
              </a:extLst>
            </p:cNvPr>
            <p:cNvSpPr>
              <a:spLocks noChangeArrowheads="1"/>
            </p:cNvSpPr>
            <p:nvPr/>
          </p:nvSpPr>
          <p:spPr bwMode="auto">
            <a:xfrm>
              <a:off x="1710159" y="5793237"/>
              <a:ext cx="1994215" cy="6804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 name="Rectangle 45">
              <a:extLst>
                <a:ext uri="{FF2B5EF4-FFF2-40B4-BE49-F238E27FC236}">
                  <a16:creationId xmlns:a16="http://schemas.microsoft.com/office/drawing/2014/main" id="{941E9244-CABE-432C-81ED-A3B1299ACA61}"/>
                </a:ext>
              </a:extLst>
            </p:cNvPr>
            <p:cNvSpPr>
              <a:spLocks noChangeArrowheads="1"/>
            </p:cNvSpPr>
            <p:nvPr/>
          </p:nvSpPr>
          <p:spPr bwMode="auto">
            <a:xfrm>
              <a:off x="1954001" y="5477566"/>
              <a:ext cx="177684" cy="315673"/>
            </a:xfrm>
            <a:prstGeom prst="rect">
              <a:avLst/>
            </a:prstGeom>
            <a:solidFill>
              <a:srgbClr val="1193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 name="Rectangle 46">
              <a:extLst>
                <a:ext uri="{FF2B5EF4-FFF2-40B4-BE49-F238E27FC236}">
                  <a16:creationId xmlns:a16="http://schemas.microsoft.com/office/drawing/2014/main" id="{599FBAA3-0891-42F3-8F1F-0904714157F5}"/>
                </a:ext>
              </a:extLst>
            </p:cNvPr>
            <p:cNvSpPr>
              <a:spLocks noChangeArrowheads="1"/>
            </p:cNvSpPr>
            <p:nvPr/>
          </p:nvSpPr>
          <p:spPr bwMode="auto">
            <a:xfrm>
              <a:off x="1954001" y="5320674"/>
              <a:ext cx="177684" cy="156891"/>
            </a:xfrm>
            <a:prstGeom prst="rect">
              <a:avLst/>
            </a:prstGeom>
            <a:solidFill>
              <a:srgbClr val="99F0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 name="Rectangle 47">
              <a:extLst>
                <a:ext uri="{FF2B5EF4-FFF2-40B4-BE49-F238E27FC236}">
                  <a16:creationId xmlns:a16="http://schemas.microsoft.com/office/drawing/2014/main" id="{8E3C1667-11C1-45FB-A394-AC584821E986}"/>
                </a:ext>
              </a:extLst>
            </p:cNvPr>
            <p:cNvSpPr>
              <a:spLocks noChangeArrowheads="1"/>
            </p:cNvSpPr>
            <p:nvPr/>
          </p:nvSpPr>
          <p:spPr bwMode="auto">
            <a:xfrm>
              <a:off x="2284795" y="5341468"/>
              <a:ext cx="179573" cy="451771"/>
            </a:xfrm>
            <a:prstGeom prst="rect">
              <a:avLst/>
            </a:prstGeom>
            <a:solidFill>
              <a:srgbClr val="1193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 name="Rectangle 48">
              <a:extLst>
                <a:ext uri="{FF2B5EF4-FFF2-40B4-BE49-F238E27FC236}">
                  <a16:creationId xmlns:a16="http://schemas.microsoft.com/office/drawing/2014/main" id="{948D63A3-3024-437B-BD43-2B4BE629D07D}"/>
                </a:ext>
              </a:extLst>
            </p:cNvPr>
            <p:cNvSpPr>
              <a:spLocks noChangeArrowheads="1"/>
            </p:cNvSpPr>
            <p:nvPr/>
          </p:nvSpPr>
          <p:spPr bwMode="auto">
            <a:xfrm>
              <a:off x="2284795" y="5250736"/>
              <a:ext cx="179573" cy="90732"/>
            </a:xfrm>
            <a:prstGeom prst="rect">
              <a:avLst/>
            </a:prstGeom>
            <a:solidFill>
              <a:srgbClr val="99F0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 name="Rectangle 49">
              <a:extLst>
                <a:ext uri="{FF2B5EF4-FFF2-40B4-BE49-F238E27FC236}">
                  <a16:creationId xmlns:a16="http://schemas.microsoft.com/office/drawing/2014/main" id="{9C48E8B9-41FF-4BC8-B8EA-1DF3A33AE437}"/>
                </a:ext>
              </a:extLst>
            </p:cNvPr>
            <p:cNvSpPr>
              <a:spLocks noChangeArrowheads="1"/>
            </p:cNvSpPr>
            <p:nvPr/>
          </p:nvSpPr>
          <p:spPr bwMode="auto">
            <a:xfrm>
              <a:off x="2617479" y="5562626"/>
              <a:ext cx="179573" cy="230611"/>
            </a:xfrm>
            <a:prstGeom prst="rect">
              <a:avLst/>
            </a:prstGeom>
            <a:solidFill>
              <a:srgbClr val="1193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0" name="Rectangle 50">
              <a:extLst>
                <a:ext uri="{FF2B5EF4-FFF2-40B4-BE49-F238E27FC236}">
                  <a16:creationId xmlns:a16="http://schemas.microsoft.com/office/drawing/2014/main" id="{7277B619-20A1-42A2-A406-FE5D16D0CF39}"/>
                </a:ext>
              </a:extLst>
            </p:cNvPr>
            <p:cNvSpPr>
              <a:spLocks noChangeArrowheads="1"/>
            </p:cNvSpPr>
            <p:nvPr/>
          </p:nvSpPr>
          <p:spPr bwMode="auto">
            <a:xfrm>
              <a:off x="2617479" y="5398175"/>
              <a:ext cx="179573" cy="164452"/>
            </a:xfrm>
            <a:prstGeom prst="rect">
              <a:avLst/>
            </a:prstGeom>
            <a:solidFill>
              <a:srgbClr val="99F0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 name="Rectangle 51">
              <a:extLst>
                <a:ext uri="{FF2B5EF4-FFF2-40B4-BE49-F238E27FC236}">
                  <a16:creationId xmlns:a16="http://schemas.microsoft.com/office/drawing/2014/main" id="{A0F98408-D540-4244-8B9C-76B56DD736DF}"/>
                </a:ext>
              </a:extLst>
            </p:cNvPr>
            <p:cNvSpPr>
              <a:spLocks noChangeArrowheads="1"/>
            </p:cNvSpPr>
            <p:nvPr/>
          </p:nvSpPr>
          <p:spPr bwMode="auto">
            <a:xfrm>
              <a:off x="2952053" y="5662810"/>
              <a:ext cx="179573" cy="130428"/>
            </a:xfrm>
            <a:prstGeom prst="rect">
              <a:avLst/>
            </a:prstGeom>
            <a:solidFill>
              <a:srgbClr val="1193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2" name="Rectangle 52">
              <a:extLst>
                <a:ext uri="{FF2B5EF4-FFF2-40B4-BE49-F238E27FC236}">
                  <a16:creationId xmlns:a16="http://schemas.microsoft.com/office/drawing/2014/main" id="{CBAF6F32-B9B4-4398-800F-C21859320F81}"/>
                </a:ext>
              </a:extLst>
            </p:cNvPr>
            <p:cNvSpPr>
              <a:spLocks noChangeArrowheads="1"/>
            </p:cNvSpPr>
            <p:nvPr/>
          </p:nvSpPr>
          <p:spPr bwMode="auto">
            <a:xfrm>
              <a:off x="2952053" y="5528602"/>
              <a:ext cx="179573" cy="134208"/>
            </a:xfrm>
            <a:prstGeom prst="rect">
              <a:avLst/>
            </a:prstGeom>
            <a:solidFill>
              <a:srgbClr val="99F0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3" name="Freeform 53">
              <a:extLst>
                <a:ext uri="{FF2B5EF4-FFF2-40B4-BE49-F238E27FC236}">
                  <a16:creationId xmlns:a16="http://schemas.microsoft.com/office/drawing/2014/main" id="{CC4D9CCF-5AF7-4A8F-B837-098B1E5DF629}"/>
                </a:ext>
              </a:extLst>
            </p:cNvPr>
            <p:cNvSpPr>
              <a:spLocks noEditPoints="1"/>
            </p:cNvSpPr>
            <p:nvPr/>
          </p:nvSpPr>
          <p:spPr bwMode="auto">
            <a:xfrm>
              <a:off x="3241262" y="2528773"/>
              <a:ext cx="725857" cy="3111354"/>
            </a:xfrm>
            <a:custGeom>
              <a:avLst/>
              <a:gdLst>
                <a:gd name="T0" fmla="*/ 47 w 283"/>
                <a:gd name="T1" fmla="*/ 760 h 1210"/>
                <a:gd name="T2" fmla="*/ 0 w 283"/>
                <a:gd name="T3" fmla="*/ 855 h 1210"/>
                <a:gd name="T4" fmla="*/ 0 w 283"/>
                <a:gd name="T5" fmla="*/ 1210 h 1210"/>
                <a:gd name="T6" fmla="*/ 283 w 283"/>
                <a:gd name="T7" fmla="*/ 1210 h 1210"/>
                <a:gd name="T8" fmla="*/ 283 w 283"/>
                <a:gd name="T9" fmla="*/ 1163 h 1210"/>
                <a:gd name="T10" fmla="*/ 47 w 283"/>
                <a:gd name="T11" fmla="*/ 1163 h 1210"/>
                <a:gd name="T12" fmla="*/ 47 w 283"/>
                <a:gd name="T13" fmla="*/ 760 h 1210"/>
                <a:gd name="T14" fmla="*/ 0 w 283"/>
                <a:gd name="T15" fmla="*/ 692 h 1210"/>
                <a:gd name="T16" fmla="*/ 0 w 283"/>
                <a:gd name="T17" fmla="*/ 740 h 1210"/>
                <a:gd name="T18" fmla="*/ 47 w 283"/>
                <a:gd name="T19" fmla="*/ 746 h 1210"/>
                <a:gd name="T20" fmla="*/ 47 w 283"/>
                <a:gd name="T21" fmla="*/ 697 h 1210"/>
                <a:gd name="T22" fmla="*/ 0 w 283"/>
                <a:gd name="T23" fmla="*/ 692 h 1210"/>
                <a:gd name="T24" fmla="*/ 48 w 283"/>
                <a:gd name="T25" fmla="*/ 375 h 1210"/>
                <a:gd name="T26" fmla="*/ 0 w 283"/>
                <a:gd name="T27" fmla="*/ 375 h 1210"/>
                <a:gd name="T28" fmla="*/ 0 w 283"/>
                <a:gd name="T29" fmla="*/ 531 h 1210"/>
                <a:gd name="T30" fmla="*/ 47 w 283"/>
                <a:gd name="T31" fmla="*/ 626 h 1210"/>
                <a:gd name="T32" fmla="*/ 48 w 283"/>
                <a:gd name="T33" fmla="*/ 375 h 1210"/>
                <a:gd name="T34" fmla="*/ 48 w 283"/>
                <a:gd name="T35" fmla="*/ 315 h 1210"/>
                <a:gd name="T36" fmla="*/ 0 w 283"/>
                <a:gd name="T37" fmla="*/ 315 h 1210"/>
                <a:gd name="T38" fmla="*/ 0 w 283"/>
                <a:gd name="T39" fmla="*/ 335 h 1210"/>
                <a:gd name="T40" fmla="*/ 48 w 283"/>
                <a:gd name="T41" fmla="*/ 335 h 1210"/>
                <a:gd name="T42" fmla="*/ 48 w 283"/>
                <a:gd name="T43" fmla="*/ 315 h 1210"/>
                <a:gd name="T44" fmla="*/ 48 w 283"/>
                <a:gd name="T45" fmla="*/ 255 h 1210"/>
                <a:gd name="T46" fmla="*/ 0 w 283"/>
                <a:gd name="T47" fmla="*/ 255 h 1210"/>
                <a:gd name="T48" fmla="*/ 0 w 283"/>
                <a:gd name="T49" fmla="*/ 275 h 1210"/>
                <a:gd name="T50" fmla="*/ 48 w 283"/>
                <a:gd name="T51" fmla="*/ 275 h 1210"/>
                <a:gd name="T52" fmla="*/ 48 w 283"/>
                <a:gd name="T53" fmla="*/ 255 h 1210"/>
                <a:gd name="T54" fmla="*/ 48 w 283"/>
                <a:gd name="T55" fmla="*/ 195 h 1210"/>
                <a:gd name="T56" fmla="*/ 0 w 283"/>
                <a:gd name="T57" fmla="*/ 195 h 1210"/>
                <a:gd name="T58" fmla="*/ 0 w 283"/>
                <a:gd name="T59" fmla="*/ 215 h 1210"/>
                <a:gd name="T60" fmla="*/ 48 w 283"/>
                <a:gd name="T61" fmla="*/ 215 h 1210"/>
                <a:gd name="T62" fmla="*/ 48 w 283"/>
                <a:gd name="T63" fmla="*/ 195 h 1210"/>
                <a:gd name="T64" fmla="*/ 48 w 283"/>
                <a:gd name="T65" fmla="*/ 135 h 1210"/>
                <a:gd name="T66" fmla="*/ 0 w 283"/>
                <a:gd name="T67" fmla="*/ 135 h 1210"/>
                <a:gd name="T68" fmla="*/ 0 w 283"/>
                <a:gd name="T69" fmla="*/ 155 h 1210"/>
                <a:gd name="T70" fmla="*/ 48 w 283"/>
                <a:gd name="T71" fmla="*/ 155 h 1210"/>
                <a:gd name="T72" fmla="*/ 48 w 283"/>
                <a:gd name="T73" fmla="*/ 135 h 1210"/>
                <a:gd name="T74" fmla="*/ 0 w 283"/>
                <a:gd name="T75" fmla="*/ 0 h 1210"/>
                <a:gd name="T76" fmla="*/ 0 w 283"/>
                <a:gd name="T77" fmla="*/ 95 h 1210"/>
                <a:gd name="T78" fmla="*/ 48 w 283"/>
                <a:gd name="T79" fmla="*/ 95 h 1210"/>
                <a:gd name="T80" fmla="*/ 48 w 283"/>
                <a:gd name="T81" fmla="*/ 0 h 1210"/>
                <a:gd name="T82" fmla="*/ 0 w 283"/>
                <a:gd name="T83" fmla="*/ 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3" h="1210">
                  <a:moveTo>
                    <a:pt x="47" y="760"/>
                  </a:moveTo>
                  <a:cubicBezTo>
                    <a:pt x="38" y="795"/>
                    <a:pt x="22" y="828"/>
                    <a:pt x="0" y="855"/>
                  </a:cubicBezTo>
                  <a:cubicBezTo>
                    <a:pt x="0" y="1210"/>
                    <a:pt x="0" y="1210"/>
                    <a:pt x="0" y="1210"/>
                  </a:cubicBezTo>
                  <a:cubicBezTo>
                    <a:pt x="283" y="1210"/>
                    <a:pt x="283" y="1210"/>
                    <a:pt x="283" y="1210"/>
                  </a:cubicBezTo>
                  <a:cubicBezTo>
                    <a:pt x="283" y="1163"/>
                    <a:pt x="283" y="1163"/>
                    <a:pt x="283" y="1163"/>
                  </a:cubicBezTo>
                  <a:cubicBezTo>
                    <a:pt x="47" y="1163"/>
                    <a:pt x="47" y="1163"/>
                    <a:pt x="47" y="1163"/>
                  </a:cubicBezTo>
                  <a:cubicBezTo>
                    <a:pt x="47" y="760"/>
                    <a:pt x="47" y="760"/>
                    <a:pt x="47" y="760"/>
                  </a:cubicBezTo>
                  <a:moveTo>
                    <a:pt x="0" y="692"/>
                  </a:moveTo>
                  <a:cubicBezTo>
                    <a:pt x="0" y="740"/>
                    <a:pt x="0" y="740"/>
                    <a:pt x="0" y="740"/>
                  </a:cubicBezTo>
                  <a:cubicBezTo>
                    <a:pt x="47" y="746"/>
                    <a:pt x="47" y="746"/>
                    <a:pt x="47" y="746"/>
                  </a:cubicBezTo>
                  <a:cubicBezTo>
                    <a:pt x="47" y="697"/>
                    <a:pt x="47" y="697"/>
                    <a:pt x="47" y="697"/>
                  </a:cubicBezTo>
                  <a:cubicBezTo>
                    <a:pt x="0" y="692"/>
                    <a:pt x="0" y="692"/>
                    <a:pt x="0" y="692"/>
                  </a:cubicBezTo>
                  <a:moveTo>
                    <a:pt x="48" y="375"/>
                  </a:moveTo>
                  <a:cubicBezTo>
                    <a:pt x="0" y="375"/>
                    <a:pt x="0" y="375"/>
                    <a:pt x="0" y="375"/>
                  </a:cubicBezTo>
                  <a:cubicBezTo>
                    <a:pt x="0" y="531"/>
                    <a:pt x="0" y="531"/>
                    <a:pt x="0" y="531"/>
                  </a:cubicBezTo>
                  <a:cubicBezTo>
                    <a:pt x="22" y="559"/>
                    <a:pt x="38" y="591"/>
                    <a:pt x="47" y="626"/>
                  </a:cubicBezTo>
                  <a:cubicBezTo>
                    <a:pt x="48" y="375"/>
                    <a:pt x="48" y="375"/>
                    <a:pt x="48" y="375"/>
                  </a:cubicBezTo>
                  <a:moveTo>
                    <a:pt x="48" y="315"/>
                  </a:moveTo>
                  <a:cubicBezTo>
                    <a:pt x="0" y="315"/>
                    <a:pt x="0" y="315"/>
                    <a:pt x="0" y="315"/>
                  </a:cubicBezTo>
                  <a:cubicBezTo>
                    <a:pt x="0" y="335"/>
                    <a:pt x="0" y="335"/>
                    <a:pt x="0" y="335"/>
                  </a:cubicBezTo>
                  <a:cubicBezTo>
                    <a:pt x="48" y="335"/>
                    <a:pt x="48" y="335"/>
                    <a:pt x="48" y="335"/>
                  </a:cubicBezTo>
                  <a:cubicBezTo>
                    <a:pt x="48" y="315"/>
                    <a:pt x="48" y="315"/>
                    <a:pt x="48" y="315"/>
                  </a:cubicBezTo>
                  <a:moveTo>
                    <a:pt x="48" y="255"/>
                  </a:moveTo>
                  <a:cubicBezTo>
                    <a:pt x="0" y="255"/>
                    <a:pt x="0" y="255"/>
                    <a:pt x="0" y="255"/>
                  </a:cubicBezTo>
                  <a:cubicBezTo>
                    <a:pt x="0" y="275"/>
                    <a:pt x="0" y="275"/>
                    <a:pt x="0" y="275"/>
                  </a:cubicBezTo>
                  <a:cubicBezTo>
                    <a:pt x="48" y="275"/>
                    <a:pt x="48" y="275"/>
                    <a:pt x="48" y="275"/>
                  </a:cubicBezTo>
                  <a:cubicBezTo>
                    <a:pt x="48" y="255"/>
                    <a:pt x="48" y="255"/>
                    <a:pt x="48" y="255"/>
                  </a:cubicBezTo>
                  <a:moveTo>
                    <a:pt x="48" y="195"/>
                  </a:moveTo>
                  <a:cubicBezTo>
                    <a:pt x="0" y="195"/>
                    <a:pt x="0" y="195"/>
                    <a:pt x="0" y="195"/>
                  </a:cubicBezTo>
                  <a:cubicBezTo>
                    <a:pt x="0" y="215"/>
                    <a:pt x="0" y="215"/>
                    <a:pt x="0" y="215"/>
                  </a:cubicBezTo>
                  <a:cubicBezTo>
                    <a:pt x="48" y="215"/>
                    <a:pt x="48" y="215"/>
                    <a:pt x="48" y="215"/>
                  </a:cubicBezTo>
                  <a:cubicBezTo>
                    <a:pt x="48" y="195"/>
                    <a:pt x="48" y="195"/>
                    <a:pt x="48" y="195"/>
                  </a:cubicBezTo>
                  <a:moveTo>
                    <a:pt x="48" y="135"/>
                  </a:moveTo>
                  <a:cubicBezTo>
                    <a:pt x="0" y="135"/>
                    <a:pt x="0" y="135"/>
                    <a:pt x="0" y="135"/>
                  </a:cubicBezTo>
                  <a:cubicBezTo>
                    <a:pt x="0" y="155"/>
                    <a:pt x="0" y="155"/>
                    <a:pt x="0" y="155"/>
                  </a:cubicBezTo>
                  <a:cubicBezTo>
                    <a:pt x="48" y="155"/>
                    <a:pt x="48" y="155"/>
                    <a:pt x="48" y="155"/>
                  </a:cubicBezTo>
                  <a:cubicBezTo>
                    <a:pt x="48" y="135"/>
                    <a:pt x="48" y="135"/>
                    <a:pt x="48" y="135"/>
                  </a:cubicBezTo>
                  <a:moveTo>
                    <a:pt x="0" y="0"/>
                  </a:moveTo>
                  <a:cubicBezTo>
                    <a:pt x="0" y="95"/>
                    <a:pt x="0" y="95"/>
                    <a:pt x="0" y="95"/>
                  </a:cubicBezTo>
                  <a:cubicBezTo>
                    <a:pt x="48" y="95"/>
                    <a:pt x="48" y="95"/>
                    <a:pt x="48" y="95"/>
                  </a:cubicBezTo>
                  <a:cubicBezTo>
                    <a:pt x="48" y="0"/>
                    <a:pt x="48" y="0"/>
                    <a:pt x="48"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4" name="Freeform 54">
              <a:extLst>
                <a:ext uri="{FF2B5EF4-FFF2-40B4-BE49-F238E27FC236}">
                  <a16:creationId xmlns:a16="http://schemas.microsoft.com/office/drawing/2014/main" id="{06DBD625-0BF0-4CAB-A393-C0F939C13633}"/>
                </a:ext>
              </a:extLst>
            </p:cNvPr>
            <p:cNvSpPr>
              <a:spLocks/>
            </p:cNvSpPr>
            <p:nvPr/>
          </p:nvSpPr>
          <p:spPr bwMode="auto">
            <a:xfrm>
              <a:off x="3241262" y="4432256"/>
              <a:ext cx="120976" cy="294879"/>
            </a:xfrm>
            <a:custGeom>
              <a:avLst/>
              <a:gdLst>
                <a:gd name="T0" fmla="*/ 0 w 47"/>
                <a:gd name="T1" fmla="*/ 0 h 115"/>
                <a:gd name="T2" fmla="*/ 0 w 47"/>
                <a:gd name="T3" fmla="*/ 115 h 115"/>
                <a:gd name="T4" fmla="*/ 47 w 47"/>
                <a:gd name="T5" fmla="*/ 20 h 115"/>
                <a:gd name="T6" fmla="*/ 47 w 47"/>
                <a:gd name="T7" fmla="*/ 6 h 115"/>
                <a:gd name="T8" fmla="*/ 0 w 47"/>
                <a:gd name="T9" fmla="*/ 0 h 115"/>
              </a:gdLst>
              <a:ahLst/>
              <a:cxnLst>
                <a:cxn ang="0">
                  <a:pos x="T0" y="T1"/>
                </a:cxn>
                <a:cxn ang="0">
                  <a:pos x="T2" y="T3"/>
                </a:cxn>
                <a:cxn ang="0">
                  <a:pos x="T4" y="T5"/>
                </a:cxn>
                <a:cxn ang="0">
                  <a:pos x="T6" y="T7"/>
                </a:cxn>
                <a:cxn ang="0">
                  <a:pos x="T8" y="T9"/>
                </a:cxn>
              </a:cxnLst>
              <a:rect l="0" t="0" r="r" b="b"/>
              <a:pathLst>
                <a:path w="47" h="115">
                  <a:moveTo>
                    <a:pt x="0" y="0"/>
                  </a:moveTo>
                  <a:cubicBezTo>
                    <a:pt x="0" y="115"/>
                    <a:pt x="0" y="115"/>
                    <a:pt x="0" y="115"/>
                  </a:cubicBezTo>
                  <a:cubicBezTo>
                    <a:pt x="22" y="88"/>
                    <a:pt x="38" y="55"/>
                    <a:pt x="47" y="20"/>
                  </a:cubicBezTo>
                  <a:cubicBezTo>
                    <a:pt x="47" y="6"/>
                    <a:pt x="47" y="6"/>
                    <a:pt x="47" y="6"/>
                  </a:cubicBezTo>
                  <a:cubicBezTo>
                    <a:pt x="0" y="0"/>
                    <a:pt x="0" y="0"/>
                    <a:pt x="0" y="0"/>
                  </a:cubicBezTo>
                </a:path>
              </a:pathLst>
            </a:custGeom>
            <a:solidFill>
              <a:srgbClr val="4CE6EA"/>
            </a:solidFill>
            <a:ln>
              <a:noFill/>
            </a:ln>
          </p:spPr>
          <p:txBody>
            <a:bodyPr vert="horz" wrap="square" lIns="91440" tIns="45720" rIns="91440" bIns="45720" numCol="1" anchor="t" anchorCtr="0" compatLnSpc="1">
              <a:prstTxWarp prst="textNoShape">
                <a:avLst/>
              </a:prstTxWarp>
            </a:bodyPr>
            <a:lstStyle/>
            <a:p>
              <a:endParaRPr lang="en-CA"/>
            </a:p>
          </p:txBody>
        </p:sp>
        <p:sp>
          <p:nvSpPr>
            <p:cNvPr id="65" name="Freeform 55">
              <a:extLst>
                <a:ext uri="{FF2B5EF4-FFF2-40B4-BE49-F238E27FC236}">
                  <a16:creationId xmlns:a16="http://schemas.microsoft.com/office/drawing/2014/main" id="{4795E39F-B30B-42F0-93A7-E3243576D618}"/>
                </a:ext>
              </a:extLst>
            </p:cNvPr>
            <p:cNvSpPr>
              <a:spLocks/>
            </p:cNvSpPr>
            <p:nvPr/>
          </p:nvSpPr>
          <p:spPr bwMode="auto">
            <a:xfrm>
              <a:off x="3241262" y="3893535"/>
              <a:ext cx="120976" cy="427197"/>
            </a:xfrm>
            <a:custGeom>
              <a:avLst/>
              <a:gdLst>
                <a:gd name="T0" fmla="*/ 0 w 47"/>
                <a:gd name="T1" fmla="*/ 0 h 166"/>
                <a:gd name="T2" fmla="*/ 0 w 47"/>
                <a:gd name="T3" fmla="*/ 161 h 166"/>
                <a:gd name="T4" fmla="*/ 47 w 47"/>
                <a:gd name="T5" fmla="*/ 166 h 166"/>
                <a:gd name="T6" fmla="*/ 47 w 47"/>
                <a:gd name="T7" fmla="*/ 95 h 166"/>
                <a:gd name="T8" fmla="*/ 0 w 47"/>
                <a:gd name="T9" fmla="*/ 0 h 166"/>
              </a:gdLst>
              <a:ahLst/>
              <a:cxnLst>
                <a:cxn ang="0">
                  <a:pos x="T0" y="T1"/>
                </a:cxn>
                <a:cxn ang="0">
                  <a:pos x="T2" y="T3"/>
                </a:cxn>
                <a:cxn ang="0">
                  <a:pos x="T4" y="T5"/>
                </a:cxn>
                <a:cxn ang="0">
                  <a:pos x="T6" y="T7"/>
                </a:cxn>
                <a:cxn ang="0">
                  <a:pos x="T8" y="T9"/>
                </a:cxn>
              </a:cxnLst>
              <a:rect l="0" t="0" r="r" b="b"/>
              <a:pathLst>
                <a:path w="47" h="166">
                  <a:moveTo>
                    <a:pt x="0" y="0"/>
                  </a:moveTo>
                  <a:cubicBezTo>
                    <a:pt x="0" y="161"/>
                    <a:pt x="0" y="161"/>
                    <a:pt x="0" y="161"/>
                  </a:cubicBezTo>
                  <a:cubicBezTo>
                    <a:pt x="47" y="166"/>
                    <a:pt x="47" y="166"/>
                    <a:pt x="47" y="166"/>
                  </a:cubicBezTo>
                  <a:cubicBezTo>
                    <a:pt x="47" y="95"/>
                    <a:pt x="47" y="95"/>
                    <a:pt x="47" y="95"/>
                  </a:cubicBezTo>
                  <a:cubicBezTo>
                    <a:pt x="38" y="60"/>
                    <a:pt x="22" y="28"/>
                    <a:pt x="0" y="0"/>
                  </a:cubicBezTo>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66" name="Rectangle 56">
              <a:extLst>
                <a:ext uri="{FF2B5EF4-FFF2-40B4-BE49-F238E27FC236}">
                  <a16:creationId xmlns:a16="http://schemas.microsoft.com/office/drawing/2014/main" id="{7561E8FD-2BA0-4E56-BD23-6964AE0DBE0B}"/>
                </a:ext>
              </a:extLst>
            </p:cNvPr>
            <p:cNvSpPr>
              <a:spLocks noChangeArrowheads="1"/>
            </p:cNvSpPr>
            <p:nvPr/>
          </p:nvSpPr>
          <p:spPr bwMode="auto">
            <a:xfrm>
              <a:off x="3241262" y="2774506"/>
              <a:ext cx="122866" cy="10207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7" name="Rectangle 57">
              <a:extLst>
                <a:ext uri="{FF2B5EF4-FFF2-40B4-BE49-F238E27FC236}">
                  <a16:creationId xmlns:a16="http://schemas.microsoft.com/office/drawing/2014/main" id="{40F03DDC-8D34-42D0-B618-25C48743F2ED}"/>
                </a:ext>
              </a:extLst>
            </p:cNvPr>
            <p:cNvSpPr>
              <a:spLocks noChangeArrowheads="1"/>
            </p:cNvSpPr>
            <p:nvPr/>
          </p:nvSpPr>
          <p:spPr bwMode="auto">
            <a:xfrm>
              <a:off x="3241262" y="2774506"/>
              <a:ext cx="122866"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8" name="Rectangle 58">
              <a:extLst>
                <a:ext uri="{FF2B5EF4-FFF2-40B4-BE49-F238E27FC236}">
                  <a16:creationId xmlns:a16="http://schemas.microsoft.com/office/drawing/2014/main" id="{17B97DBD-C77F-46D3-89D1-ED1B0DAA5A4F}"/>
                </a:ext>
              </a:extLst>
            </p:cNvPr>
            <p:cNvSpPr>
              <a:spLocks noChangeArrowheads="1"/>
            </p:cNvSpPr>
            <p:nvPr/>
          </p:nvSpPr>
          <p:spPr bwMode="auto">
            <a:xfrm>
              <a:off x="3241262" y="3082616"/>
              <a:ext cx="122866" cy="10207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9" name="Rectangle 59">
              <a:extLst>
                <a:ext uri="{FF2B5EF4-FFF2-40B4-BE49-F238E27FC236}">
                  <a16:creationId xmlns:a16="http://schemas.microsoft.com/office/drawing/2014/main" id="{B07E9897-6644-43CA-9A6D-8DFB71D130AF}"/>
                </a:ext>
              </a:extLst>
            </p:cNvPr>
            <p:cNvSpPr>
              <a:spLocks noChangeArrowheads="1"/>
            </p:cNvSpPr>
            <p:nvPr/>
          </p:nvSpPr>
          <p:spPr bwMode="auto">
            <a:xfrm>
              <a:off x="3241262" y="3082616"/>
              <a:ext cx="122866"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0" name="Rectangle 60">
              <a:extLst>
                <a:ext uri="{FF2B5EF4-FFF2-40B4-BE49-F238E27FC236}">
                  <a16:creationId xmlns:a16="http://schemas.microsoft.com/office/drawing/2014/main" id="{08E5B6C0-CA6B-4B8D-9CFC-0F0E1BF1F2BC}"/>
                </a:ext>
              </a:extLst>
            </p:cNvPr>
            <p:cNvSpPr>
              <a:spLocks noChangeArrowheads="1"/>
            </p:cNvSpPr>
            <p:nvPr/>
          </p:nvSpPr>
          <p:spPr bwMode="auto">
            <a:xfrm>
              <a:off x="3241262" y="3390728"/>
              <a:ext cx="122866" cy="10207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1" name="Rectangle 61">
              <a:extLst>
                <a:ext uri="{FF2B5EF4-FFF2-40B4-BE49-F238E27FC236}">
                  <a16:creationId xmlns:a16="http://schemas.microsoft.com/office/drawing/2014/main" id="{44A2CF8F-9047-430C-AEF7-682E0C00013B}"/>
                </a:ext>
              </a:extLst>
            </p:cNvPr>
            <p:cNvSpPr>
              <a:spLocks noChangeArrowheads="1"/>
            </p:cNvSpPr>
            <p:nvPr/>
          </p:nvSpPr>
          <p:spPr bwMode="auto">
            <a:xfrm>
              <a:off x="3241262" y="3390728"/>
              <a:ext cx="122866"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2" name="Rectangle 62">
              <a:extLst>
                <a:ext uri="{FF2B5EF4-FFF2-40B4-BE49-F238E27FC236}">
                  <a16:creationId xmlns:a16="http://schemas.microsoft.com/office/drawing/2014/main" id="{75B4BAE7-0259-4D8F-8E45-0E4DE002AC29}"/>
                </a:ext>
              </a:extLst>
            </p:cNvPr>
            <p:cNvSpPr>
              <a:spLocks noChangeArrowheads="1"/>
            </p:cNvSpPr>
            <p:nvPr/>
          </p:nvSpPr>
          <p:spPr bwMode="auto">
            <a:xfrm>
              <a:off x="3241262" y="3235727"/>
              <a:ext cx="122866" cy="10396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3" name="Rectangle 63">
              <a:extLst>
                <a:ext uri="{FF2B5EF4-FFF2-40B4-BE49-F238E27FC236}">
                  <a16:creationId xmlns:a16="http://schemas.microsoft.com/office/drawing/2014/main" id="{F05BA4AA-5395-4F9D-B17E-E8CE2AF213DF}"/>
                </a:ext>
              </a:extLst>
            </p:cNvPr>
            <p:cNvSpPr>
              <a:spLocks noChangeArrowheads="1"/>
            </p:cNvSpPr>
            <p:nvPr/>
          </p:nvSpPr>
          <p:spPr bwMode="auto">
            <a:xfrm>
              <a:off x="3241262" y="3235727"/>
              <a:ext cx="122866" cy="10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4" name="Rectangle 64">
              <a:extLst>
                <a:ext uri="{FF2B5EF4-FFF2-40B4-BE49-F238E27FC236}">
                  <a16:creationId xmlns:a16="http://schemas.microsoft.com/office/drawing/2014/main" id="{399CC4EE-D217-4440-B845-5DDC1A75FABD}"/>
                </a:ext>
              </a:extLst>
            </p:cNvPr>
            <p:cNvSpPr>
              <a:spLocks noChangeArrowheads="1"/>
            </p:cNvSpPr>
            <p:nvPr/>
          </p:nvSpPr>
          <p:spPr bwMode="auto">
            <a:xfrm>
              <a:off x="3241262" y="2927616"/>
              <a:ext cx="122866" cy="10207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5" name="Rectangle 65">
              <a:extLst>
                <a:ext uri="{FF2B5EF4-FFF2-40B4-BE49-F238E27FC236}">
                  <a16:creationId xmlns:a16="http://schemas.microsoft.com/office/drawing/2014/main" id="{1598F5CF-D4F4-48A1-B996-4351AD0C1445}"/>
                </a:ext>
              </a:extLst>
            </p:cNvPr>
            <p:cNvSpPr>
              <a:spLocks noChangeArrowheads="1"/>
            </p:cNvSpPr>
            <p:nvPr/>
          </p:nvSpPr>
          <p:spPr bwMode="auto">
            <a:xfrm>
              <a:off x="3241262" y="2927616"/>
              <a:ext cx="122866"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6" name="Freeform 66">
              <a:extLst>
                <a:ext uri="{FF2B5EF4-FFF2-40B4-BE49-F238E27FC236}">
                  <a16:creationId xmlns:a16="http://schemas.microsoft.com/office/drawing/2014/main" id="{C5982493-A3C4-4095-B24D-90FA438D99C5}"/>
                </a:ext>
              </a:extLst>
            </p:cNvPr>
            <p:cNvSpPr>
              <a:spLocks/>
            </p:cNvSpPr>
            <p:nvPr/>
          </p:nvSpPr>
          <p:spPr bwMode="auto">
            <a:xfrm>
              <a:off x="3362239" y="1984381"/>
              <a:ext cx="2493241" cy="3536661"/>
            </a:xfrm>
            <a:custGeom>
              <a:avLst/>
              <a:gdLst>
                <a:gd name="T0" fmla="*/ 1 w 1319"/>
                <a:gd name="T1" fmla="*/ 0 h 1871"/>
                <a:gd name="T2" fmla="*/ 1319 w 1319"/>
                <a:gd name="T3" fmla="*/ 1 h 1871"/>
                <a:gd name="T4" fmla="*/ 1318 w 1319"/>
                <a:gd name="T5" fmla="*/ 1871 h 1871"/>
                <a:gd name="T6" fmla="*/ 0 w 1319"/>
                <a:gd name="T7" fmla="*/ 1870 h 1871"/>
                <a:gd name="T8" fmla="*/ 1 w 1319"/>
                <a:gd name="T9" fmla="*/ 0 h 1871"/>
              </a:gdLst>
              <a:ahLst/>
              <a:cxnLst>
                <a:cxn ang="0">
                  <a:pos x="T0" y="T1"/>
                </a:cxn>
                <a:cxn ang="0">
                  <a:pos x="T2" y="T3"/>
                </a:cxn>
                <a:cxn ang="0">
                  <a:pos x="T4" y="T5"/>
                </a:cxn>
                <a:cxn ang="0">
                  <a:pos x="T6" y="T7"/>
                </a:cxn>
                <a:cxn ang="0">
                  <a:pos x="T8" y="T9"/>
                </a:cxn>
              </a:cxnLst>
              <a:rect l="0" t="0" r="r" b="b"/>
              <a:pathLst>
                <a:path w="1319" h="1871">
                  <a:moveTo>
                    <a:pt x="1" y="0"/>
                  </a:moveTo>
                  <a:lnTo>
                    <a:pt x="1319" y="1"/>
                  </a:lnTo>
                  <a:lnTo>
                    <a:pt x="1318" y="1871"/>
                  </a:lnTo>
                  <a:lnTo>
                    <a:pt x="0" y="187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7" name="Freeform 67">
              <a:extLst>
                <a:ext uri="{FF2B5EF4-FFF2-40B4-BE49-F238E27FC236}">
                  <a16:creationId xmlns:a16="http://schemas.microsoft.com/office/drawing/2014/main" id="{1E051202-0E0A-4501-B80B-8835E5ED647F}"/>
                </a:ext>
              </a:extLst>
            </p:cNvPr>
            <p:cNvSpPr>
              <a:spLocks/>
            </p:cNvSpPr>
            <p:nvPr/>
          </p:nvSpPr>
          <p:spPr bwMode="auto">
            <a:xfrm>
              <a:off x="3362239" y="1984381"/>
              <a:ext cx="2493241" cy="3536661"/>
            </a:xfrm>
            <a:custGeom>
              <a:avLst/>
              <a:gdLst>
                <a:gd name="T0" fmla="*/ 1 w 1319"/>
                <a:gd name="T1" fmla="*/ 0 h 1871"/>
                <a:gd name="T2" fmla="*/ 1319 w 1319"/>
                <a:gd name="T3" fmla="*/ 1 h 1871"/>
                <a:gd name="T4" fmla="*/ 1318 w 1319"/>
                <a:gd name="T5" fmla="*/ 1871 h 1871"/>
                <a:gd name="T6" fmla="*/ 0 w 1319"/>
                <a:gd name="T7" fmla="*/ 1870 h 1871"/>
                <a:gd name="T8" fmla="*/ 1 w 1319"/>
                <a:gd name="T9" fmla="*/ 0 h 1871"/>
              </a:gdLst>
              <a:ahLst/>
              <a:cxnLst>
                <a:cxn ang="0">
                  <a:pos x="T0" y="T1"/>
                </a:cxn>
                <a:cxn ang="0">
                  <a:pos x="T2" y="T3"/>
                </a:cxn>
                <a:cxn ang="0">
                  <a:pos x="T4" y="T5"/>
                </a:cxn>
                <a:cxn ang="0">
                  <a:pos x="T6" y="T7"/>
                </a:cxn>
                <a:cxn ang="0">
                  <a:pos x="T8" y="T9"/>
                </a:cxn>
              </a:cxnLst>
              <a:rect l="0" t="0" r="r" b="b"/>
              <a:pathLst>
                <a:path w="1319" h="1871">
                  <a:moveTo>
                    <a:pt x="1" y="0"/>
                  </a:moveTo>
                  <a:lnTo>
                    <a:pt x="1319" y="1"/>
                  </a:lnTo>
                  <a:lnTo>
                    <a:pt x="1318" y="1871"/>
                  </a:lnTo>
                  <a:lnTo>
                    <a:pt x="0" y="187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8" name="Rectangle 68">
              <a:extLst>
                <a:ext uri="{FF2B5EF4-FFF2-40B4-BE49-F238E27FC236}">
                  <a16:creationId xmlns:a16="http://schemas.microsoft.com/office/drawing/2014/main" id="{35D3C4FF-3682-496A-8A4A-855501948812}"/>
                </a:ext>
              </a:extLst>
            </p:cNvPr>
            <p:cNvSpPr>
              <a:spLocks noChangeArrowheads="1"/>
            </p:cNvSpPr>
            <p:nvPr/>
          </p:nvSpPr>
          <p:spPr bwMode="auto">
            <a:xfrm>
              <a:off x="3676020" y="3812253"/>
              <a:ext cx="215489" cy="194697"/>
            </a:xfrm>
            <a:prstGeom prst="rect">
              <a:avLst/>
            </a:pr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 name="Rectangle 69">
              <a:extLst>
                <a:ext uri="{FF2B5EF4-FFF2-40B4-BE49-F238E27FC236}">
                  <a16:creationId xmlns:a16="http://schemas.microsoft.com/office/drawing/2014/main" id="{322EC560-E506-46EC-B02F-B772DEF3852D}"/>
                </a:ext>
              </a:extLst>
            </p:cNvPr>
            <p:cNvSpPr>
              <a:spLocks noChangeArrowheads="1"/>
            </p:cNvSpPr>
            <p:nvPr/>
          </p:nvSpPr>
          <p:spPr bwMode="auto">
            <a:xfrm>
              <a:off x="3925533" y="3727193"/>
              <a:ext cx="215489" cy="279757"/>
            </a:xfrm>
            <a:prstGeom prst="rect">
              <a:avLst/>
            </a:pr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 name="Rectangle 70">
              <a:extLst>
                <a:ext uri="{FF2B5EF4-FFF2-40B4-BE49-F238E27FC236}">
                  <a16:creationId xmlns:a16="http://schemas.microsoft.com/office/drawing/2014/main" id="{ED757FED-ABD8-49F8-9A2B-D4284E15B7AD}"/>
                </a:ext>
              </a:extLst>
            </p:cNvPr>
            <p:cNvSpPr>
              <a:spLocks noChangeArrowheads="1"/>
            </p:cNvSpPr>
            <p:nvPr/>
          </p:nvSpPr>
          <p:spPr bwMode="auto">
            <a:xfrm>
              <a:off x="4173156" y="3528716"/>
              <a:ext cx="215489" cy="478234"/>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 name="Rectangle 71">
              <a:extLst>
                <a:ext uri="{FF2B5EF4-FFF2-40B4-BE49-F238E27FC236}">
                  <a16:creationId xmlns:a16="http://schemas.microsoft.com/office/drawing/2014/main" id="{6E9C9213-EB56-4F62-B1E9-C55ACF1CC2CF}"/>
                </a:ext>
              </a:extLst>
            </p:cNvPr>
            <p:cNvSpPr>
              <a:spLocks noChangeArrowheads="1"/>
            </p:cNvSpPr>
            <p:nvPr/>
          </p:nvSpPr>
          <p:spPr bwMode="auto">
            <a:xfrm>
              <a:off x="4422669" y="3596765"/>
              <a:ext cx="215489" cy="410185"/>
            </a:xfrm>
            <a:prstGeom prst="rect">
              <a:avLst/>
            </a:prstGeom>
            <a:solidFill>
              <a:srgbClr val="4CE6EA"/>
            </a:solidFill>
            <a:ln>
              <a:noFill/>
            </a:ln>
          </p:spPr>
          <p:txBody>
            <a:bodyPr vert="horz" wrap="square" lIns="91440" tIns="45720" rIns="91440" bIns="45720" numCol="1" anchor="t" anchorCtr="0" compatLnSpc="1">
              <a:prstTxWarp prst="textNoShape">
                <a:avLst/>
              </a:prstTxWarp>
            </a:bodyPr>
            <a:lstStyle/>
            <a:p>
              <a:endParaRPr lang="en-CA"/>
            </a:p>
          </p:txBody>
        </p:sp>
        <p:sp>
          <p:nvSpPr>
            <p:cNvPr id="82" name="Rectangle 72">
              <a:extLst>
                <a:ext uri="{FF2B5EF4-FFF2-40B4-BE49-F238E27FC236}">
                  <a16:creationId xmlns:a16="http://schemas.microsoft.com/office/drawing/2014/main" id="{28F9E05A-6CDB-404B-AD77-D365D8FFBEEE}"/>
                </a:ext>
              </a:extLst>
            </p:cNvPr>
            <p:cNvSpPr>
              <a:spLocks noChangeArrowheads="1"/>
            </p:cNvSpPr>
            <p:nvPr/>
          </p:nvSpPr>
          <p:spPr bwMode="auto">
            <a:xfrm>
              <a:off x="4670293" y="3800912"/>
              <a:ext cx="215489" cy="206038"/>
            </a:xfrm>
            <a:prstGeom prst="rect">
              <a:avLst/>
            </a:pr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 name="Rectangle 73">
              <a:extLst>
                <a:ext uri="{FF2B5EF4-FFF2-40B4-BE49-F238E27FC236}">
                  <a16:creationId xmlns:a16="http://schemas.microsoft.com/office/drawing/2014/main" id="{34A92C91-6BB4-46E0-B1AA-6549B9E79BF8}"/>
                </a:ext>
              </a:extLst>
            </p:cNvPr>
            <p:cNvSpPr>
              <a:spLocks noChangeArrowheads="1"/>
            </p:cNvSpPr>
            <p:nvPr/>
          </p:nvSpPr>
          <p:spPr bwMode="auto">
            <a:xfrm>
              <a:off x="4914134" y="3725302"/>
              <a:ext cx="215489" cy="281648"/>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84" name="Rectangle 74">
              <a:extLst>
                <a:ext uri="{FF2B5EF4-FFF2-40B4-BE49-F238E27FC236}">
                  <a16:creationId xmlns:a16="http://schemas.microsoft.com/office/drawing/2014/main" id="{B3AC62A0-8C75-48B0-83BE-B734DC0C2FFB}"/>
                </a:ext>
              </a:extLst>
            </p:cNvPr>
            <p:cNvSpPr>
              <a:spLocks noChangeArrowheads="1"/>
            </p:cNvSpPr>
            <p:nvPr/>
          </p:nvSpPr>
          <p:spPr bwMode="auto">
            <a:xfrm>
              <a:off x="5163648" y="3596765"/>
              <a:ext cx="215489" cy="410185"/>
            </a:xfrm>
            <a:prstGeom prst="rect">
              <a:avLst/>
            </a:prstGeom>
            <a:solidFill>
              <a:srgbClr val="4CE6EA"/>
            </a:solidFill>
            <a:ln>
              <a:noFill/>
            </a:ln>
          </p:spPr>
          <p:txBody>
            <a:bodyPr vert="horz" wrap="square" lIns="91440" tIns="45720" rIns="91440" bIns="45720" numCol="1" anchor="t" anchorCtr="0" compatLnSpc="1">
              <a:prstTxWarp prst="textNoShape">
                <a:avLst/>
              </a:prstTxWarp>
            </a:bodyPr>
            <a:lstStyle/>
            <a:p>
              <a:endParaRPr lang="en-CA"/>
            </a:p>
          </p:txBody>
        </p:sp>
        <p:sp>
          <p:nvSpPr>
            <p:cNvPr id="85" name="Rectangle 75">
              <a:extLst>
                <a:ext uri="{FF2B5EF4-FFF2-40B4-BE49-F238E27FC236}">
                  <a16:creationId xmlns:a16="http://schemas.microsoft.com/office/drawing/2014/main" id="{36DF56F4-B094-45CD-8299-1F39354D815B}"/>
                </a:ext>
              </a:extLst>
            </p:cNvPr>
            <p:cNvSpPr>
              <a:spLocks noChangeArrowheads="1"/>
            </p:cNvSpPr>
            <p:nvPr/>
          </p:nvSpPr>
          <p:spPr bwMode="auto">
            <a:xfrm>
              <a:off x="5411271" y="3324569"/>
              <a:ext cx="215489" cy="682381"/>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 name="Freeform 76">
              <a:extLst>
                <a:ext uri="{FF2B5EF4-FFF2-40B4-BE49-F238E27FC236}">
                  <a16:creationId xmlns:a16="http://schemas.microsoft.com/office/drawing/2014/main" id="{1AB2507C-04D7-4C27-AE32-EF4547B6BAE3}"/>
                </a:ext>
              </a:extLst>
            </p:cNvPr>
            <p:cNvSpPr>
              <a:spLocks/>
            </p:cNvSpPr>
            <p:nvPr/>
          </p:nvSpPr>
          <p:spPr bwMode="auto">
            <a:xfrm>
              <a:off x="3592849" y="4298049"/>
              <a:ext cx="931893" cy="64269"/>
            </a:xfrm>
            <a:custGeom>
              <a:avLst/>
              <a:gdLst>
                <a:gd name="T0" fmla="*/ 0 w 493"/>
                <a:gd name="T1" fmla="*/ 0 h 34"/>
                <a:gd name="T2" fmla="*/ 493 w 493"/>
                <a:gd name="T3" fmla="*/ 1 h 34"/>
                <a:gd name="T4" fmla="*/ 493 w 493"/>
                <a:gd name="T5" fmla="*/ 34 h 34"/>
                <a:gd name="T6" fmla="*/ 0 w 493"/>
                <a:gd name="T7" fmla="*/ 34 h 34"/>
                <a:gd name="T8" fmla="*/ 0 w 493"/>
                <a:gd name="T9" fmla="*/ 0 h 34"/>
              </a:gdLst>
              <a:ahLst/>
              <a:cxnLst>
                <a:cxn ang="0">
                  <a:pos x="T0" y="T1"/>
                </a:cxn>
                <a:cxn ang="0">
                  <a:pos x="T2" y="T3"/>
                </a:cxn>
                <a:cxn ang="0">
                  <a:pos x="T4" y="T5"/>
                </a:cxn>
                <a:cxn ang="0">
                  <a:pos x="T6" y="T7"/>
                </a:cxn>
                <a:cxn ang="0">
                  <a:pos x="T8" y="T9"/>
                </a:cxn>
              </a:cxnLst>
              <a:rect l="0" t="0" r="r" b="b"/>
              <a:pathLst>
                <a:path w="493" h="34">
                  <a:moveTo>
                    <a:pt x="0" y="0"/>
                  </a:moveTo>
                  <a:lnTo>
                    <a:pt x="493" y="1"/>
                  </a:lnTo>
                  <a:lnTo>
                    <a:pt x="493"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7" name="Rectangle 77">
              <a:extLst>
                <a:ext uri="{FF2B5EF4-FFF2-40B4-BE49-F238E27FC236}">
                  <a16:creationId xmlns:a16="http://schemas.microsoft.com/office/drawing/2014/main" id="{7DBF6937-4AC2-4EE9-B6CA-D96B760A204F}"/>
                </a:ext>
              </a:extLst>
            </p:cNvPr>
            <p:cNvSpPr>
              <a:spLocks noChangeArrowheads="1"/>
            </p:cNvSpPr>
            <p:nvPr/>
          </p:nvSpPr>
          <p:spPr bwMode="auto">
            <a:xfrm>
              <a:off x="3592849" y="4407683"/>
              <a:ext cx="931893"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8" name="Rectangle 78">
              <a:extLst>
                <a:ext uri="{FF2B5EF4-FFF2-40B4-BE49-F238E27FC236}">
                  <a16:creationId xmlns:a16="http://schemas.microsoft.com/office/drawing/2014/main" id="{8C956ABC-531B-4C06-A5FB-D89BE6F8001F}"/>
                </a:ext>
              </a:extLst>
            </p:cNvPr>
            <p:cNvSpPr>
              <a:spLocks noChangeArrowheads="1"/>
            </p:cNvSpPr>
            <p:nvPr/>
          </p:nvSpPr>
          <p:spPr bwMode="auto">
            <a:xfrm>
              <a:off x="3592849" y="4515427"/>
              <a:ext cx="931893"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 name="Freeform 79">
              <a:extLst>
                <a:ext uri="{FF2B5EF4-FFF2-40B4-BE49-F238E27FC236}">
                  <a16:creationId xmlns:a16="http://schemas.microsoft.com/office/drawing/2014/main" id="{9C792D08-A83C-478B-966D-1CA79F2713BB}"/>
                </a:ext>
              </a:extLst>
            </p:cNvPr>
            <p:cNvSpPr>
              <a:spLocks/>
            </p:cNvSpPr>
            <p:nvPr/>
          </p:nvSpPr>
          <p:spPr bwMode="auto">
            <a:xfrm>
              <a:off x="3592849" y="4625062"/>
              <a:ext cx="931893" cy="64269"/>
            </a:xfrm>
            <a:custGeom>
              <a:avLst/>
              <a:gdLst>
                <a:gd name="T0" fmla="*/ 0 w 493"/>
                <a:gd name="T1" fmla="*/ 0 h 34"/>
                <a:gd name="T2" fmla="*/ 493 w 493"/>
                <a:gd name="T3" fmla="*/ 1 h 34"/>
                <a:gd name="T4" fmla="*/ 493 w 493"/>
                <a:gd name="T5" fmla="*/ 34 h 34"/>
                <a:gd name="T6" fmla="*/ 0 w 493"/>
                <a:gd name="T7" fmla="*/ 34 h 34"/>
                <a:gd name="T8" fmla="*/ 0 w 493"/>
                <a:gd name="T9" fmla="*/ 0 h 34"/>
              </a:gdLst>
              <a:ahLst/>
              <a:cxnLst>
                <a:cxn ang="0">
                  <a:pos x="T0" y="T1"/>
                </a:cxn>
                <a:cxn ang="0">
                  <a:pos x="T2" y="T3"/>
                </a:cxn>
                <a:cxn ang="0">
                  <a:pos x="T4" y="T5"/>
                </a:cxn>
                <a:cxn ang="0">
                  <a:pos x="T6" y="T7"/>
                </a:cxn>
                <a:cxn ang="0">
                  <a:pos x="T8" y="T9"/>
                </a:cxn>
              </a:cxnLst>
              <a:rect l="0" t="0" r="r" b="b"/>
              <a:pathLst>
                <a:path w="493" h="34">
                  <a:moveTo>
                    <a:pt x="0" y="0"/>
                  </a:moveTo>
                  <a:lnTo>
                    <a:pt x="493" y="1"/>
                  </a:lnTo>
                  <a:lnTo>
                    <a:pt x="493"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 name="Rectangle 80">
              <a:extLst>
                <a:ext uri="{FF2B5EF4-FFF2-40B4-BE49-F238E27FC236}">
                  <a16:creationId xmlns:a16="http://schemas.microsoft.com/office/drawing/2014/main" id="{96E91DC1-5EE4-424A-869F-E96215FB00B0}"/>
                </a:ext>
              </a:extLst>
            </p:cNvPr>
            <p:cNvSpPr>
              <a:spLocks noChangeArrowheads="1"/>
            </p:cNvSpPr>
            <p:nvPr/>
          </p:nvSpPr>
          <p:spPr bwMode="auto">
            <a:xfrm>
              <a:off x="3589069" y="4734696"/>
              <a:ext cx="93567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 name="Rectangle 81">
              <a:extLst>
                <a:ext uri="{FF2B5EF4-FFF2-40B4-BE49-F238E27FC236}">
                  <a16:creationId xmlns:a16="http://schemas.microsoft.com/office/drawing/2014/main" id="{26CED5CC-9EE2-4742-ACBD-8960BFEBC7C1}"/>
                </a:ext>
              </a:extLst>
            </p:cNvPr>
            <p:cNvSpPr>
              <a:spLocks noChangeArrowheads="1"/>
            </p:cNvSpPr>
            <p:nvPr/>
          </p:nvSpPr>
          <p:spPr bwMode="auto">
            <a:xfrm>
              <a:off x="3589069" y="4842441"/>
              <a:ext cx="93567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 name="Freeform 82">
              <a:extLst>
                <a:ext uri="{FF2B5EF4-FFF2-40B4-BE49-F238E27FC236}">
                  <a16:creationId xmlns:a16="http://schemas.microsoft.com/office/drawing/2014/main" id="{DE5B065C-F142-425E-BFD7-B6B7B5F5478D}"/>
                </a:ext>
              </a:extLst>
            </p:cNvPr>
            <p:cNvSpPr>
              <a:spLocks/>
            </p:cNvSpPr>
            <p:nvPr/>
          </p:nvSpPr>
          <p:spPr bwMode="auto">
            <a:xfrm>
              <a:off x="3589069" y="4950185"/>
              <a:ext cx="935674" cy="64269"/>
            </a:xfrm>
            <a:custGeom>
              <a:avLst/>
              <a:gdLst>
                <a:gd name="T0" fmla="*/ 0 w 495"/>
                <a:gd name="T1" fmla="*/ 0 h 34"/>
                <a:gd name="T2" fmla="*/ 495 w 495"/>
                <a:gd name="T3" fmla="*/ 2 h 34"/>
                <a:gd name="T4" fmla="*/ 495 w 495"/>
                <a:gd name="T5" fmla="*/ 34 h 34"/>
                <a:gd name="T6" fmla="*/ 0 w 495"/>
                <a:gd name="T7" fmla="*/ 34 h 34"/>
                <a:gd name="T8" fmla="*/ 0 w 495"/>
                <a:gd name="T9" fmla="*/ 0 h 34"/>
              </a:gdLst>
              <a:ahLst/>
              <a:cxnLst>
                <a:cxn ang="0">
                  <a:pos x="T0" y="T1"/>
                </a:cxn>
                <a:cxn ang="0">
                  <a:pos x="T2" y="T3"/>
                </a:cxn>
                <a:cxn ang="0">
                  <a:pos x="T4" y="T5"/>
                </a:cxn>
                <a:cxn ang="0">
                  <a:pos x="T6" y="T7"/>
                </a:cxn>
                <a:cxn ang="0">
                  <a:pos x="T8" y="T9"/>
                </a:cxn>
              </a:cxnLst>
              <a:rect l="0" t="0" r="r" b="b"/>
              <a:pathLst>
                <a:path w="495" h="34">
                  <a:moveTo>
                    <a:pt x="0" y="0"/>
                  </a:moveTo>
                  <a:lnTo>
                    <a:pt x="495" y="2"/>
                  </a:lnTo>
                  <a:lnTo>
                    <a:pt x="495"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 name="Rectangle 83">
              <a:extLst>
                <a:ext uri="{FF2B5EF4-FFF2-40B4-BE49-F238E27FC236}">
                  <a16:creationId xmlns:a16="http://schemas.microsoft.com/office/drawing/2014/main" id="{1F86929D-8C52-4BA4-B795-B0D15146B99D}"/>
                </a:ext>
              </a:extLst>
            </p:cNvPr>
            <p:cNvSpPr>
              <a:spLocks noChangeArrowheads="1"/>
            </p:cNvSpPr>
            <p:nvPr/>
          </p:nvSpPr>
          <p:spPr bwMode="auto">
            <a:xfrm>
              <a:off x="3589069" y="5061710"/>
              <a:ext cx="468782" cy="604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 name="Rectangle 84">
              <a:extLst>
                <a:ext uri="{FF2B5EF4-FFF2-40B4-BE49-F238E27FC236}">
                  <a16:creationId xmlns:a16="http://schemas.microsoft.com/office/drawing/2014/main" id="{B246236B-6045-44E2-B4E0-8632639562C6}"/>
                </a:ext>
              </a:extLst>
            </p:cNvPr>
            <p:cNvSpPr>
              <a:spLocks noChangeArrowheads="1"/>
            </p:cNvSpPr>
            <p:nvPr/>
          </p:nvSpPr>
          <p:spPr bwMode="auto">
            <a:xfrm>
              <a:off x="4691085" y="4299938"/>
              <a:ext cx="93378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 name="Rectangle 85">
              <a:extLst>
                <a:ext uri="{FF2B5EF4-FFF2-40B4-BE49-F238E27FC236}">
                  <a16:creationId xmlns:a16="http://schemas.microsoft.com/office/drawing/2014/main" id="{BF5B4B9A-C0A1-49F9-AA7D-DBE07D21E765}"/>
                </a:ext>
              </a:extLst>
            </p:cNvPr>
            <p:cNvSpPr>
              <a:spLocks noChangeArrowheads="1"/>
            </p:cNvSpPr>
            <p:nvPr/>
          </p:nvSpPr>
          <p:spPr bwMode="auto">
            <a:xfrm>
              <a:off x="4691085" y="4299938"/>
              <a:ext cx="933784" cy="6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 name="Rectangle 86">
              <a:extLst>
                <a:ext uri="{FF2B5EF4-FFF2-40B4-BE49-F238E27FC236}">
                  <a16:creationId xmlns:a16="http://schemas.microsoft.com/office/drawing/2014/main" id="{8A652BD4-A192-463F-82CD-656A81486B48}"/>
                </a:ext>
              </a:extLst>
            </p:cNvPr>
            <p:cNvSpPr>
              <a:spLocks noChangeArrowheads="1"/>
            </p:cNvSpPr>
            <p:nvPr/>
          </p:nvSpPr>
          <p:spPr bwMode="auto">
            <a:xfrm>
              <a:off x="4691085" y="4407683"/>
              <a:ext cx="93378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 name="Rectangle 87">
              <a:extLst>
                <a:ext uri="{FF2B5EF4-FFF2-40B4-BE49-F238E27FC236}">
                  <a16:creationId xmlns:a16="http://schemas.microsoft.com/office/drawing/2014/main" id="{CA2AF10E-19BE-40D9-AE57-7A18887F747A}"/>
                </a:ext>
              </a:extLst>
            </p:cNvPr>
            <p:cNvSpPr>
              <a:spLocks noChangeArrowheads="1"/>
            </p:cNvSpPr>
            <p:nvPr/>
          </p:nvSpPr>
          <p:spPr bwMode="auto">
            <a:xfrm>
              <a:off x="4691085" y="4407683"/>
              <a:ext cx="933784" cy="6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 name="Freeform 88">
              <a:extLst>
                <a:ext uri="{FF2B5EF4-FFF2-40B4-BE49-F238E27FC236}">
                  <a16:creationId xmlns:a16="http://schemas.microsoft.com/office/drawing/2014/main" id="{32D61CBE-E951-4E09-BBC8-886AB90EB5A9}"/>
                </a:ext>
              </a:extLst>
            </p:cNvPr>
            <p:cNvSpPr>
              <a:spLocks/>
            </p:cNvSpPr>
            <p:nvPr/>
          </p:nvSpPr>
          <p:spPr bwMode="auto">
            <a:xfrm>
              <a:off x="4691085" y="4515427"/>
              <a:ext cx="933784" cy="64269"/>
            </a:xfrm>
            <a:custGeom>
              <a:avLst/>
              <a:gdLst>
                <a:gd name="T0" fmla="*/ 0 w 494"/>
                <a:gd name="T1" fmla="*/ 0 h 34"/>
                <a:gd name="T2" fmla="*/ 494 w 494"/>
                <a:gd name="T3" fmla="*/ 0 h 34"/>
                <a:gd name="T4" fmla="*/ 494 w 494"/>
                <a:gd name="T5" fmla="*/ 34 h 34"/>
                <a:gd name="T6" fmla="*/ 0 w 494"/>
                <a:gd name="T7" fmla="*/ 33 h 34"/>
                <a:gd name="T8" fmla="*/ 0 w 494"/>
                <a:gd name="T9" fmla="*/ 0 h 34"/>
              </a:gdLst>
              <a:ahLst/>
              <a:cxnLst>
                <a:cxn ang="0">
                  <a:pos x="T0" y="T1"/>
                </a:cxn>
                <a:cxn ang="0">
                  <a:pos x="T2" y="T3"/>
                </a:cxn>
                <a:cxn ang="0">
                  <a:pos x="T4" y="T5"/>
                </a:cxn>
                <a:cxn ang="0">
                  <a:pos x="T6" y="T7"/>
                </a:cxn>
                <a:cxn ang="0">
                  <a:pos x="T8" y="T9"/>
                </a:cxn>
              </a:cxnLst>
              <a:rect l="0" t="0" r="r" b="b"/>
              <a:pathLst>
                <a:path w="494" h="34">
                  <a:moveTo>
                    <a:pt x="0" y="0"/>
                  </a:moveTo>
                  <a:lnTo>
                    <a:pt x="494" y="0"/>
                  </a:lnTo>
                  <a:lnTo>
                    <a:pt x="494" y="34"/>
                  </a:lnTo>
                  <a:lnTo>
                    <a:pt x="0" y="33"/>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 name="Freeform 89">
              <a:extLst>
                <a:ext uri="{FF2B5EF4-FFF2-40B4-BE49-F238E27FC236}">
                  <a16:creationId xmlns:a16="http://schemas.microsoft.com/office/drawing/2014/main" id="{948A80F2-8B00-408D-B40F-586B4035DFF6}"/>
                </a:ext>
              </a:extLst>
            </p:cNvPr>
            <p:cNvSpPr>
              <a:spLocks/>
            </p:cNvSpPr>
            <p:nvPr/>
          </p:nvSpPr>
          <p:spPr bwMode="auto">
            <a:xfrm>
              <a:off x="4691085" y="4515427"/>
              <a:ext cx="933784" cy="64269"/>
            </a:xfrm>
            <a:custGeom>
              <a:avLst/>
              <a:gdLst>
                <a:gd name="T0" fmla="*/ 0 w 494"/>
                <a:gd name="T1" fmla="*/ 0 h 34"/>
                <a:gd name="T2" fmla="*/ 494 w 494"/>
                <a:gd name="T3" fmla="*/ 0 h 34"/>
                <a:gd name="T4" fmla="*/ 494 w 494"/>
                <a:gd name="T5" fmla="*/ 34 h 34"/>
                <a:gd name="T6" fmla="*/ 0 w 494"/>
                <a:gd name="T7" fmla="*/ 33 h 34"/>
                <a:gd name="T8" fmla="*/ 0 w 494"/>
                <a:gd name="T9" fmla="*/ 0 h 34"/>
              </a:gdLst>
              <a:ahLst/>
              <a:cxnLst>
                <a:cxn ang="0">
                  <a:pos x="T0" y="T1"/>
                </a:cxn>
                <a:cxn ang="0">
                  <a:pos x="T2" y="T3"/>
                </a:cxn>
                <a:cxn ang="0">
                  <a:pos x="T4" y="T5"/>
                </a:cxn>
                <a:cxn ang="0">
                  <a:pos x="T6" y="T7"/>
                </a:cxn>
                <a:cxn ang="0">
                  <a:pos x="T8" y="T9"/>
                </a:cxn>
              </a:cxnLst>
              <a:rect l="0" t="0" r="r" b="b"/>
              <a:pathLst>
                <a:path w="494" h="34">
                  <a:moveTo>
                    <a:pt x="0" y="0"/>
                  </a:moveTo>
                  <a:lnTo>
                    <a:pt x="494" y="0"/>
                  </a:lnTo>
                  <a:lnTo>
                    <a:pt x="494" y="34"/>
                  </a:lnTo>
                  <a:lnTo>
                    <a:pt x="0"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 name="Rectangle 90">
              <a:extLst>
                <a:ext uri="{FF2B5EF4-FFF2-40B4-BE49-F238E27FC236}">
                  <a16:creationId xmlns:a16="http://schemas.microsoft.com/office/drawing/2014/main" id="{F927971F-CD24-42C4-889C-A8E9A25352F6}"/>
                </a:ext>
              </a:extLst>
            </p:cNvPr>
            <p:cNvSpPr>
              <a:spLocks noChangeArrowheads="1"/>
            </p:cNvSpPr>
            <p:nvPr/>
          </p:nvSpPr>
          <p:spPr bwMode="auto">
            <a:xfrm>
              <a:off x="4691085" y="4626952"/>
              <a:ext cx="93378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 name="Rectangle 91">
              <a:extLst>
                <a:ext uri="{FF2B5EF4-FFF2-40B4-BE49-F238E27FC236}">
                  <a16:creationId xmlns:a16="http://schemas.microsoft.com/office/drawing/2014/main" id="{88F9AEB0-BC2D-4525-A41D-660009738F88}"/>
                </a:ext>
              </a:extLst>
            </p:cNvPr>
            <p:cNvSpPr>
              <a:spLocks noChangeArrowheads="1"/>
            </p:cNvSpPr>
            <p:nvPr/>
          </p:nvSpPr>
          <p:spPr bwMode="auto">
            <a:xfrm>
              <a:off x="4691085" y="4626952"/>
              <a:ext cx="933784" cy="6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 name="Rectangle 92">
              <a:extLst>
                <a:ext uri="{FF2B5EF4-FFF2-40B4-BE49-F238E27FC236}">
                  <a16:creationId xmlns:a16="http://schemas.microsoft.com/office/drawing/2014/main" id="{5DF742D1-96EF-4E41-ADE0-E2745E3FCF6E}"/>
                </a:ext>
              </a:extLst>
            </p:cNvPr>
            <p:cNvSpPr>
              <a:spLocks noChangeArrowheads="1"/>
            </p:cNvSpPr>
            <p:nvPr/>
          </p:nvSpPr>
          <p:spPr bwMode="auto">
            <a:xfrm>
              <a:off x="4691085" y="4734696"/>
              <a:ext cx="93378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 name="Rectangle 93">
              <a:extLst>
                <a:ext uri="{FF2B5EF4-FFF2-40B4-BE49-F238E27FC236}">
                  <a16:creationId xmlns:a16="http://schemas.microsoft.com/office/drawing/2014/main" id="{2A5F6930-17D9-4C1F-8EBD-7A9E80DC10B4}"/>
                </a:ext>
              </a:extLst>
            </p:cNvPr>
            <p:cNvSpPr>
              <a:spLocks noChangeArrowheads="1"/>
            </p:cNvSpPr>
            <p:nvPr/>
          </p:nvSpPr>
          <p:spPr bwMode="auto">
            <a:xfrm>
              <a:off x="4691085" y="4734696"/>
              <a:ext cx="933784" cy="6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 name="Freeform 94">
              <a:extLst>
                <a:ext uri="{FF2B5EF4-FFF2-40B4-BE49-F238E27FC236}">
                  <a16:creationId xmlns:a16="http://schemas.microsoft.com/office/drawing/2014/main" id="{29D16F9F-5335-4598-B5FA-0AF9C1403E20}"/>
                </a:ext>
              </a:extLst>
            </p:cNvPr>
            <p:cNvSpPr>
              <a:spLocks/>
            </p:cNvSpPr>
            <p:nvPr/>
          </p:nvSpPr>
          <p:spPr bwMode="auto">
            <a:xfrm>
              <a:off x="4691085" y="4842441"/>
              <a:ext cx="933784" cy="64269"/>
            </a:xfrm>
            <a:custGeom>
              <a:avLst/>
              <a:gdLst>
                <a:gd name="T0" fmla="*/ 0 w 494"/>
                <a:gd name="T1" fmla="*/ 0 h 34"/>
                <a:gd name="T2" fmla="*/ 494 w 494"/>
                <a:gd name="T3" fmla="*/ 2 h 34"/>
                <a:gd name="T4" fmla="*/ 494 w 494"/>
                <a:gd name="T5" fmla="*/ 34 h 34"/>
                <a:gd name="T6" fmla="*/ 0 w 494"/>
                <a:gd name="T7" fmla="*/ 34 h 34"/>
                <a:gd name="T8" fmla="*/ 0 w 494"/>
                <a:gd name="T9" fmla="*/ 0 h 34"/>
              </a:gdLst>
              <a:ahLst/>
              <a:cxnLst>
                <a:cxn ang="0">
                  <a:pos x="T0" y="T1"/>
                </a:cxn>
                <a:cxn ang="0">
                  <a:pos x="T2" y="T3"/>
                </a:cxn>
                <a:cxn ang="0">
                  <a:pos x="T4" y="T5"/>
                </a:cxn>
                <a:cxn ang="0">
                  <a:pos x="T6" y="T7"/>
                </a:cxn>
                <a:cxn ang="0">
                  <a:pos x="T8" y="T9"/>
                </a:cxn>
              </a:cxnLst>
              <a:rect l="0" t="0" r="r" b="b"/>
              <a:pathLst>
                <a:path w="494" h="34">
                  <a:moveTo>
                    <a:pt x="0" y="0"/>
                  </a:moveTo>
                  <a:lnTo>
                    <a:pt x="494" y="2"/>
                  </a:lnTo>
                  <a:lnTo>
                    <a:pt x="494"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 name="Freeform 95">
              <a:extLst>
                <a:ext uri="{FF2B5EF4-FFF2-40B4-BE49-F238E27FC236}">
                  <a16:creationId xmlns:a16="http://schemas.microsoft.com/office/drawing/2014/main" id="{48326908-E479-4800-8ADA-4778FD60B709}"/>
                </a:ext>
              </a:extLst>
            </p:cNvPr>
            <p:cNvSpPr>
              <a:spLocks/>
            </p:cNvSpPr>
            <p:nvPr/>
          </p:nvSpPr>
          <p:spPr bwMode="auto">
            <a:xfrm>
              <a:off x="4691085" y="4842441"/>
              <a:ext cx="933784" cy="64269"/>
            </a:xfrm>
            <a:custGeom>
              <a:avLst/>
              <a:gdLst>
                <a:gd name="T0" fmla="*/ 0 w 494"/>
                <a:gd name="T1" fmla="*/ 0 h 34"/>
                <a:gd name="T2" fmla="*/ 494 w 494"/>
                <a:gd name="T3" fmla="*/ 2 h 34"/>
                <a:gd name="T4" fmla="*/ 494 w 494"/>
                <a:gd name="T5" fmla="*/ 34 h 34"/>
                <a:gd name="T6" fmla="*/ 0 w 494"/>
                <a:gd name="T7" fmla="*/ 34 h 34"/>
                <a:gd name="T8" fmla="*/ 0 w 494"/>
                <a:gd name="T9" fmla="*/ 0 h 34"/>
              </a:gdLst>
              <a:ahLst/>
              <a:cxnLst>
                <a:cxn ang="0">
                  <a:pos x="T0" y="T1"/>
                </a:cxn>
                <a:cxn ang="0">
                  <a:pos x="T2" y="T3"/>
                </a:cxn>
                <a:cxn ang="0">
                  <a:pos x="T4" y="T5"/>
                </a:cxn>
                <a:cxn ang="0">
                  <a:pos x="T6" y="T7"/>
                </a:cxn>
                <a:cxn ang="0">
                  <a:pos x="T8" y="T9"/>
                </a:cxn>
              </a:cxnLst>
              <a:rect l="0" t="0" r="r" b="b"/>
              <a:pathLst>
                <a:path w="494" h="34">
                  <a:moveTo>
                    <a:pt x="0" y="0"/>
                  </a:moveTo>
                  <a:lnTo>
                    <a:pt x="494" y="2"/>
                  </a:lnTo>
                  <a:lnTo>
                    <a:pt x="494" y="34"/>
                  </a:lnTo>
                  <a:lnTo>
                    <a:pt x="0" y="3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 name="Rectangle 96">
              <a:extLst>
                <a:ext uri="{FF2B5EF4-FFF2-40B4-BE49-F238E27FC236}">
                  <a16:creationId xmlns:a16="http://schemas.microsoft.com/office/drawing/2014/main" id="{54626FCB-8C5F-4A7F-BFE3-D94BB6AF4112}"/>
                </a:ext>
              </a:extLst>
            </p:cNvPr>
            <p:cNvSpPr>
              <a:spLocks noChangeArrowheads="1"/>
            </p:cNvSpPr>
            <p:nvPr/>
          </p:nvSpPr>
          <p:spPr bwMode="auto">
            <a:xfrm>
              <a:off x="4691085" y="4953965"/>
              <a:ext cx="933784" cy="604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 name="Rectangle 97">
              <a:extLst>
                <a:ext uri="{FF2B5EF4-FFF2-40B4-BE49-F238E27FC236}">
                  <a16:creationId xmlns:a16="http://schemas.microsoft.com/office/drawing/2014/main" id="{106D02D9-2D53-4789-99B6-5D24EE3D748B}"/>
                </a:ext>
              </a:extLst>
            </p:cNvPr>
            <p:cNvSpPr>
              <a:spLocks noChangeArrowheads="1"/>
            </p:cNvSpPr>
            <p:nvPr/>
          </p:nvSpPr>
          <p:spPr bwMode="auto">
            <a:xfrm>
              <a:off x="4691085" y="4953965"/>
              <a:ext cx="933784" cy="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 name="Rectangle 98">
              <a:extLst>
                <a:ext uri="{FF2B5EF4-FFF2-40B4-BE49-F238E27FC236}">
                  <a16:creationId xmlns:a16="http://schemas.microsoft.com/office/drawing/2014/main" id="{F90FB90C-510D-494B-BD9D-DCF14B09EF3F}"/>
                </a:ext>
              </a:extLst>
            </p:cNvPr>
            <p:cNvSpPr>
              <a:spLocks noChangeArrowheads="1"/>
            </p:cNvSpPr>
            <p:nvPr/>
          </p:nvSpPr>
          <p:spPr bwMode="auto">
            <a:xfrm>
              <a:off x="4691085" y="5061710"/>
              <a:ext cx="655917" cy="604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 name="Rectangle 99">
              <a:extLst>
                <a:ext uri="{FF2B5EF4-FFF2-40B4-BE49-F238E27FC236}">
                  <a16:creationId xmlns:a16="http://schemas.microsoft.com/office/drawing/2014/main" id="{0C80C24B-602B-4F63-B9F0-413171AC0587}"/>
                </a:ext>
              </a:extLst>
            </p:cNvPr>
            <p:cNvSpPr>
              <a:spLocks noChangeArrowheads="1"/>
            </p:cNvSpPr>
            <p:nvPr/>
          </p:nvSpPr>
          <p:spPr bwMode="auto">
            <a:xfrm>
              <a:off x="4691085" y="5061710"/>
              <a:ext cx="655917" cy="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 name="Freeform 100">
              <a:extLst>
                <a:ext uri="{FF2B5EF4-FFF2-40B4-BE49-F238E27FC236}">
                  <a16:creationId xmlns:a16="http://schemas.microsoft.com/office/drawing/2014/main" id="{1150D126-93D9-48B3-8506-51B101F9F44B}"/>
                </a:ext>
              </a:extLst>
            </p:cNvPr>
            <p:cNvSpPr>
              <a:spLocks/>
            </p:cNvSpPr>
            <p:nvPr/>
          </p:nvSpPr>
          <p:spPr bwMode="auto">
            <a:xfrm>
              <a:off x="3668459" y="2369992"/>
              <a:ext cx="1963971" cy="793906"/>
            </a:xfrm>
            <a:custGeom>
              <a:avLst/>
              <a:gdLst>
                <a:gd name="T0" fmla="*/ 30 w 1039"/>
                <a:gd name="T1" fmla="*/ 420 h 420"/>
                <a:gd name="T2" fmla="*/ 0 w 1039"/>
                <a:gd name="T3" fmla="*/ 378 h 420"/>
                <a:gd name="T4" fmla="*/ 376 w 1039"/>
                <a:gd name="T5" fmla="*/ 101 h 420"/>
                <a:gd name="T6" fmla="*/ 620 w 1039"/>
                <a:gd name="T7" fmla="*/ 268 h 420"/>
                <a:gd name="T8" fmla="*/ 1010 w 1039"/>
                <a:gd name="T9" fmla="*/ 0 h 420"/>
                <a:gd name="T10" fmla="*/ 1039 w 1039"/>
                <a:gd name="T11" fmla="*/ 42 h 420"/>
                <a:gd name="T12" fmla="*/ 620 w 1039"/>
                <a:gd name="T13" fmla="*/ 330 h 420"/>
                <a:gd name="T14" fmla="*/ 377 w 1039"/>
                <a:gd name="T15" fmla="*/ 163 h 420"/>
                <a:gd name="T16" fmla="*/ 30 w 1039"/>
                <a:gd name="T1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9" h="420">
                  <a:moveTo>
                    <a:pt x="30" y="420"/>
                  </a:moveTo>
                  <a:lnTo>
                    <a:pt x="0" y="378"/>
                  </a:lnTo>
                  <a:lnTo>
                    <a:pt x="376" y="101"/>
                  </a:lnTo>
                  <a:lnTo>
                    <a:pt x="620" y="268"/>
                  </a:lnTo>
                  <a:lnTo>
                    <a:pt x="1010" y="0"/>
                  </a:lnTo>
                  <a:lnTo>
                    <a:pt x="1039" y="42"/>
                  </a:lnTo>
                  <a:lnTo>
                    <a:pt x="620" y="330"/>
                  </a:lnTo>
                  <a:lnTo>
                    <a:pt x="377" y="163"/>
                  </a:lnTo>
                  <a:lnTo>
                    <a:pt x="30" y="4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a:p>
          </p:txBody>
        </p:sp>
        <p:sp>
          <p:nvSpPr>
            <p:cNvPr id="111" name="Freeform 101">
              <a:extLst>
                <a:ext uri="{FF2B5EF4-FFF2-40B4-BE49-F238E27FC236}">
                  <a16:creationId xmlns:a16="http://schemas.microsoft.com/office/drawing/2014/main" id="{BBE19802-0B3C-4E41-960B-24C0DD5F4DD0}"/>
                </a:ext>
              </a:extLst>
            </p:cNvPr>
            <p:cNvSpPr>
              <a:spLocks/>
            </p:cNvSpPr>
            <p:nvPr/>
          </p:nvSpPr>
          <p:spPr bwMode="auto">
            <a:xfrm>
              <a:off x="5390478" y="2371882"/>
              <a:ext cx="249513" cy="247624"/>
            </a:xfrm>
            <a:custGeom>
              <a:avLst/>
              <a:gdLst>
                <a:gd name="T0" fmla="*/ 132 w 132"/>
                <a:gd name="T1" fmla="*/ 131 h 131"/>
                <a:gd name="T2" fmla="*/ 90 w 132"/>
                <a:gd name="T3" fmla="*/ 131 h 131"/>
                <a:gd name="T4" fmla="*/ 90 w 132"/>
                <a:gd name="T5" fmla="*/ 41 h 131"/>
                <a:gd name="T6" fmla="*/ 0 w 132"/>
                <a:gd name="T7" fmla="*/ 41 h 131"/>
                <a:gd name="T8" fmla="*/ 0 w 132"/>
                <a:gd name="T9" fmla="*/ 0 h 131"/>
                <a:gd name="T10" fmla="*/ 132 w 132"/>
                <a:gd name="T11" fmla="*/ 0 h 131"/>
                <a:gd name="T12" fmla="*/ 132 w 132"/>
                <a:gd name="T13" fmla="*/ 131 h 131"/>
              </a:gdLst>
              <a:ahLst/>
              <a:cxnLst>
                <a:cxn ang="0">
                  <a:pos x="T0" y="T1"/>
                </a:cxn>
                <a:cxn ang="0">
                  <a:pos x="T2" y="T3"/>
                </a:cxn>
                <a:cxn ang="0">
                  <a:pos x="T4" y="T5"/>
                </a:cxn>
                <a:cxn ang="0">
                  <a:pos x="T6" y="T7"/>
                </a:cxn>
                <a:cxn ang="0">
                  <a:pos x="T8" y="T9"/>
                </a:cxn>
                <a:cxn ang="0">
                  <a:pos x="T10" y="T11"/>
                </a:cxn>
                <a:cxn ang="0">
                  <a:pos x="T12" y="T13"/>
                </a:cxn>
              </a:cxnLst>
              <a:rect l="0" t="0" r="r" b="b"/>
              <a:pathLst>
                <a:path w="132" h="131">
                  <a:moveTo>
                    <a:pt x="132" y="131"/>
                  </a:moveTo>
                  <a:lnTo>
                    <a:pt x="90" y="131"/>
                  </a:lnTo>
                  <a:lnTo>
                    <a:pt x="90" y="41"/>
                  </a:lnTo>
                  <a:lnTo>
                    <a:pt x="0" y="41"/>
                  </a:lnTo>
                  <a:lnTo>
                    <a:pt x="0" y="0"/>
                  </a:lnTo>
                  <a:lnTo>
                    <a:pt x="132" y="0"/>
                  </a:lnTo>
                  <a:lnTo>
                    <a:pt x="132" y="13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a:p>
          </p:txBody>
        </p:sp>
        <p:sp>
          <p:nvSpPr>
            <p:cNvPr id="112" name="Oval 102">
              <a:extLst>
                <a:ext uri="{FF2B5EF4-FFF2-40B4-BE49-F238E27FC236}">
                  <a16:creationId xmlns:a16="http://schemas.microsoft.com/office/drawing/2014/main" id="{2BBD4884-4B86-45D2-BFD5-837998ABA5DD}"/>
                </a:ext>
              </a:extLst>
            </p:cNvPr>
            <p:cNvSpPr>
              <a:spLocks noChangeArrowheads="1"/>
            </p:cNvSpPr>
            <p:nvPr/>
          </p:nvSpPr>
          <p:spPr bwMode="auto">
            <a:xfrm>
              <a:off x="4727000" y="2810420"/>
              <a:ext cx="213598" cy="211708"/>
            </a:xfrm>
            <a:prstGeom prst="ellipse">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3" name="Oval 103">
              <a:extLst>
                <a:ext uri="{FF2B5EF4-FFF2-40B4-BE49-F238E27FC236}">
                  <a16:creationId xmlns:a16="http://schemas.microsoft.com/office/drawing/2014/main" id="{D7AABD54-8C61-479D-9703-CE37E6EC03D7}"/>
                </a:ext>
              </a:extLst>
            </p:cNvPr>
            <p:cNvSpPr>
              <a:spLocks noChangeArrowheads="1"/>
            </p:cNvSpPr>
            <p:nvPr/>
          </p:nvSpPr>
          <p:spPr bwMode="auto">
            <a:xfrm>
              <a:off x="4273340" y="2513651"/>
              <a:ext cx="213598" cy="211708"/>
            </a:xfrm>
            <a:prstGeom prst="ellipse">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4" name="Freeform 104">
              <a:extLst>
                <a:ext uri="{FF2B5EF4-FFF2-40B4-BE49-F238E27FC236}">
                  <a16:creationId xmlns:a16="http://schemas.microsoft.com/office/drawing/2014/main" id="{017491B5-5EC8-494B-9EE1-0CAE7A286D3E}"/>
                </a:ext>
              </a:extLst>
            </p:cNvPr>
            <p:cNvSpPr>
              <a:spLocks noEditPoints="1"/>
            </p:cNvSpPr>
            <p:nvPr/>
          </p:nvSpPr>
          <p:spPr bwMode="auto">
            <a:xfrm>
              <a:off x="4713768" y="4154390"/>
              <a:ext cx="960248" cy="799577"/>
            </a:xfrm>
            <a:custGeom>
              <a:avLst/>
              <a:gdLst>
                <a:gd name="T0" fmla="*/ 355 w 374"/>
                <a:gd name="T1" fmla="*/ 123 h 311"/>
                <a:gd name="T2" fmla="*/ 346 w 374"/>
                <a:gd name="T3" fmla="*/ 138 h 311"/>
                <a:gd name="T4" fmla="*/ 12 w 374"/>
                <a:gd name="T5" fmla="*/ 123 h 311"/>
                <a:gd name="T6" fmla="*/ 355 w 374"/>
                <a:gd name="T7" fmla="*/ 141 h 311"/>
                <a:gd name="T8" fmla="*/ 2 w 374"/>
                <a:gd name="T9" fmla="*/ 165 h 311"/>
                <a:gd name="T10" fmla="*/ 355 w 374"/>
                <a:gd name="T11" fmla="*/ 184 h 311"/>
                <a:gd name="T12" fmla="*/ 0 w 374"/>
                <a:gd name="T13" fmla="*/ 208 h 311"/>
                <a:gd name="T14" fmla="*/ 355 w 374"/>
                <a:gd name="T15" fmla="*/ 226 h 311"/>
                <a:gd name="T16" fmla="*/ 8 w 374"/>
                <a:gd name="T17" fmla="*/ 250 h 311"/>
                <a:gd name="T18" fmla="*/ 355 w 374"/>
                <a:gd name="T19" fmla="*/ 269 h 311"/>
                <a:gd name="T20" fmla="*/ 25 w 374"/>
                <a:gd name="T21" fmla="*/ 293 h 311"/>
                <a:gd name="T22" fmla="*/ 346 w 374"/>
                <a:gd name="T23" fmla="*/ 311 h 311"/>
                <a:gd name="T24" fmla="*/ 374 w 374"/>
                <a:gd name="T25" fmla="*/ 207 h 311"/>
                <a:gd name="T26" fmla="*/ 295 w 374"/>
                <a:gd name="T27" fmla="*/ 81 h 311"/>
                <a:gd name="T28" fmla="*/ 344 w 374"/>
                <a:gd name="T29" fmla="*/ 99 h 311"/>
                <a:gd name="T30" fmla="*/ 295 w 374"/>
                <a:gd name="T31" fmla="*/ 81 h 311"/>
                <a:gd name="T32" fmla="*/ 129 w 374"/>
                <a:gd name="T33" fmla="*/ 83 h 311"/>
                <a:gd name="T34" fmla="*/ 297 w 374"/>
                <a:gd name="T35" fmla="*/ 99 h 311"/>
                <a:gd name="T36" fmla="*/ 255 w 374"/>
                <a:gd name="T37" fmla="*/ 81 h 311"/>
                <a:gd name="T38" fmla="*/ 34 w 374"/>
                <a:gd name="T39" fmla="*/ 81 h 311"/>
                <a:gd name="T40" fmla="*/ 63 w 374"/>
                <a:gd name="T41" fmla="*/ 99 h 311"/>
                <a:gd name="T42" fmla="*/ 34 w 374"/>
                <a:gd name="T43" fmla="*/ 81 h 311"/>
                <a:gd name="T44" fmla="*/ 28 w 374"/>
                <a:gd name="T45" fmla="*/ 54 h 311"/>
                <a:gd name="T46" fmla="*/ 28 w 374"/>
                <a:gd name="T47" fmla="*/ 54 h 311"/>
                <a:gd name="T48" fmla="*/ 28 w 374"/>
                <a:gd name="T49" fmla="*/ 54 h 311"/>
                <a:gd name="T50" fmla="*/ 28 w 374"/>
                <a:gd name="T51" fmla="*/ 54 h 311"/>
                <a:gd name="T52" fmla="*/ 167 w 374"/>
                <a:gd name="T53" fmla="*/ 0 h 311"/>
                <a:gd name="T54" fmla="*/ 29 w 374"/>
                <a:gd name="T55" fmla="*/ 54 h 311"/>
                <a:gd name="T56" fmla="*/ 122 w 374"/>
                <a:gd name="T57" fmla="*/ 5 h 311"/>
                <a:gd name="T58" fmla="*/ 52 w 374"/>
                <a:gd name="T59" fmla="*/ 57 h 311"/>
                <a:gd name="T60" fmla="*/ 103 w 374"/>
                <a:gd name="T61" fmla="*/ 50 h 311"/>
                <a:gd name="T62" fmla="*/ 254 w 374"/>
                <a:gd name="T63" fmla="*/ 57 h 311"/>
                <a:gd name="T64" fmla="*/ 167 w 374"/>
                <a:gd name="T65" fmla="*/ 0 h 311"/>
                <a:gd name="T66" fmla="*/ 167 w 374"/>
                <a:gd name="T6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4" h="311">
                  <a:moveTo>
                    <a:pt x="355" y="121"/>
                  </a:moveTo>
                  <a:cubicBezTo>
                    <a:pt x="355" y="123"/>
                    <a:pt x="355" y="123"/>
                    <a:pt x="355" y="123"/>
                  </a:cubicBezTo>
                  <a:cubicBezTo>
                    <a:pt x="336" y="123"/>
                    <a:pt x="336" y="123"/>
                    <a:pt x="336" y="123"/>
                  </a:cubicBezTo>
                  <a:cubicBezTo>
                    <a:pt x="340" y="128"/>
                    <a:pt x="343" y="133"/>
                    <a:pt x="346" y="138"/>
                  </a:cubicBezTo>
                  <a:cubicBezTo>
                    <a:pt x="341" y="133"/>
                    <a:pt x="336" y="128"/>
                    <a:pt x="331" y="123"/>
                  </a:cubicBezTo>
                  <a:cubicBezTo>
                    <a:pt x="12" y="123"/>
                    <a:pt x="12" y="123"/>
                    <a:pt x="12" y="123"/>
                  </a:cubicBezTo>
                  <a:cubicBezTo>
                    <a:pt x="10" y="129"/>
                    <a:pt x="8" y="135"/>
                    <a:pt x="7" y="141"/>
                  </a:cubicBezTo>
                  <a:cubicBezTo>
                    <a:pt x="355" y="141"/>
                    <a:pt x="355" y="141"/>
                    <a:pt x="355" y="141"/>
                  </a:cubicBezTo>
                  <a:cubicBezTo>
                    <a:pt x="355" y="166"/>
                    <a:pt x="355" y="166"/>
                    <a:pt x="355" y="166"/>
                  </a:cubicBezTo>
                  <a:cubicBezTo>
                    <a:pt x="2" y="165"/>
                    <a:pt x="2" y="165"/>
                    <a:pt x="2" y="165"/>
                  </a:cubicBezTo>
                  <a:cubicBezTo>
                    <a:pt x="1" y="171"/>
                    <a:pt x="1" y="178"/>
                    <a:pt x="0" y="184"/>
                  </a:cubicBezTo>
                  <a:cubicBezTo>
                    <a:pt x="355" y="184"/>
                    <a:pt x="355" y="184"/>
                    <a:pt x="355" y="184"/>
                  </a:cubicBezTo>
                  <a:cubicBezTo>
                    <a:pt x="355" y="208"/>
                    <a:pt x="355" y="208"/>
                    <a:pt x="355" y="208"/>
                  </a:cubicBezTo>
                  <a:cubicBezTo>
                    <a:pt x="0" y="208"/>
                    <a:pt x="0" y="208"/>
                    <a:pt x="0" y="208"/>
                  </a:cubicBezTo>
                  <a:cubicBezTo>
                    <a:pt x="1" y="214"/>
                    <a:pt x="2" y="220"/>
                    <a:pt x="2" y="226"/>
                  </a:cubicBezTo>
                  <a:cubicBezTo>
                    <a:pt x="355" y="226"/>
                    <a:pt x="355" y="226"/>
                    <a:pt x="355" y="226"/>
                  </a:cubicBezTo>
                  <a:cubicBezTo>
                    <a:pt x="355" y="250"/>
                    <a:pt x="355" y="250"/>
                    <a:pt x="355" y="250"/>
                  </a:cubicBezTo>
                  <a:cubicBezTo>
                    <a:pt x="8" y="250"/>
                    <a:pt x="8" y="250"/>
                    <a:pt x="8" y="250"/>
                  </a:cubicBezTo>
                  <a:cubicBezTo>
                    <a:pt x="10" y="256"/>
                    <a:pt x="12" y="262"/>
                    <a:pt x="14" y="268"/>
                  </a:cubicBezTo>
                  <a:cubicBezTo>
                    <a:pt x="355" y="269"/>
                    <a:pt x="355" y="269"/>
                    <a:pt x="355" y="269"/>
                  </a:cubicBezTo>
                  <a:cubicBezTo>
                    <a:pt x="355" y="293"/>
                    <a:pt x="355" y="293"/>
                    <a:pt x="355" y="293"/>
                  </a:cubicBezTo>
                  <a:cubicBezTo>
                    <a:pt x="25" y="293"/>
                    <a:pt x="25" y="293"/>
                    <a:pt x="25" y="293"/>
                  </a:cubicBezTo>
                  <a:cubicBezTo>
                    <a:pt x="28" y="299"/>
                    <a:pt x="32" y="305"/>
                    <a:pt x="36" y="311"/>
                  </a:cubicBezTo>
                  <a:cubicBezTo>
                    <a:pt x="346" y="311"/>
                    <a:pt x="346" y="311"/>
                    <a:pt x="346" y="311"/>
                  </a:cubicBezTo>
                  <a:cubicBezTo>
                    <a:pt x="364" y="280"/>
                    <a:pt x="374" y="244"/>
                    <a:pt x="374" y="207"/>
                  </a:cubicBezTo>
                  <a:cubicBezTo>
                    <a:pt x="374" y="207"/>
                    <a:pt x="374" y="207"/>
                    <a:pt x="374" y="207"/>
                  </a:cubicBezTo>
                  <a:cubicBezTo>
                    <a:pt x="374" y="177"/>
                    <a:pt x="368" y="148"/>
                    <a:pt x="355" y="121"/>
                  </a:cubicBezTo>
                  <a:moveTo>
                    <a:pt x="295" y="81"/>
                  </a:moveTo>
                  <a:cubicBezTo>
                    <a:pt x="302" y="87"/>
                    <a:pt x="309" y="93"/>
                    <a:pt x="315" y="99"/>
                  </a:cubicBezTo>
                  <a:cubicBezTo>
                    <a:pt x="344" y="99"/>
                    <a:pt x="344" y="99"/>
                    <a:pt x="344" y="99"/>
                  </a:cubicBezTo>
                  <a:cubicBezTo>
                    <a:pt x="340" y="93"/>
                    <a:pt x="335" y="87"/>
                    <a:pt x="331" y="81"/>
                  </a:cubicBezTo>
                  <a:cubicBezTo>
                    <a:pt x="295" y="81"/>
                    <a:pt x="295" y="81"/>
                    <a:pt x="295" y="81"/>
                  </a:cubicBezTo>
                  <a:moveTo>
                    <a:pt x="135" y="81"/>
                  </a:moveTo>
                  <a:cubicBezTo>
                    <a:pt x="133" y="81"/>
                    <a:pt x="131" y="82"/>
                    <a:pt x="129" y="83"/>
                  </a:cubicBezTo>
                  <a:cubicBezTo>
                    <a:pt x="116" y="87"/>
                    <a:pt x="104" y="93"/>
                    <a:pt x="93" y="99"/>
                  </a:cubicBezTo>
                  <a:cubicBezTo>
                    <a:pt x="297" y="99"/>
                    <a:pt x="297" y="99"/>
                    <a:pt x="297" y="99"/>
                  </a:cubicBezTo>
                  <a:cubicBezTo>
                    <a:pt x="293" y="97"/>
                    <a:pt x="290" y="95"/>
                    <a:pt x="286" y="93"/>
                  </a:cubicBezTo>
                  <a:cubicBezTo>
                    <a:pt x="276" y="88"/>
                    <a:pt x="265" y="84"/>
                    <a:pt x="255" y="81"/>
                  </a:cubicBezTo>
                  <a:cubicBezTo>
                    <a:pt x="135" y="81"/>
                    <a:pt x="135" y="81"/>
                    <a:pt x="135" y="81"/>
                  </a:cubicBezTo>
                  <a:moveTo>
                    <a:pt x="34" y="81"/>
                  </a:moveTo>
                  <a:cubicBezTo>
                    <a:pt x="30" y="87"/>
                    <a:pt x="26" y="93"/>
                    <a:pt x="23" y="99"/>
                  </a:cubicBezTo>
                  <a:cubicBezTo>
                    <a:pt x="63" y="99"/>
                    <a:pt x="63" y="99"/>
                    <a:pt x="63" y="99"/>
                  </a:cubicBezTo>
                  <a:cubicBezTo>
                    <a:pt x="56" y="81"/>
                    <a:pt x="56" y="81"/>
                    <a:pt x="56" y="81"/>
                  </a:cubicBezTo>
                  <a:cubicBezTo>
                    <a:pt x="34" y="81"/>
                    <a:pt x="34" y="81"/>
                    <a:pt x="34" y="81"/>
                  </a:cubicBezTo>
                  <a:moveTo>
                    <a:pt x="28" y="54"/>
                  </a:moveTo>
                  <a:cubicBezTo>
                    <a:pt x="28" y="54"/>
                    <a:pt x="28" y="54"/>
                    <a:pt x="28" y="54"/>
                  </a:cubicBezTo>
                  <a:cubicBezTo>
                    <a:pt x="28" y="54"/>
                    <a:pt x="28" y="54"/>
                    <a:pt x="28" y="54"/>
                  </a:cubicBezTo>
                  <a:moveTo>
                    <a:pt x="28" y="54"/>
                  </a:moveTo>
                  <a:cubicBezTo>
                    <a:pt x="28" y="54"/>
                    <a:pt x="28" y="54"/>
                    <a:pt x="28" y="54"/>
                  </a:cubicBezTo>
                  <a:cubicBezTo>
                    <a:pt x="28" y="54"/>
                    <a:pt x="28" y="54"/>
                    <a:pt x="28" y="54"/>
                  </a:cubicBezTo>
                  <a:moveTo>
                    <a:pt x="29" y="54"/>
                  </a:moveTo>
                  <a:cubicBezTo>
                    <a:pt x="28" y="54"/>
                    <a:pt x="28" y="54"/>
                    <a:pt x="28" y="54"/>
                  </a:cubicBezTo>
                  <a:cubicBezTo>
                    <a:pt x="28" y="54"/>
                    <a:pt x="28" y="54"/>
                    <a:pt x="29" y="54"/>
                  </a:cubicBezTo>
                  <a:moveTo>
                    <a:pt x="167" y="0"/>
                  </a:moveTo>
                  <a:cubicBezTo>
                    <a:pt x="167" y="0"/>
                    <a:pt x="167" y="0"/>
                    <a:pt x="167" y="0"/>
                  </a:cubicBezTo>
                  <a:cubicBezTo>
                    <a:pt x="116" y="0"/>
                    <a:pt x="67" y="19"/>
                    <a:pt x="29" y="54"/>
                  </a:cubicBezTo>
                  <a:cubicBezTo>
                    <a:pt x="62" y="23"/>
                    <a:pt x="105" y="5"/>
                    <a:pt x="150" y="1"/>
                  </a:cubicBezTo>
                  <a:cubicBezTo>
                    <a:pt x="140" y="2"/>
                    <a:pt x="131" y="3"/>
                    <a:pt x="122" y="5"/>
                  </a:cubicBezTo>
                  <a:cubicBezTo>
                    <a:pt x="99" y="15"/>
                    <a:pt x="79" y="30"/>
                    <a:pt x="61" y="48"/>
                  </a:cubicBezTo>
                  <a:cubicBezTo>
                    <a:pt x="58" y="51"/>
                    <a:pt x="55" y="54"/>
                    <a:pt x="52" y="57"/>
                  </a:cubicBezTo>
                  <a:cubicBezTo>
                    <a:pt x="85" y="57"/>
                    <a:pt x="85" y="57"/>
                    <a:pt x="85" y="57"/>
                  </a:cubicBezTo>
                  <a:cubicBezTo>
                    <a:pt x="91" y="54"/>
                    <a:pt x="97" y="52"/>
                    <a:pt x="103" y="50"/>
                  </a:cubicBezTo>
                  <a:cubicBezTo>
                    <a:pt x="125" y="42"/>
                    <a:pt x="147" y="39"/>
                    <a:pt x="169" y="39"/>
                  </a:cubicBezTo>
                  <a:cubicBezTo>
                    <a:pt x="198" y="39"/>
                    <a:pt x="227" y="45"/>
                    <a:pt x="254" y="57"/>
                  </a:cubicBezTo>
                  <a:cubicBezTo>
                    <a:pt x="309" y="57"/>
                    <a:pt x="309" y="57"/>
                    <a:pt x="309" y="57"/>
                  </a:cubicBezTo>
                  <a:cubicBezTo>
                    <a:pt x="271" y="20"/>
                    <a:pt x="221" y="0"/>
                    <a:pt x="167" y="0"/>
                  </a:cubicBezTo>
                  <a:cubicBezTo>
                    <a:pt x="167" y="0"/>
                    <a:pt x="167" y="0"/>
                    <a:pt x="167" y="0"/>
                  </a:cubicBezTo>
                  <a:cubicBezTo>
                    <a:pt x="167" y="0"/>
                    <a:pt x="167" y="0"/>
                    <a:pt x="16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 name="Freeform 105">
              <a:extLst>
                <a:ext uri="{FF2B5EF4-FFF2-40B4-BE49-F238E27FC236}">
                  <a16:creationId xmlns:a16="http://schemas.microsoft.com/office/drawing/2014/main" id="{281197F5-F7C4-46C2-86BE-1200D5AC96C1}"/>
                </a:ext>
              </a:extLst>
            </p:cNvPr>
            <p:cNvSpPr>
              <a:spLocks noEditPoints="1"/>
            </p:cNvSpPr>
            <p:nvPr/>
          </p:nvSpPr>
          <p:spPr bwMode="auto">
            <a:xfrm>
              <a:off x="4802610" y="4299938"/>
              <a:ext cx="759881" cy="62379"/>
            </a:xfrm>
            <a:custGeom>
              <a:avLst/>
              <a:gdLst>
                <a:gd name="T0" fmla="*/ 161 w 297"/>
                <a:gd name="T1" fmla="*/ 15 h 24"/>
                <a:gd name="T2" fmla="*/ 101 w 297"/>
                <a:gd name="T3" fmla="*/ 24 h 24"/>
                <a:gd name="T4" fmla="*/ 221 w 297"/>
                <a:gd name="T5" fmla="*/ 24 h 24"/>
                <a:gd name="T6" fmla="*/ 161 w 297"/>
                <a:gd name="T7" fmla="*/ 15 h 24"/>
                <a:gd name="T8" fmla="*/ 220 w 297"/>
                <a:gd name="T9" fmla="*/ 0 h 24"/>
                <a:gd name="T10" fmla="*/ 227 w 297"/>
                <a:gd name="T11" fmla="*/ 3 h 24"/>
                <a:gd name="T12" fmla="*/ 261 w 297"/>
                <a:gd name="T13" fmla="*/ 24 h 24"/>
                <a:gd name="T14" fmla="*/ 297 w 297"/>
                <a:gd name="T15" fmla="*/ 24 h 24"/>
                <a:gd name="T16" fmla="*/ 280 w 297"/>
                <a:gd name="T17" fmla="*/ 4 h 24"/>
                <a:gd name="T18" fmla="*/ 275 w 297"/>
                <a:gd name="T19" fmla="*/ 0 h 24"/>
                <a:gd name="T20" fmla="*/ 220 w 297"/>
                <a:gd name="T21" fmla="*/ 0 h 24"/>
                <a:gd name="T22" fmla="*/ 18 w 297"/>
                <a:gd name="T23" fmla="*/ 0 h 24"/>
                <a:gd name="T24" fmla="*/ 0 w 297"/>
                <a:gd name="T25" fmla="*/ 24 h 24"/>
                <a:gd name="T26" fmla="*/ 22 w 297"/>
                <a:gd name="T27" fmla="*/ 24 h 24"/>
                <a:gd name="T28" fmla="*/ 20 w 297"/>
                <a:gd name="T29" fmla="*/ 17 h 24"/>
                <a:gd name="T30" fmla="*/ 51 w 297"/>
                <a:gd name="T31" fmla="*/ 0 h 24"/>
                <a:gd name="T32" fmla="*/ 18 w 297"/>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7" h="24">
                  <a:moveTo>
                    <a:pt x="161" y="15"/>
                  </a:moveTo>
                  <a:cubicBezTo>
                    <a:pt x="141" y="15"/>
                    <a:pt x="121" y="18"/>
                    <a:pt x="101" y="24"/>
                  </a:cubicBezTo>
                  <a:cubicBezTo>
                    <a:pt x="221" y="24"/>
                    <a:pt x="221" y="24"/>
                    <a:pt x="221" y="24"/>
                  </a:cubicBezTo>
                  <a:cubicBezTo>
                    <a:pt x="201" y="18"/>
                    <a:pt x="181" y="15"/>
                    <a:pt x="161" y="15"/>
                  </a:cubicBezTo>
                  <a:moveTo>
                    <a:pt x="220" y="0"/>
                  </a:moveTo>
                  <a:cubicBezTo>
                    <a:pt x="222" y="1"/>
                    <a:pt x="224" y="2"/>
                    <a:pt x="227" y="3"/>
                  </a:cubicBezTo>
                  <a:cubicBezTo>
                    <a:pt x="239" y="9"/>
                    <a:pt x="250" y="16"/>
                    <a:pt x="261" y="24"/>
                  </a:cubicBezTo>
                  <a:cubicBezTo>
                    <a:pt x="297" y="24"/>
                    <a:pt x="297" y="24"/>
                    <a:pt x="297" y="24"/>
                  </a:cubicBezTo>
                  <a:cubicBezTo>
                    <a:pt x="292" y="17"/>
                    <a:pt x="286" y="10"/>
                    <a:pt x="280" y="4"/>
                  </a:cubicBezTo>
                  <a:cubicBezTo>
                    <a:pt x="278" y="3"/>
                    <a:pt x="277" y="1"/>
                    <a:pt x="275" y="0"/>
                  </a:cubicBezTo>
                  <a:cubicBezTo>
                    <a:pt x="220" y="0"/>
                    <a:pt x="220" y="0"/>
                    <a:pt x="220" y="0"/>
                  </a:cubicBezTo>
                  <a:moveTo>
                    <a:pt x="18" y="0"/>
                  </a:moveTo>
                  <a:cubicBezTo>
                    <a:pt x="11" y="7"/>
                    <a:pt x="5" y="15"/>
                    <a:pt x="0" y="24"/>
                  </a:cubicBezTo>
                  <a:cubicBezTo>
                    <a:pt x="22" y="24"/>
                    <a:pt x="22" y="24"/>
                    <a:pt x="22" y="24"/>
                  </a:cubicBezTo>
                  <a:cubicBezTo>
                    <a:pt x="20" y="17"/>
                    <a:pt x="20" y="17"/>
                    <a:pt x="20" y="17"/>
                  </a:cubicBezTo>
                  <a:cubicBezTo>
                    <a:pt x="29" y="11"/>
                    <a:pt x="40" y="5"/>
                    <a:pt x="51" y="0"/>
                  </a:cubicBezTo>
                  <a:cubicBezTo>
                    <a:pt x="18" y="0"/>
                    <a:pt x="18" y="0"/>
                    <a:pt x="18"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 name="Freeform 106">
              <a:extLst>
                <a:ext uri="{FF2B5EF4-FFF2-40B4-BE49-F238E27FC236}">
                  <a16:creationId xmlns:a16="http://schemas.microsoft.com/office/drawing/2014/main" id="{3356B5F9-7B66-4BB4-95E5-CA071F6946C1}"/>
                </a:ext>
              </a:extLst>
            </p:cNvPr>
            <p:cNvSpPr>
              <a:spLocks noEditPoints="1"/>
            </p:cNvSpPr>
            <p:nvPr/>
          </p:nvSpPr>
          <p:spPr bwMode="auto">
            <a:xfrm>
              <a:off x="4745903" y="4407683"/>
              <a:ext cx="878966" cy="62379"/>
            </a:xfrm>
            <a:custGeom>
              <a:avLst/>
              <a:gdLst>
                <a:gd name="T0" fmla="*/ 303 w 343"/>
                <a:gd name="T1" fmla="*/ 0 h 24"/>
                <a:gd name="T2" fmla="*/ 324 w 343"/>
                <a:gd name="T3" fmla="*/ 24 h 24"/>
                <a:gd name="T4" fmla="*/ 343 w 343"/>
                <a:gd name="T5" fmla="*/ 24 h 24"/>
                <a:gd name="T6" fmla="*/ 343 w 343"/>
                <a:gd name="T7" fmla="*/ 22 h 24"/>
                <a:gd name="T8" fmla="*/ 332 w 343"/>
                <a:gd name="T9" fmla="*/ 0 h 24"/>
                <a:gd name="T10" fmla="*/ 303 w 343"/>
                <a:gd name="T11" fmla="*/ 0 h 24"/>
                <a:gd name="T12" fmla="*/ 11 w 343"/>
                <a:gd name="T13" fmla="*/ 0 h 24"/>
                <a:gd name="T14" fmla="*/ 0 w 343"/>
                <a:gd name="T15" fmla="*/ 24 h 24"/>
                <a:gd name="T16" fmla="*/ 319 w 343"/>
                <a:gd name="T17" fmla="*/ 24 h 24"/>
                <a:gd name="T18" fmla="*/ 285 w 343"/>
                <a:gd name="T19" fmla="*/ 0 h 24"/>
                <a:gd name="T20" fmla="*/ 81 w 343"/>
                <a:gd name="T21" fmla="*/ 0 h 24"/>
                <a:gd name="T22" fmla="*/ 57 w 343"/>
                <a:gd name="T23" fmla="*/ 16 h 24"/>
                <a:gd name="T24" fmla="*/ 51 w 343"/>
                <a:gd name="T25" fmla="*/ 0 h 24"/>
                <a:gd name="T26" fmla="*/ 11 w 343"/>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24">
                  <a:moveTo>
                    <a:pt x="303" y="0"/>
                  </a:moveTo>
                  <a:cubicBezTo>
                    <a:pt x="311" y="8"/>
                    <a:pt x="318" y="16"/>
                    <a:pt x="324" y="24"/>
                  </a:cubicBezTo>
                  <a:cubicBezTo>
                    <a:pt x="343" y="24"/>
                    <a:pt x="343" y="24"/>
                    <a:pt x="343" y="24"/>
                  </a:cubicBezTo>
                  <a:cubicBezTo>
                    <a:pt x="343" y="22"/>
                    <a:pt x="343" y="22"/>
                    <a:pt x="343" y="22"/>
                  </a:cubicBezTo>
                  <a:cubicBezTo>
                    <a:pt x="340" y="14"/>
                    <a:pt x="336" y="7"/>
                    <a:pt x="332" y="0"/>
                  </a:cubicBezTo>
                  <a:cubicBezTo>
                    <a:pt x="303" y="0"/>
                    <a:pt x="303" y="0"/>
                    <a:pt x="303" y="0"/>
                  </a:cubicBezTo>
                  <a:moveTo>
                    <a:pt x="11" y="0"/>
                  </a:moveTo>
                  <a:cubicBezTo>
                    <a:pt x="7" y="8"/>
                    <a:pt x="3" y="16"/>
                    <a:pt x="0" y="24"/>
                  </a:cubicBezTo>
                  <a:cubicBezTo>
                    <a:pt x="319" y="24"/>
                    <a:pt x="319" y="24"/>
                    <a:pt x="319" y="24"/>
                  </a:cubicBezTo>
                  <a:cubicBezTo>
                    <a:pt x="308" y="15"/>
                    <a:pt x="297" y="7"/>
                    <a:pt x="285" y="0"/>
                  </a:cubicBezTo>
                  <a:cubicBezTo>
                    <a:pt x="81" y="0"/>
                    <a:pt x="81" y="0"/>
                    <a:pt x="81" y="0"/>
                  </a:cubicBezTo>
                  <a:cubicBezTo>
                    <a:pt x="72" y="5"/>
                    <a:pt x="64" y="10"/>
                    <a:pt x="57" y="16"/>
                  </a:cubicBezTo>
                  <a:cubicBezTo>
                    <a:pt x="51" y="0"/>
                    <a:pt x="51" y="0"/>
                    <a:pt x="51" y="0"/>
                  </a:cubicBezTo>
                  <a:cubicBezTo>
                    <a:pt x="11" y="0"/>
                    <a:pt x="11" y="0"/>
                    <a:pt x="11"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 name="Freeform 107">
              <a:extLst>
                <a:ext uri="{FF2B5EF4-FFF2-40B4-BE49-F238E27FC236}">
                  <a16:creationId xmlns:a16="http://schemas.microsoft.com/office/drawing/2014/main" id="{F894280E-54D8-4135-937A-FAE373F8C6A5}"/>
                </a:ext>
              </a:extLst>
            </p:cNvPr>
            <p:cNvSpPr>
              <a:spLocks/>
            </p:cNvSpPr>
            <p:nvPr/>
          </p:nvSpPr>
          <p:spPr bwMode="auto">
            <a:xfrm>
              <a:off x="4719439" y="4515427"/>
              <a:ext cx="905430" cy="64269"/>
            </a:xfrm>
            <a:custGeom>
              <a:avLst/>
              <a:gdLst>
                <a:gd name="T0" fmla="*/ 5 w 353"/>
                <a:gd name="T1" fmla="*/ 0 h 25"/>
                <a:gd name="T2" fmla="*/ 0 w 353"/>
                <a:gd name="T3" fmla="*/ 24 h 25"/>
                <a:gd name="T4" fmla="*/ 353 w 353"/>
                <a:gd name="T5" fmla="*/ 25 h 25"/>
                <a:gd name="T6" fmla="*/ 353 w 353"/>
                <a:gd name="T7" fmla="*/ 0 h 25"/>
                <a:gd name="T8" fmla="*/ 5 w 353"/>
                <a:gd name="T9" fmla="*/ 0 h 25"/>
              </a:gdLst>
              <a:ahLst/>
              <a:cxnLst>
                <a:cxn ang="0">
                  <a:pos x="T0" y="T1"/>
                </a:cxn>
                <a:cxn ang="0">
                  <a:pos x="T2" y="T3"/>
                </a:cxn>
                <a:cxn ang="0">
                  <a:pos x="T4" y="T5"/>
                </a:cxn>
                <a:cxn ang="0">
                  <a:pos x="T6" y="T7"/>
                </a:cxn>
                <a:cxn ang="0">
                  <a:pos x="T8" y="T9"/>
                </a:cxn>
              </a:cxnLst>
              <a:rect l="0" t="0" r="r" b="b"/>
              <a:pathLst>
                <a:path w="353" h="25">
                  <a:moveTo>
                    <a:pt x="5" y="0"/>
                  </a:moveTo>
                  <a:cubicBezTo>
                    <a:pt x="3" y="8"/>
                    <a:pt x="1" y="16"/>
                    <a:pt x="0" y="24"/>
                  </a:cubicBezTo>
                  <a:cubicBezTo>
                    <a:pt x="353" y="25"/>
                    <a:pt x="353" y="25"/>
                    <a:pt x="353" y="25"/>
                  </a:cubicBezTo>
                  <a:cubicBezTo>
                    <a:pt x="353" y="0"/>
                    <a:pt x="353" y="0"/>
                    <a:pt x="353" y="0"/>
                  </a:cubicBezTo>
                  <a:cubicBezTo>
                    <a:pt x="5" y="0"/>
                    <a:pt x="5" y="0"/>
                    <a:pt x="5"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8" name="Freeform 108">
              <a:extLst>
                <a:ext uri="{FF2B5EF4-FFF2-40B4-BE49-F238E27FC236}">
                  <a16:creationId xmlns:a16="http://schemas.microsoft.com/office/drawing/2014/main" id="{BCA24456-FD0A-4775-962F-DDCF30CA7EB7}"/>
                </a:ext>
              </a:extLst>
            </p:cNvPr>
            <p:cNvSpPr>
              <a:spLocks/>
            </p:cNvSpPr>
            <p:nvPr/>
          </p:nvSpPr>
          <p:spPr bwMode="auto">
            <a:xfrm>
              <a:off x="4713768" y="4626952"/>
              <a:ext cx="911101" cy="62379"/>
            </a:xfrm>
            <a:custGeom>
              <a:avLst/>
              <a:gdLst>
                <a:gd name="T0" fmla="*/ 0 w 355"/>
                <a:gd name="T1" fmla="*/ 0 h 24"/>
                <a:gd name="T2" fmla="*/ 0 w 355"/>
                <a:gd name="T3" fmla="*/ 9 h 24"/>
                <a:gd name="T4" fmla="*/ 0 w 355"/>
                <a:gd name="T5" fmla="*/ 24 h 24"/>
                <a:gd name="T6" fmla="*/ 355 w 355"/>
                <a:gd name="T7" fmla="*/ 24 h 24"/>
                <a:gd name="T8" fmla="*/ 355 w 355"/>
                <a:gd name="T9" fmla="*/ 0 h 24"/>
                <a:gd name="T10" fmla="*/ 0 w 355"/>
                <a:gd name="T11" fmla="*/ 0 h 24"/>
              </a:gdLst>
              <a:ahLst/>
              <a:cxnLst>
                <a:cxn ang="0">
                  <a:pos x="T0" y="T1"/>
                </a:cxn>
                <a:cxn ang="0">
                  <a:pos x="T2" y="T3"/>
                </a:cxn>
                <a:cxn ang="0">
                  <a:pos x="T4" y="T5"/>
                </a:cxn>
                <a:cxn ang="0">
                  <a:pos x="T6" y="T7"/>
                </a:cxn>
                <a:cxn ang="0">
                  <a:pos x="T8" y="T9"/>
                </a:cxn>
                <a:cxn ang="0">
                  <a:pos x="T10" y="T11"/>
                </a:cxn>
              </a:cxnLst>
              <a:rect l="0" t="0" r="r" b="b"/>
              <a:pathLst>
                <a:path w="355" h="24">
                  <a:moveTo>
                    <a:pt x="0" y="0"/>
                  </a:moveTo>
                  <a:cubicBezTo>
                    <a:pt x="0" y="3"/>
                    <a:pt x="0" y="6"/>
                    <a:pt x="0" y="9"/>
                  </a:cubicBezTo>
                  <a:cubicBezTo>
                    <a:pt x="0" y="14"/>
                    <a:pt x="0" y="19"/>
                    <a:pt x="0" y="24"/>
                  </a:cubicBezTo>
                  <a:cubicBezTo>
                    <a:pt x="355" y="24"/>
                    <a:pt x="355" y="24"/>
                    <a:pt x="355" y="24"/>
                  </a:cubicBezTo>
                  <a:cubicBezTo>
                    <a:pt x="355" y="0"/>
                    <a:pt x="355" y="0"/>
                    <a:pt x="355" y="0"/>
                  </a:cubicBezTo>
                  <a:cubicBezTo>
                    <a:pt x="0" y="0"/>
                    <a:pt x="0" y="0"/>
                    <a:pt x="0"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9" name="Freeform 109">
              <a:extLst>
                <a:ext uri="{FF2B5EF4-FFF2-40B4-BE49-F238E27FC236}">
                  <a16:creationId xmlns:a16="http://schemas.microsoft.com/office/drawing/2014/main" id="{686E0B06-62D0-4045-8AE7-FFCC02C8A912}"/>
                </a:ext>
              </a:extLst>
            </p:cNvPr>
            <p:cNvSpPr>
              <a:spLocks/>
            </p:cNvSpPr>
            <p:nvPr/>
          </p:nvSpPr>
          <p:spPr bwMode="auto">
            <a:xfrm>
              <a:off x="4719439" y="4734696"/>
              <a:ext cx="905430" cy="62379"/>
            </a:xfrm>
            <a:custGeom>
              <a:avLst/>
              <a:gdLst>
                <a:gd name="T0" fmla="*/ 0 w 353"/>
                <a:gd name="T1" fmla="*/ 0 h 24"/>
                <a:gd name="T2" fmla="*/ 6 w 353"/>
                <a:gd name="T3" fmla="*/ 24 h 24"/>
                <a:gd name="T4" fmla="*/ 353 w 353"/>
                <a:gd name="T5" fmla="*/ 24 h 24"/>
                <a:gd name="T6" fmla="*/ 353 w 353"/>
                <a:gd name="T7" fmla="*/ 0 h 24"/>
                <a:gd name="T8" fmla="*/ 0 w 353"/>
                <a:gd name="T9" fmla="*/ 0 h 24"/>
              </a:gdLst>
              <a:ahLst/>
              <a:cxnLst>
                <a:cxn ang="0">
                  <a:pos x="T0" y="T1"/>
                </a:cxn>
                <a:cxn ang="0">
                  <a:pos x="T2" y="T3"/>
                </a:cxn>
                <a:cxn ang="0">
                  <a:pos x="T4" y="T5"/>
                </a:cxn>
                <a:cxn ang="0">
                  <a:pos x="T6" y="T7"/>
                </a:cxn>
                <a:cxn ang="0">
                  <a:pos x="T8" y="T9"/>
                </a:cxn>
              </a:cxnLst>
              <a:rect l="0" t="0" r="r" b="b"/>
              <a:pathLst>
                <a:path w="353" h="24">
                  <a:moveTo>
                    <a:pt x="0" y="0"/>
                  </a:moveTo>
                  <a:cubicBezTo>
                    <a:pt x="2" y="8"/>
                    <a:pt x="4" y="16"/>
                    <a:pt x="6" y="24"/>
                  </a:cubicBezTo>
                  <a:cubicBezTo>
                    <a:pt x="353" y="24"/>
                    <a:pt x="353" y="24"/>
                    <a:pt x="353" y="24"/>
                  </a:cubicBezTo>
                  <a:cubicBezTo>
                    <a:pt x="353" y="0"/>
                    <a:pt x="353" y="0"/>
                    <a:pt x="353" y="0"/>
                  </a:cubicBezTo>
                  <a:cubicBezTo>
                    <a:pt x="0" y="0"/>
                    <a:pt x="0" y="0"/>
                    <a:pt x="0"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0" name="Freeform 110">
              <a:extLst>
                <a:ext uri="{FF2B5EF4-FFF2-40B4-BE49-F238E27FC236}">
                  <a16:creationId xmlns:a16="http://schemas.microsoft.com/office/drawing/2014/main" id="{FD82EE2C-B083-4891-AA1A-F89A72787DAD}"/>
                </a:ext>
              </a:extLst>
            </p:cNvPr>
            <p:cNvSpPr>
              <a:spLocks/>
            </p:cNvSpPr>
            <p:nvPr/>
          </p:nvSpPr>
          <p:spPr bwMode="auto">
            <a:xfrm>
              <a:off x="4857427" y="5014453"/>
              <a:ext cx="701283" cy="204147"/>
            </a:xfrm>
            <a:custGeom>
              <a:avLst/>
              <a:gdLst>
                <a:gd name="T0" fmla="*/ 0 w 273"/>
                <a:gd name="T1" fmla="*/ 0 h 79"/>
                <a:gd name="T2" fmla="*/ 19 w 273"/>
                <a:gd name="T3" fmla="*/ 18 h 79"/>
                <a:gd name="T4" fmla="*/ 191 w 273"/>
                <a:gd name="T5" fmla="*/ 18 h 79"/>
                <a:gd name="T6" fmla="*/ 191 w 273"/>
                <a:gd name="T7" fmla="*/ 42 h 79"/>
                <a:gd name="T8" fmla="*/ 55 w 273"/>
                <a:gd name="T9" fmla="*/ 42 h 79"/>
                <a:gd name="T10" fmla="*/ 150 w 273"/>
                <a:gd name="T11" fmla="*/ 66 h 79"/>
                <a:gd name="T12" fmla="*/ 151 w 273"/>
                <a:gd name="T13" fmla="*/ 66 h 79"/>
                <a:gd name="T14" fmla="*/ 196 w 273"/>
                <a:gd name="T15" fmla="*/ 61 h 79"/>
                <a:gd name="T16" fmla="*/ 243 w 273"/>
                <a:gd name="T17" fmla="*/ 31 h 79"/>
                <a:gd name="T18" fmla="*/ 243 w 273"/>
                <a:gd name="T19" fmla="*/ 31 h 79"/>
                <a:gd name="T20" fmla="*/ 243 w 273"/>
                <a:gd name="T21" fmla="*/ 31 h 79"/>
                <a:gd name="T22" fmla="*/ 111 w 273"/>
                <a:gd name="T23" fmla="*/ 79 h 79"/>
                <a:gd name="T24" fmla="*/ 111 w 273"/>
                <a:gd name="T25" fmla="*/ 79 h 79"/>
                <a:gd name="T26" fmla="*/ 111 w 273"/>
                <a:gd name="T27" fmla="*/ 79 h 79"/>
                <a:gd name="T28" fmla="*/ 111 w 273"/>
                <a:gd name="T29" fmla="*/ 79 h 79"/>
                <a:gd name="T30" fmla="*/ 111 w 273"/>
                <a:gd name="T31" fmla="*/ 79 h 79"/>
                <a:gd name="T32" fmla="*/ 111 w 273"/>
                <a:gd name="T33" fmla="*/ 79 h 79"/>
                <a:gd name="T34" fmla="*/ 257 w 273"/>
                <a:gd name="T35" fmla="*/ 18 h 79"/>
                <a:gd name="T36" fmla="*/ 273 w 273"/>
                <a:gd name="T37" fmla="*/ 0 h 79"/>
                <a:gd name="T38" fmla="*/ 0 w 273"/>
                <a:gd name="T3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3" h="79">
                  <a:moveTo>
                    <a:pt x="0" y="0"/>
                  </a:moveTo>
                  <a:cubicBezTo>
                    <a:pt x="6" y="6"/>
                    <a:pt x="12" y="12"/>
                    <a:pt x="19" y="18"/>
                  </a:cubicBezTo>
                  <a:cubicBezTo>
                    <a:pt x="191" y="18"/>
                    <a:pt x="191" y="18"/>
                    <a:pt x="191" y="18"/>
                  </a:cubicBezTo>
                  <a:cubicBezTo>
                    <a:pt x="191" y="42"/>
                    <a:pt x="191" y="42"/>
                    <a:pt x="191" y="42"/>
                  </a:cubicBezTo>
                  <a:cubicBezTo>
                    <a:pt x="55" y="42"/>
                    <a:pt x="55" y="42"/>
                    <a:pt x="55" y="42"/>
                  </a:cubicBezTo>
                  <a:cubicBezTo>
                    <a:pt x="84" y="57"/>
                    <a:pt x="116" y="66"/>
                    <a:pt x="150" y="66"/>
                  </a:cubicBezTo>
                  <a:cubicBezTo>
                    <a:pt x="150" y="66"/>
                    <a:pt x="150" y="66"/>
                    <a:pt x="151" y="66"/>
                  </a:cubicBezTo>
                  <a:cubicBezTo>
                    <a:pt x="166" y="66"/>
                    <a:pt x="181" y="64"/>
                    <a:pt x="196" y="61"/>
                  </a:cubicBezTo>
                  <a:cubicBezTo>
                    <a:pt x="213" y="53"/>
                    <a:pt x="229" y="43"/>
                    <a:pt x="243" y="31"/>
                  </a:cubicBezTo>
                  <a:cubicBezTo>
                    <a:pt x="243" y="31"/>
                    <a:pt x="243" y="31"/>
                    <a:pt x="243" y="31"/>
                  </a:cubicBezTo>
                  <a:cubicBezTo>
                    <a:pt x="243" y="31"/>
                    <a:pt x="243" y="31"/>
                    <a:pt x="243" y="31"/>
                  </a:cubicBezTo>
                  <a:cubicBezTo>
                    <a:pt x="206" y="62"/>
                    <a:pt x="160"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66" y="79"/>
                    <a:pt x="218" y="57"/>
                    <a:pt x="257" y="18"/>
                  </a:cubicBezTo>
                  <a:cubicBezTo>
                    <a:pt x="263" y="12"/>
                    <a:pt x="268" y="6"/>
                    <a:pt x="273"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1" name="Freeform 111">
              <a:extLst>
                <a:ext uri="{FF2B5EF4-FFF2-40B4-BE49-F238E27FC236}">
                  <a16:creationId xmlns:a16="http://schemas.microsoft.com/office/drawing/2014/main" id="{D2873508-55B8-47D3-9D37-86C961E65C1B}"/>
                </a:ext>
              </a:extLst>
            </p:cNvPr>
            <p:cNvSpPr>
              <a:spLocks/>
            </p:cNvSpPr>
            <p:nvPr/>
          </p:nvSpPr>
          <p:spPr bwMode="auto">
            <a:xfrm>
              <a:off x="4749683" y="4842441"/>
              <a:ext cx="875186" cy="64269"/>
            </a:xfrm>
            <a:custGeom>
              <a:avLst/>
              <a:gdLst>
                <a:gd name="T0" fmla="*/ 0 w 341"/>
                <a:gd name="T1" fmla="*/ 0 h 25"/>
                <a:gd name="T2" fmla="*/ 11 w 341"/>
                <a:gd name="T3" fmla="*/ 25 h 25"/>
                <a:gd name="T4" fmla="*/ 341 w 341"/>
                <a:gd name="T5" fmla="*/ 25 h 25"/>
                <a:gd name="T6" fmla="*/ 341 w 341"/>
                <a:gd name="T7" fmla="*/ 1 h 25"/>
                <a:gd name="T8" fmla="*/ 0 w 341"/>
                <a:gd name="T9" fmla="*/ 0 h 25"/>
              </a:gdLst>
              <a:ahLst/>
              <a:cxnLst>
                <a:cxn ang="0">
                  <a:pos x="T0" y="T1"/>
                </a:cxn>
                <a:cxn ang="0">
                  <a:pos x="T2" y="T3"/>
                </a:cxn>
                <a:cxn ang="0">
                  <a:pos x="T4" y="T5"/>
                </a:cxn>
                <a:cxn ang="0">
                  <a:pos x="T6" y="T7"/>
                </a:cxn>
                <a:cxn ang="0">
                  <a:pos x="T8" y="T9"/>
                </a:cxn>
              </a:cxnLst>
              <a:rect l="0" t="0" r="r" b="b"/>
              <a:pathLst>
                <a:path w="341" h="25">
                  <a:moveTo>
                    <a:pt x="0" y="0"/>
                  </a:moveTo>
                  <a:cubicBezTo>
                    <a:pt x="3" y="9"/>
                    <a:pt x="7" y="17"/>
                    <a:pt x="11" y="25"/>
                  </a:cubicBezTo>
                  <a:cubicBezTo>
                    <a:pt x="341" y="25"/>
                    <a:pt x="341" y="25"/>
                    <a:pt x="341" y="25"/>
                  </a:cubicBezTo>
                  <a:cubicBezTo>
                    <a:pt x="341" y="1"/>
                    <a:pt x="341" y="1"/>
                    <a:pt x="341" y="1"/>
                  </a:cubicBezTo>
                  <a:cubicBezTo>
                    <a:pt x="0" y="0"/>
                    <a:pt x="0" y="0"/>
                    <a:pt x="0"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2" name="Freeform 112">
              <a:extLst>
                <a:ext uri="{FF2B5EF4-FFF2-40B4-BE49-F238E27FC236}">
                  <a16:creationId xmlns:a16="http://schemas.microsoft.com/office/drawing/2014/main" id="{5D7DAA8F-F497-418E-8ECC-EA65D1225705}"/>
                </a:ext>
              </a:extLst>
            </p:cNvPr>
            <p:cNvSpPr>
              <a:spLocks/>
            </p:cNvSpPr>
            <p:nvPr/>
          </p:nvSpPr>
          <p:spPr bwMode="auto">
            <a:xfrm>
              <a:off x="4806391" y="4953965"/>
              <a:ext cx="795795" cy="60488"/>
            </a:xfrm>
            <a:custGeom>
              <a:avLst/>
              <a:gdLst>
                <a:gd name="T0" fmla="*/ 0 w 310"/>
                <a:gd name="T1" fmla="*/ 0 h 24"/>
                <a:gd name="T2" fmla="*/ 20 w 310"/>
                <a:gd name="T3" fmla="*/ 24 h 24"/>
                <a:gd name="T4" fmla="*/ 293 w 310"/>
                <a:gd name="T5" fmla="*/ 24 h 24"/>
                <a:gd name="T6" fmla="*/ 310 w 310"/>
                <a:gd name="T7" fmla="*/ 0 h 24"/>
                <a:gd name="T8" fmla="*/ 0 w 310"/>
                <a:gd name="T9" fmla="*/ 0 h 24"/>
              </a:gdLst>
              <a:ahLst/>
              <a:cxnLst>
                <a:cxn ang="0">
                  <a:pos x="T0" y="T1"/>
                </a:cxn>
                <a:cxn ang="0">
                  <a:pos x="T2" y="T3"/>
                </a:cxn>
                <a:cxn ang="0">
                  <a:pos x="T4" y="T5"/>
                </a:cxn>
                <a:cxn ang="0">
                  <a:pos x="T6" y="T7"/>
                </a:cxn>
                <a:cxn ang="0">
                  <a:pos x="T8" y="T9"/>
                </a:cxn>
              </a:cxnLst>
              <a:rect l="0" t="0" r="r" b="b"/>
              <a:pathLst>
                <a:path w="310" h="24">
                  <a:moveTo>
                    <a:pt x="0" y="0"/>
                  </a:moveTo>
                  <a:cubicBezTo>
                    <a:pt x="6" y="8"/>
                    <a:pt x="13" y="16"/>
                    <a:pt x="20" y="24"/>
                  </a:cubicBezTo>
                  <a:cubicBezTo>
                    <a:pt x="293" y="24"/>
                    <a:pt x="293" y="24"/>
                    <a:pt x="293" y="24"/>
                  </a:cubicBezTo>
                  <a:cubicBezTo>
                    <a:pt x="300" y="16"/>
                    <a:pt x="305" y="8"/>
                    <a:pt x="310" y="0"/>
                  </a:cubicBezTo>
                  <a:cubicBezTo>
                    <a:pt x="0" y="0"/>
                    <a:pt x="0" y="0"/>
                    <a:pt x="0"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3" name="Freeform 113">
              <a:extLst>
                <a:ext uri="{FF2B5EF4-FFF2-40B4-BE49-F238E27FC236}">
                  <a16:creationId xmlns:a16="http://schemas.microsoft.com/office/drawing/2014/main" id="{B00CE175-74F6-46BA-9286-1E102A9A8F44}"/>
                </a:ext>
              </a:extLst>
            </p:cNvPr>
            <p:cNvSpPr>
              <a:spLocks/>
            </p:cNvSpPr>
            <p:nvPr/>
          </p:nvSpPr>
          <p:spPr bwMode="auto">
            <a:xfrm>
              <a:off x="4906573" y="5061710"/>
              <a:ext cx="440428" cy="60488"/>
            </a:xfrm>
            <a:custGeom>
              <a:avLst/>
              <a:gdLst>
                <a:gd name="T0" fmla="*/ 0 w 172"/>
                <a:gd name="T1" fmla="*/ 0 h 24"/>
                <a:gd name="T2" fmla="*/ 36 w 172"/>
                <a:gd name="T3" fmla="*/ 24 h 24"/>
                <a:gd name="T4" fmla="*/ 172 w 172"/>
                <a:gd name="T5" fmla="*/ 24 h 24"/>
                <a:gd name="T6" fmla="*/ 172 w 172"/>
                <a:gd name="T7" fmla="*/ 0 h 24"/>
                <a:gd name="T8" fmla="*/ 0 w 172"/>
                <a:gd name="T9" fmla="*/ 0 h 24"/>
              </a:gdLst>
              <a:ahLst/>
              <a:cxnLst>
                <a:cxn ang="0">
                  <a:pos x="T0" y="T1"/>
                </a:cxn>
                <a:cxn ang="0">
                  <a:pos x="T2" y="T3"/>
                </a:cxn>
                <a:cxn ang="0">
                  <a:pos x="T4" y="T5"/>
                </a:cxn>
                <a:cxn ang="0">
                  <a:pos x="T6" y="T7"/>
                </a:cxn>
                <a:cxn ang="0">
                  <a:pos x="T8" y="T9"/>
                </a:cxn>
              </a:cxnLst>
              <a:rect l="0" t="0" r="r" b="b"/>
              <a:pathLst>
                <a:path w="172" h="24">
                  <a:moveTo>
                    <a:pt x="0" y="0"/>
                  </a:moveTo>
                  <a:cubicBezTo>
                    <a:pt x="11" y="9"/>
                    <a:pt x="23" y="17"/>
                    <a:pt x="36" y="24"/>
                  </a:cubicBezTo>
                  <a:cubicBezTo>
                    <a:pt x="172" y="24"/>
                    <a:pt x="172" y="24"/>
                    <a:pt x="172" y="24"/>
                  </a:cubicBezTo>
                  <a:cubicBezTo>
                    <a:pt x="172" y="0"/>
                    <a:pt x="172" y="0"/>
                    <a:pt x="172" y="0"/>
                  </a:cubicBezTo>
                  <a:cubicBezTo>
                    <a:pt x="0" y="0"/>
                    <a:pt x="0" y="0"/>
                    <a:pt x="0"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4" name="Freeform 114">
              <a:extLst>
                <a:ext uri="{FF2B5EF4-FFF2-40B4-BE49-F238E27FC236}">
                  <a16:creationId xmlns:a16="http://schemas.microsoft.com/office/drawing/2014/main" id="{4F076872-54A1-4115-B302-9183F75A8663}"/>
                </a:ext>
              </a:extLst>
            </p:cNvPr>
            <p:cNvSpPr>
              <a:spLocks noEditPoints="1"/>
            </p:cNvSpPr>
            <p:nvPr/>
          </p:nvSpPr>
          <p:spPr bwMode="auto">
            <a:xfrm>
              <a:off x="4781817" y="4292377"/>
              <a:ext cx="3781" cy="5671"/>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1 w 2"/>
                <a:gd name="T25" fmla="*/ 2 h 2"/>
                <a:gd name="T26" fmla="*/ 1 w 2"/>
                <a:gd name="T27" fmla="*/ 2 h 2"/>
                <a:gd name="T28" fmla="*/ 1 w 2"/>
                <a:gd name="T29" fmla="*/ 2 h 2"/>
                <a:gd name="T30" fmla="*/ 1 w 2"/>
                <a:gd name="T31" fmla="*/ 1 h 2"/>
                <a:gd name="T32" fmla="*/ 1 w 2"/>
                <a:gd name="T33" fmla="*/ 1 h 2"/>
                <a:gd name="T34" fmla="*/ 1 w 2"/>
                <a:gd name="T35" fmla="*/ 1 h 2"/>
                <a:gd name="T36" fmla="*/ 1 w 2"/>
                <a:gd name="T37" fmla="*/ 1 h 2"/>
                <a:gd name="T38" fmla="*/ 1 w 2"/>
                <a:gd name="T39" fmla="*/ 1 h 2"/>
                <a:gd name="T40" fmla="*/ 1 w 2"/>
                <a:gd name="T41" fmla="*/ 1 h 2"/>
                <a:gd name="T42" fmla="*/ 2 w 2"/>
                <a:gd name="T43" fmla="*/ 1 h 2"/>
                <a:gd name="T44" fmla="*/ 2 w 2"/>
                <a:gd name="T45" fmla="*/ 1 h 2"/>
                <a:gd name="T46" fmla="*/ 2 w 2"/>
                <a:gd name="T47" fmla="*/ 1 h 2"/>
                <a:gd name="T48" fmla="*/ 2 w 2"/>
                <a:gd name="T49" fmla="*/ 0 h 2"/>
                <a:gd name="T50" fmla="*/ 2 w 2"/>
                <a:gd name="T51" fmla="*/ 0 h 2"/>
                <a:gd name="T52" fmla="*/ 2 w 2"/>
                <a:gd name="T5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2" y="1"/>
                  </a:moveTo>
                  <a:cubicBezTo>
                    <a:pt x="2" y="1"/>
                    <a:pt x="2" y="1"/>
                    <a:pt x="2" y="1"/>
                  </a:cubicBezTo>
                  <a:cubicBezTo>
                    <a:pt x="2" y="1"/>
                    <a:pt x="2" y="1"/>
                    <a:pt x="2" y="1"/>
                  </a:cubicBezTo>
                  <a:moveTo>
                    <a:pt x="2" y="0"/>
                  </a:moveTo>
                  <a:cubicBezTo>
                    <a:pt x="2" y="0"/>
                    <a:pt x="2" y="0"/>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5" name="Freeform 115">
              <a:extLst>
                <a:ext uri="{FF2B5EF4-FFF2-40B4-BE49-F238E27FC236}">
                  <a16:creationId xmlns:a16="http://schemas.microsoft.com/office/drawing/2014/main" id="{528DF3E3-B061-4CEB-9290-40DADA4C79C5}"/>
                </a:ext>
              </a:extLst>
            </p:cNvPr>
            <p:cNvSpPr>
              <a:spLocks noEditPoints="1"/>
            </p:cNvSpPr>
            <p:nvPr/>
          </p:nvSpPr>
          <p:spPr bwMode="auto">
            <a:xfrm>
              <a:off x="4768586" y="4303719"/>
              <a:ext cx="7561" cy="7561"/>
            </a:xfrm>
            <a:custGeom>
              <a:avLst/>
              <a:gdLst>
                <a:gd name="T0" fmla="*/ 0 w 3"/>
                <a:gd name="T1" fmla="*/ 3 h 3"/>
                <a:gd name="T2" fmla="*/ 0 w 3"/>
                <a:gd name="T3" fmla="*/ 3 h 3"/>
                <a:gd name="T4" fmla="*/ 0 w 3"/>
                <a:gd name="T5" fmla="*/ 3 h 3"/>
                <a:gd name="T6" fmla="*/ 0 w 3"/>
                <a:gd name="T7" fmla="*/ 3 h 3"/>
                <a:gd name="T8" fmla="*/ 0 w 3"/>
                <a:gd name="T9" fmla="*/ 2 h 3"/>
                <a:gd name="T10" fmla="*/ 0 w 3"/>
                <a:gd name="T11" fmla="*/ 2 h 3"/>
                <a:gd name="T12" fmla="*/ 0 w 3"/>
                <a:gd name="T13" fmla="*/ 2 h 3"/>
                <a:gd name="T14" fmla="*/ 1 w 3"/>
                <a:gd name="T15" fmla="*/ 2 h 3"/>
                <a:gd name="T16" fmla="*/ 1 w 3"/>
                <a:gd name="T17" fmla="*/ 2 h 3"/>
                <a:gd name="T18" fmla="*/ 1 w 3"/>
                <a:gd name="T19" fmla="*/ 2 h 3"/>
                <a:gd name="T20" fmla="*/ 1 w 3"/>
                <a:gd name="T21" fmla="*/ 2 h 3"/>
                <a:gd name="T22" fmla="*/ 1 w 3"/>
                <a:gd name="T23" fmla="*/ 2 h 3"/>
                <a:gd name="T24" fmla="*/ 1 w 3"/>
                <a:gd name="T25" fmla="*/ 2 h 3"/>
                <a:gd name="T26" fmla="*/ 1 w 3"/>
                <a:gd name="T27" fmla="*/ 2 h 3"/>
                <a:gd name="T28" fmla="*/ 1 w 3"/>
                <a:gd name="T29" fmla="*/ 2 h 3"/>
                <a:gd name="T30" fmla="*/ 1 w 3"/>
                <a:gd name="T31" fmla="*/ 2 h 3"/>
                <a:gd name="T32" fmla="*/ 1 w 3"/>
                <a:gd name="T33" fmla="*/ 2 h 3"/>
                <a:gd name="T34" fmla="*/ 1 w 3"/>
                <a:gd name="T35" fmla="*/ 2 h 3"/>
                <a:gd name="T36" fmla="*/ 1 w 3"/>
                <a:gd name="T37" fmla="*/ 2 h 3"/>
                <a:gd name="T38" fmla="*/ 1 w 3"/>
                <a:gd name="T39" fmla="*/ 2 h 3"/>
                <a:gd name="T40" fmla="*/ 2 w 3"/>
                <a:gd name="T41" fmla="*/ 1 h 3"/>
                <a:gd name="T42" fmla="*/ 2 w 3"/>
                <a:gd name="T43" fmla="*/ 1 h 3"/>
                <a:gd name="T44" fmla="*/ 2 w 3"/>
                <a:gd name="T45" fmla="*/ 1 h 3"/>
                <a:gd name="T46" fmla="*/ 3 w 3"/>
                <a:gd name="T47" fmla="*/ 0 h 3"/>
                <a:gd name="T48" fmla="*/ 3 w 3"/>
                <a:gd name="T49" fmla="*/ 0 h 3"/>
                <a:gd name="T50" fmla="*/ 3 w 3"/>
                <a:gd name="T51" fmla="*/ 0 h 3"/>
                <a:gd name="T52" fmla="*/ 3 w 3"/>
                <a:gd name="T53" fmla="*/ 0 h 3"/>
                <a:gd name="T54" fmla="*/ 3 w 3"/>
                <a:gd name="T55" fmla="*/ 0 h 3"/>
                <a:gd name="T56" fmla="*/ 3 w 3"/>
                <a:gd name="T57" fmla="*/ 0 h 3"/>
                <a:gd name="T58" fmla="*/ 3 w 3"/>
                <a:gd name="T59" fmla="*/ 0 h 3"/>
                <a:gd name="T60" fmla="*/ 3 w 3"/>
                <a:gd name="T61" fmla="*/ 0 h 3"/>
                <a:gd name="T62" fmla="*/ 3 w 3"/>
                <a:gd name="T63" fmla="*/ 0 h 3"/>
                <a:gd name="T64" fmla="*/ 3 w 3"/>
                <a:gd name="T65" fmla="*/ 0 h 3"/>
                <a:gd name="T66" fmla="*/ 3 w 3"/>
                <a:gd name="T67" fmla="*/ 0 h 3"/>
                <a:gd name="T68" fmla="*/ 3 w 3"/>
                <a:gd name="T6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 h="3">
                  <a:moveTo>
                    <a:pt x="0" y="3"/>
                  </a:moveTo>
                  <a:cubicBezTo>
                    <a:pt x="0" y="3"/>
                    <a:pt x="0" y="3"/>
                    <a:pt x="0" y="3"/>
                  </a:cubicBezTo>
                  <a:cubicBezTo>
                    <a:pt x="0" y="3"/>
                    <a:pt x="0" y="3"/>
                    <a:pt x="0" y="3"/>
                  </a:cubicBezTo>
                  <a:cubicBezTo>
                    <a:pt x="0" y="3"/>
                    <a:pt x="0" y="3"/>
                    <a:pt x="0" y="3"/>
                  </a:cubicBezTo>
                  <a:moveTo>
                    <a:pt x="0" y="2"/>
                  </a:moveTo>
                  <a:cubicBezTo>
                    <a:pt x="0" y="2"/>
                    <a:pt x="0" y="2"/>
                    <a:pt x="0" y="2"/>
                  </a:cubicBezTo>
                  <a:cubicBezTo>
                    <a:pt x="0" y="2"/>
                    <a:pt x="0" y="2"/>
                    <a:pt x="0"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2" y="1"/>
                  </a:moveTo>
                  <a:cubicBezTo>
                    <a:pt x="2" y="1"/>
                    <a:pt x="2" y="1"/>
                    <a:pt x="2" y="1"/>
                  </a:cubicBezTo>
                  <a:cubicBezTo>
                    <a:pt x="2" y="1"/>
                    <a:pt x="2" y="1"/>
                    <a:pt x="2" y="1"/>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6" name="Freeform 116">
              <a:extLst>
                <a:ext uri="{FF2B5EF4-FFF2-40B4-BE49-F238E27FC236}">
                  <a16:creationId xmlns:a16="http://schemas.microsoft.com/office/drawing/2014/main" id="{88A9CD78-8DC5-4559-B4C3-96B818A27567}"/>
                </a:ext>
              </a:extLst>
            </p:cNvPr>
            <p:cNvSpPr>
              <a:spLocks/>
            </p:cNvSpPr>
            <p:nvPr/>
          </p:nvSpPr>
          <p:spPr bwMode="auto">
            <a:xfrm>
              <a:off x="5483101" y="5078722"/>
              <a:ext cx="15122" cy="15122"/>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cubicBezTo>
                    <a:pt x="2" y="4"/>
                    <a:pt x="4" y="2"/>
                    <a:pt x="6" y="0"/>
                  </a:cubicBezTo>
                  <a:cubicBezTo>
                    <a:pt x="4" y="2"/>
                    <a:pt x="2" y="4"/>
                    <a:pt x="0" y="6"/>
                  </a:cubicBez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7" name="Freeform 117">
              <a:extLst>
                <a:ext uri="{FF2B5EF4-FFF2-40B4-BE49-F238E27FC236}">
                  <a16:creationId xmlns:a16="http://schemas.microsoft.com/office/drawing/2014/main" id="{80F3DEFA-4D4A-4FF8-AD4E-C8CC4584981D}"/>
                </a:ext>
              </a:extLst>
            </p:cNvPr>
            <p:cNvSpPr>
              <a:spLocks/>
            </p:cNvSpPr>
            <p:nvPr/>
          </p:nvSpPr>
          <p:spPr bwMode="auto">
            <a:xfrm>
              <a:off x="5502003" y="5061710"/>
              <a:ext cx="15122" cy="15122"/>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cubicBezTo>
                    <a:pt x="2" y="4"/>
                    <a:pt x="4" y="2"/>
                    <a:pt x="6" y="0"/>
                  </a:cubicBezTo>
                  <a:cubicBezTo>
                    <a:pt x="4" y="2"/>
                    <a:pt x="2" y="4"/>
                    <a:pt x="0" y="6"/>
                  </a:cubicBez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8" name="Freeform 118">
              <a:extLst>
                <a:ext uri="{FF2B5EF4-FFF2-40B4-BE49-F238E27FC236}">
                  <a16:creationId xmlns:a16="http://schemas.microsoft.com/office/drawing/2014/main" id="{F1827FD2-A3C6-4EBF-A5A5-7E1B3B4B462A}"/>
                </a:ext>
              </a:extLst>
            </p:cNvPr>
            <p:cNvSpPr>
              <a:spLocks noEditPoints="1"/>
            </p:cNvSpPr>
            <p:nvPr/>
          </p:nvSpPr>
          <p:spPr bwMode="auto">
            <a:xfrm>
              <a:off x="4768586" y="4305610"/>
              <a:ext cx="5670" cy="5671"/>
            </a:xfrm>
            <a:custGeom>
              <a:avLst/>
              <a:gdLst>
                <a:gd name="T0" fmla="*/ 0 w 2"/>
                <a:gd name="T1" fmla="*/ 1 h 2"/>
                <a:gd name="T2" fmla="*/ 0 w 2"/>
                <a:gd name="T3" fmla="*/ 1 h 2"/>
                <a:gd name="T4" fmla="*/ 0 w 2"/>
                <a:gd name="T5" fmla="*/ 2 h 2"/>
                <a:gd name="T6" fmla="*/ 0 w 2"/>
                <a:gd name="T7" fmla="*/ 2 h 2"/>
                <a:gd name="T8" fmla="*/ 0 w 2"/>
                <a:gd name="T9" fmla="*/ 1 h 2"/>
                <a:gd name="T10" fmla="*/ 1 w 2"/>
                <a:gd name="T11" fmla="*/ 1 h 2"/>
                <a:gd name="T12" fmla="*/ 1 w 2"/>
                <a:gd name="T13" fmla="*/ 1 h 2"/>
                <a:gd name="T14" fmla="*/ 0 w 2"/>
                <a:gd name="T15" fmla="*/ 1 h 2"/>
                <a:gd name="T16" fmla="*/ 0 w 2"/>
                <a:gd name="T17" fmla="*/ 1 h 2"/>
                <a:gd name="T18" fmla="*/ 1 w 2"/>
                <a:gd name="T19" fmla="*/ 1 h 2"/>
                <a:gd name="T20" fmla="*/ 1 w 2"/>
                <a:gd name="T21" fmla="*/ 1 h 2"/>
                <a:gd name="T22" fmla="*/ 1 w 2"/>
                <a:gd name="T23" fmla="*/ 1 h 2"/>
                <a:gd name="T24" fmla="*/ 1 w 2"/>
                <a:gd name="T25" fmla="*/ 1 h 2"/>
                <a:gd name="T26" fmla="*/ 1 w 2"/>
                <a:gd name="T27" fmla="*/ 1 h 2"/>
                <a:gd name="T28" fmla="*/ 1 w 2"/>
                <a:gd name="T29" fmla="*/ 1 h 2"/>
                <a:gd name="T30" fmla="*/ 2 w 2"/>
                <a:gd name="T31" fmla="*/ 0 h 2"/>
                <a:gd name="T32" fmla="*/ 2 w 2"/>
                <a:gd name="T33" fmla="*/ 0 h 2"/>
                <a:gd name="T34" fmla="*/ 2 w 2"/>
                <a:gd name="T35" fmla="*/ 0 h 2"/>
                <a:gd name="T36" fmla="*/ 2 w 2"/>
                <a:gd name="T37" fmla="*/ 0 h 2"/>
                <a:gd name="T38" fmla="*/ 2 w 2"/>
                <a:gd name="T39" fmla="*/ 0 h 2"/>
                <a:gd name="T40" fmla="*/ 2 w 2"/>
                <a:gd name="T41" fmla="*/ 0 h 2"/>
                <a:gd name="T42" fmla="*/ 2 w 2"/>
                <a:gd name="T43" fmla="*/ 0 h 2"/>
                <a:gd name="T44" fmla="*/ 2 w 2"/>
                <a:gd name="T4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 h="2">
                  <a:moveTo>
                    <a:pt x="0" y="1"/>
                  </a:moveTo>
                  <a:cubicBezTo>
                    <a:pt x="0" y="1"/>
                    <a:pt x="0" y="1"/>
                    <a:pt x="0" y="1"/>
                  </a:cubicBezTo>
                  <a:cubicBezTo>
                    <a:pt x="0" y="2"/>
                    <a:pt x="0" y="2"/>
                    <a:pt x="0" y="2"/>
                  </a:cubicBezTo>
                  <a:cubicBezTo>
                    <a:pt x="0" y="2"/>
                    <a:pt x="0" y="2"/>
                    <a:pt x="0" y="2"/>
                  </a:cubicBezTo>
                  <a:cubicBezTo>
                    <a:pt x="0" y="2"/>
                    <a:pt x="0" y="2"/>
                    <a:pt x="0" y="1"/>
                  </a:cubicBezTo>
                  <a:moveTo>
                    <a:pt x="1" y="1"/>
                  </a:moveTo>
                  <a:cubicBezTo>
                    <a:pt x="1" y="1"/>
                    <a:pt x="1" y="1"/>
                    <a:pt x="1" y="1"/>
                  </a:cubicBezTo>
                  <a:cubicBezTo>
                    <a:pt x="1" y="1"/>
                    <a:pt x="1" y="1"/>
                    <a:pt x="0" y="1"/>
                  </a:cubicBezTo>
                  <a:cubicBezTo>
                    <a:pt x="0" y="1"/>
                    <a:pt x="0" y="1"/>
                    <a:pt x="0" y="1"/>
                  </a:cubicBezTo>
                  <a:cubicBezTo>
                    <a:pt x="1" y="1"/>
                    <a:pt x="1" y="1"/>
                    <a:pt x="1" y="1"/>
                  </a:cubicBezTo>
                  <a:moveTo>
                    <a:pt x="1" y="1"/>
                  </a:moveTo>
                  <a:cubicBezTo>
                    <a:pt x="1" y="1"/>
                    <a:pt x="1" y="1"/>
                    <a:pt x="1" y="1"/>
                  </a:cubicBezTo>
                  <a:cubicBezTo>
                    <a:pt x="1" y="1"/>
                    <a:pt x="1" y="1"/>
                    <a:pt x="1" y="1"/>
                  </a:cubicBezTo>
                  <a:cubicBezTo>
                    <a:pt x="1" y="1"/>
                    <a:pt x="1" y="1"/>
                    <a:pt x="1" y="1"/>
                  </a:cubicBezTo>
                  <a:cubicBezTo>
                    <a:pt x="1" y="1"/>
                    <a:pt x="1" y="1"/>
                    <a:pt x="1" y="1"/>
                  </a:cubicBezTo>
                  <a:moveTo>
                    <a:pt x="2" y="0"/>
                  </a:moveTo>
                  <a:cubicBezTo>
                    <a:pt x="2" y="0"/>
                    <a:pt x="2" y="0"/>
                    <a:pt x="2" y="0"/>
                  </a:cubicBezTo>
                  <a:cubicBezTo>
                    <a:pt x="2" y="0"/>
                    <a:pt x="2" y="0"/>
                    <a:pt x="2" y="0"/>
                  </a:cubicBezTo>
                  <a:cubicBezTo>
                    <a:pt x="2" y="0"/>
                    <a:pt x="2" y="0"/>
                    <a:pt x="2" y="0"/>
                  </a:cubicBezTo>
                  <a:moveTo>
                    <a:pt x="2" y="0"/>
                  </a:moveTo>
                  <a:cubicBezTo>
                    <a:pt x="2" y="0"/>
                    <a:pt x="2" y="0"/>
                    <a:pt x="2" y="0"/>
                  </a:cubicBezTo>
                  <a:cubicBezTo>
                    <a:pt x="2" y="0"/>
                    <a:pt x="2" y="0"/>
                    <a:pt x="2" y="0"/>
                  </a:cubicBezTo>
                  <a:cubicBezTo>
                    <a:pt x="2" y="0"/>
                    <a:pt x="2" y="0"/>
                    <a:pt x="2" y="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9" name="Freeform 119">
              <a:extLst>
                <a:ext uri="{FF2B5EF4-FFF2-40B4-BE49-F238E27FC236}">
                  <a16:creationId xmlns:a16="http://schemas.microsoft.com/office/drawing/2014/main" id="{FFCE54F7-82F2-4482-8FA2-7607B9C7E816}"/>
                </a:ext>
              </a:extLst>
            </p:cNvPr>
            <p:cNvSpPr>
              <a:spLocks noEditPoints="1"/>
            </p:cNvSpPr>
            <p:nvPr/>
          </p:nvSpPr>
          <p:spPr bwMode="auto">
            <a:xfrm>
              <a:off x="4611694" y="4156279"/>
              <a:ext cx="487685" cy="807138"/>
            </a:xfrm>
            <a:custGeom>
              <a:avLst/>
              <a:gdLst>
                <a:gd name="T0" fmla="*/ 43 w 190"/>
                <a:gd name="T1" fmla="*/ 80 h 314"/>
                <a:gd name="T2" fmla="*/ 0 w 190"/>
                <a:gd name="T3" fmla="*/ 206 h 314"/>
                <a:gd name="T4" fmla="*/ 0 w 190"/>
                <a:gd name="T5" fmla="*/ 206 h 314"/>
                <a:gd name="T6" fmla="*/ 31 w 190"/>
                <a:gd name="T7" fmla="*/ 314 h 314"/>
                <a:gd name="T8" fmla="*/ 31 w 190"/>
                <a:gd name="T9" fmla="*/ 310 h 314"/>
                <a:gd name="T10" fmla="*/ 76 w 190"/>
                <a:gd name="T11" fmla="*/ 310 h 314"/>
                <a:gd name="T12" fmla="*/ 65 w 190"/>
                <a:gd name="T13" fmla="*/ 292 h 314"/>
                <a:gd name="T14" fmla="*/ 31 w 190"/>
                <a:gd name="T15" fmla="*/ 292 h 314"/>
                <a:gd name="T16" fmla="*/ 31 w 190"/>
                <a:gd name="T17" fmla="*/ 267 h 314"/>
                <a:gd name="T18" fmla="*/ 54 w 190"/>
                <a:gd name="T19" fmla="*/ 267 h 314"/>
                <a:gd name="T20" fmla="*/ 48 w 190"/>
                <a:gd name="T21" fmla="*/ 249 h 314"/>
                <a:gd name="T22" fmla="*/ 31 w 190"/>
                <a:gd name="T23" fmla="*/ 249 h 314"/>
                <a:gd name="T24" fmla="*/ 31 w 190"/>
                <a:gd name="T25" fmla="*/ 225 h 314"/>
                <a:gd name="T26" fmla="*/ 42 w 190"/>
                <a:gd name="T27" fmla="*/ 225 h 314"/>
                <a:gd name="T28" fmla="*/ 40 w 190"/>
                <a:gd name="T29" fmla="*/ 207 h 314"/>
                <a:gd name="T30" fmla="*/ 31 w 190"/>
                <a:gd name="T31" fmla="*/ 207 h 314"/>
                <a:gd name="T32" fmla="*/ 31 w 190"/>
                <a:gd name="T33" fmla="*/ 183 h 314"/>
                <a:gd name="T34" fmla="*/ 40 w 190"/>
                <a:gd name="T35" fmla="*/ 183 h 314"/>
                <a:gd name="T36" fmla="*/ 42 w 190"/>
                <a:gd name="T37" fmla="*/ 164 h 314"/>
                <a:gd name="T38" fmla="*/ 31 w 190"/>
                <a:gd name="T39" fmla="*/ 164 h 314"/>
                <a:gd name="T40" fmla="*/ 31 w 190"/>
                <a:gd name="T41" fmla="*/ 140 h 314"/>
                <a:gd name="T42" fmla="*/ 47 w 190"/>
                <a:gd name="T43" fmla="*/ 140 h 314"/>
                <a:gd name="T44" fmla="*/ 52 w 190"/>
                <a:gd name="T45" fmla="*/ 122 h 314"/>
                <a:gd name="T46" fmla="*/ 31 w 190"/>
                <a:gd name="T47" fmla="*/ 122 h 314"/>
                <a:gd name="T48" fmla="*/ 31 w 190"/>
                <a:gd name="T49" fmla="*/ 98 h 314"/>
                <a:gd name="T50" fmla="*/ 63 w 190"/>
                <a:gd name="T51" fmla="*/ 98 h 314"/>
                <a:gd name="T52" fmla="*/ 74 w 190"/>
                <a:gd name="T53" fmla="*/ 80 h 314"/>
                <a:gd name="T54" fmla="*/ 43 w 190"/>
                <a:gd name="T55" fmla="*/ 80 h 314"/>
                <a:gd name="T56" fmla="*/ 190 w 190"/>
                <a:gd name="T57" fmla="*/ 0 h 314"/>
                <a:gd name="T58" fmla="*/ 69 w 190"/>
                <a:gd name="T59" fmla="*/ 53 h 314"/>
                <a:gd name="T60" fmla="*/ 69 w 190"/>
                <a:gd name="T61" fmla="*/ 53 h 314"/>
                <a:gd name="T62" fmla="*/ 68 w 190"/>
                <a:gd name="T63" fmla="*/ 53 h 314"/>
                <a:gd name="T64" fmla="*/ 68 w 190"/>
                <a:gd name="T65" fmla="*/ 53 h 314"/>
                <a:gd name="T66" fmla="*/ 68 w 190"/>
                <a:gd name="T67" fmla="*/ 53 h 314"/>
                <a:gd name="T68" fmla="*/ 68 w 190"/>
                <a:gd name="T69" fmla="*/ 53 h 314"/>
                <a:gd name="T70" fmla="*/ 68 w 190"/>
                <a:gd name="T71" fmla="*/ 53 h 314"/>
                <a:gd name="T72" fmla="*/ 68 w 190"/>
                <a:gd name="T73" fmla="*/ 53 h 314"/>
                <a:gd name="T74" fmla="*/ 68 w 190"/>
                <a:gd name="T75" fmla="*/ 53 h 314"/>
                <a:gd name="T76" fmla="*/ 68 w 190"/>
                <a:gd name="T77" fmla="*/ 54 h 314"/>
                <a:gd name="T78" fmla="*/ 68 w 190"/>
                <a:gd name="T79" fmla="*/ 54 h 314"/>
                <a:gd name="T80" fmla="*/ 67 w 190"/>
                <a:gd name="T81" fmla="*/ 54 h 314"/>
                <a:gd name="T82" fmla="*/ 67 w 190"/>
                <a:gd name="T83" fmla="*/ 54 h 314"/>
                <a:gd name="T84" fmla="*/ 67 w 190"/>
                <a:gd name="T85" fmla="*/ 54 h 314"/>
                <a:gd name="T86" fmla="*/ 67 w 190"/>
                <a:gd name="T87" fmla="*/ 54 h 314"/>
                <a:gd name="T88" fmla="*/ 67 w 190"/>
                <a:gd name="T89" fmla="*/ 55 h 314"/>
                <a:gd name="T90" fmla="*/ 67 w 190"/>
                <a:gd name="T91" fmla="*/ 55 h 314"/>
                <a:gd name="T92" fmla="*/ 66 w 190"/>
                <a:gd name="T93" fmla="*/ 55 h 314"/>
                <a:gd name="T94" fmla="*/ 66 w 190"/>
                <a:gd name="T95" fmla="*/ 55 h 314"/>
                <a:gd name="T96" fmla="*/ 66 w 190"/>
                <a:gd name="T97" fmla="*/ 55 h 314"/>
                <a:gd name="T98" fmla="*/ 66 w 190"/>
                <a:gd name="T99" fmla="*/ 55 h 314"/>
                <a:gd name="T100" fmla="*/ 66 w 190"/>
                <a:gd name="T101" fmla="*/ 55 h 314"/>
                <a:gd name="T102" fmla="*/ 66 w 190"/>
                <a:gd name="T103" fmla="*/ 55 h 314"/>
                <a:gd name="T104" fmla="*/ 66 w 190"/>
                <a:gd name="T105" fmla="*/ 55 h 314"/>
                <a:gd name="T106" fmla="*/ 66 w 190"/>
                <a:gd name="T107" fmla="*/ 55 h 314"/>
                <a:gd name="T108" fmla="*/ 65 w 190"/>
                <a:gd name="T109" fmla="*/ 56 h 314"/>
                <a:gd name="T110" fmla="*/ 92 w 190"/>
                <a:gd name="T111" fmla="*/ 56 h 314"/>
                <a:gd name="T112" fmla="*/ 101 w 190"/>
                <a:gd name="T113" fmla="*/ 47 h 314"/>
                <a:gd name="T114" fmla="*/ 162 w 190"/>
                <a:gd name="T115" fmla="*/ 4 h 314"/>
                <a:gd name="T116" fmla="*/ 190 w 190"/>
                <a:gd name="T1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 h="314">
                  <a:moveTo>
                    <a:pt x="43" y="80"/>
                  </a:moveTo>
                  <a:cubicBezTo>
                    <a:pt x="16" y="116"/>
                    <a:pt x="0" y="160"/>
                    <a:pt x="0" y="206"/>
                  </a:cubicBezTo>
                  <a:cubicBezTo>
                    <a:pt x="0" y="206"/>
                    <a:pt x="0" y="206"/>
                    <a:pt x="0" y="206"/>
                  </a:cubicBezTo>
                  <a:cubicBezTo>
                    <a:pt x="0" y="246"/>
                    <a:pt x="11" y="283"/>
                    <a:pt x="31" y="314"/>
                  </a:cubicBezTo>
                  <a:cubicBezTo>
                    <a:pt x="31" y="310"/>
                    <a:pt x="31" y="310"/>
                    <a:pt x="31" y="310"/>
                  </a:cubicBezTo>
                  <a:cubicBezTo>
                    <a:pt x="76" y="310"/>
                    <a:pt x="76" y="310"/>
                    <a:pt x="76" y="310"/>
                  </a:cubicBezTo>
                  <a:cubicBezTo>
                    <a:pt x="72" y="304"/>
                    <a:pt x="68" y="298"/>
                    <a:pt x="65" y="292"/>
                  </a:cubicBezTo>
                  <a:cubicBezTo>
                    <a:pt x="31" y="292"/>
                    <a:pt x="31" y="292"/>
                    <a:pt x="31" y="292"/>
                  </a:cubicBezTo>
                  <a:cubicBezTo>
                    <a:pt x="31" y="267"/>
                    <a:pt x="31" y="267"/>
                    <a:pt x="31" y="267"/>
                  </a:cubicBezTo>
                  <a:cubicBezTo>
                    <a:pt x="54" y="267"/>
                    <a:pt x="54" y="267"/>
                    <a:pt x="54" y="267"/>
                  </a:cubicBezTo>
                  <a:cubicBezTo>
                    <a:pt x="52" y="261"/>
                    <a:pt x="50" y="255"/>
                    <a:pt x="48" y="249"/>
                  </a:cubicBezTo>
                  <a:cubicBezTo>
                    <a:pt x="31" y="249"/>
                    <a:pt x="31" y="249"/>
                    <a:pt x="31" y="249"/>
                  </a:cubicBezTo>
                  <a:cubicBezTo>
                    <a:pt x="31" y="225"/>
                    <a:pt x="31" y="225"/>
                    <a:pt x="31" y="225"/>
                  </a:cubicBezTo>
                  <a:cubicBezTo>
                    <a:pt x="42" y="225"/>
                    <a:pt x="42" y="225"/>
                    <a:pt x="42" y="225"/>
                  </a:cubicBezTo>
                  <a:cubicBezTo>
                    <a:pt x="42" y="219"/>
                    <a:pt x="41" y="213"/>
                    <a:pt x="40" y="207"/>
                  </a:cubicBezTo>
                  <a:cubicBezTo>
                    <a:pt x="31" y="207"/>
                    <a:pt x="31" y="207"/>
                    <a:pt x="31" y="207"/>
                  </a:cubicBezTo>
                  <a:cubicBezTo>
                    <a:pt x="31" y="183"/>
                    <a:pt x="31" y="183"/>
                    <a:pt x="31" y="183"/>
                  </a:cubicBezTo>
                  <a:cubicBezTo>
                    <a:pt x="40" y="183"/>
                    <a:pt x="40" y="183"/>
                    <a:pt x="40" y="183"/>
                  </a:cubicBezTo>
                  <a:cubicBezTo>
                    <a:pt x="41" y="177"/>
                    <a:pt x="41" y="170"/>
                    <a:pt x="42" y="164"/>
                  </a:cubicBezTo>
                  <a:cubicBezTo>
                    <a:pt x="31" y="164"/>
                    <a:pt x="31" y="164"/>
                    <a:pt x="31" y="164"/>
                  </a:cubicBezTo>
                  <a:cubicBezTo>
                    <a:pt x="31" y="140"/>
                    <a:pt x="31" y="140"/>
                    <a:pt x="31" y="140"/>
                  </a:cubicBezTo>
                  <a:cubicBezTo>
                    <a:pt x="47" y="140"/>
                    <a:pt x="47" y="140"/>
                    <a:pt x="47" y="140"/>
                  </a:cubicBezTo>
                  <a:cubicBezTo>
                    <a:pt x="48" y="134"/>
                    <a:pt x="50" y="128"/>
                    <a:pt x="52" y="122"/>
                  </a:cubicBezTo>
                  <a:cubicBezTo>
                    <a:pt x="31" y="122"/>
                    <a:pt x="31" y="122"/>
                    <a:pt x="31" y="122"/>
                  </a:cubicBezTo>
                  <a:cubicBezTo>
                    <a:pt x="31" y="98"/>
                    <a:pt x="31" y="98"/>
                    <a:pt x="31" y="98"/>
                  </a:cubicBezTo>
                  <a:cubicBezTo>
                    <a:pt x="63" y="98"/>
                    <a:pt x="63" y="98"/>
                    <a:pt x="63" y="98"/>
                  </a:cubicBezTo>
                  <a:cubicBezTo>
                    <a:pt x="66" y="92"/>
                    <a:pt x="70" y="86"/>
                    <a:pt x="74" y="80"/>
                  </a:cubicBezTo>
                  <a:cubicBezTo>
                    <a:pt x="43" y="80"/>
                    <a:pt x="43" y="80"/>
                    <a:pt x="43" y="80"/>
                  </a:cubicBezTo>
                  <a:moveTo>
                    <a:pt x="190" y="0"/>
                  </a:moveTo>
                  <a:cubicBezTo>
                    <a:pt x="145" y="4"/>
                    <a:pt x="102" y="22"/>
                    <a:pt x="69" y="53"/>
                  </a:cubicBezTo>
                  <a:cubicBezTo>
                    <a:pt x="69" y="53"/>
                    <a:pt x="69" y="53"/>
                    <a:pt x="69" y="53"/>
                  </a:cubicBezTo>
                  <a:cubicBezTo>
                    <a:pt x="68" y="53"/>
                    <a:pt x="68" y="53"/>
                    <a:pt x="68" y="53"/>
                  </a:cubicBezTo>
                  <a:cubicBezTo>
                    <a:pt x="68" y="53"/>
                    <a:pt x="68" y="53"/>
                    <a:pt x="68" y="53"/>
                  </a:cubicBezTo>
                  <a:cubicBezTo>
                    <a:pt x="68" y="53"/>
                    <a:pt x="68" y="53"/>
                    <a:pt x="68" y="53"/>
                  </a:cubicBezTo>
                  <a:cubicBezTo>
                    <a:pt x="68" y="53"/>
                    <a:pt x="68" y="53"/>
                    <a:pt x="68" y="53"/>
                  </a:cubicBezTo>
                  <a:cubicBezTo>
                    <a:pt x="68" y="53"/>
                    <a:pt x="68" y="53"/>
                    <a:pt x="68" y="53"/>
                  </a:cubicBezTo>
                  <a:cubicBezTo>
                    <a:pt x="68" y="53"/>
                    <a:pt x="68" y="53"/>
                    <a:pt x="68" y="53"/>
                  </a:cubicBezTo>
                  <a:cubicBezTo>
                    <a:pt x="68" y="53"/>
                    <a:pt x="68" y="53"/>
                    <a:pt x="68" y="53"/>
                  </a:cubicBezTo>
                  <a:cubicBezTo>
                    <a:pt x="68" y="53"/>
                    <a:pt x="68" y="54"/>
                    <a:pt x="68" y="54"/>
                  </a:cubicBezTo>
                  <a:cubicBezTo>
                    <a:pt x="68" y="54"/>
                    <a:pt x="68" y="54"/>
                    <a:pt x="68" y="54"/>
                  </a:cubicBezTo>
                  <a:cubicBezTo>
                    <a:pt x="67" y="54"/>
                    <a:pt x="67" y="54"/>
                    <a:pt x="67" y="54"/>
                  </a:cubicBezTo>
                  <a:cubicBezTo>
                    <a:pt x="67" y="54"/>
                    <a:pt x="67" y="54"/>
                    <a:pt x="67" y="54"/>
                  </a:cubicBezTo>
                  <a:cubicBezTo>
                    <a:pt x="67" y="54"/>
                    <a:pt x="67" y="54"/>
                    <a:pt x="67" y="54"/>
                  </a:cubicBezTo>
                  <a:cubicBezTo>
                    <a:pt x="67" y="54"/>
                    <a:pt x="67" y="54"/>
                    <a:pt x="67" y="54"/>
                  </a:cubicBezTo>
                  <a:cubicBezTo>
                    <a:pt x="67" y="54"/>
                    <a:pt x="67" y="54"/>
                    <a:pt x="67" y="55"/>
                  </a:cubicBezTo>
                  <a:cubicBezTo>
                    <a:pt x="67" y="55"/>
                    <a:pt x="67" y="55"/>
                    <a:pt x="67"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6"/>
                    <a:pt x="65" y="56"/>
                  </a:cubicBezTo>
                  <a:cubicBezTo>
                    <a:pt x="92" y="56"/>
                    <a:pt x="92" y="56"/>
                    <a:pt x="92" y="56"/>
                  </a:cubicBezTo>
                  <a:cubicBezTo>
                    <a:pt x="95" y="53"/>
                    <a:pt x="98" y="50"/>
                    <a:pt x="101" y="47"/>
                  </a:cubicBezTo>
                  <a:cubicBezTo>
                    <a:pt x="119" y="29"/>
                    <a:pt x="139" y="14"/>
                    <a:pt x="162" y="4"/>
                  </a:cubicBezTo>
                  <a:cubicBezTo>
                    <a:pt x="171" y="2"/>
                    <a:pt x="180" y="1"/>
                    <a:pt x="19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0" name="Freeform 120">
              <a:extLst>
                <a:ext uri="{FF2B5EF4-FFF2-40B4-BE49-F238E27FC236}">
                  <a16:creationId xmlns:a16="http://schemas.microsoft.com/office/drawing/2014/main" id="{C89ACD88-4EE7-40F1-8C08-90BB6D7B4A84}"/>
                </a:ext>
              </a:extLst>
            </p:cNvPr>
            <p:cNvSpPr>
              <a:spLocks/>
            </p:cNvSpPr>
            <p:nvPr/>
          </p:nvSpPr>
          <p:spPr bwMode="auto">
            <a:xfrm>
              <a:off x="4723220" y="4299938"/>
              <a:ext cx="124757" cy="62379"/>
            </a:xfrm>
            <a:custGeom>
              <a:avLst/>
              <a:gdLst>
                <a:gd name="T0" fmla="*/ 22 w 49"/>
                <a:gd name="T1" fmla="*/ 0 h 24"/>
                <a:gd name="T2" fmla="*/ 21 w 49"/>
                <a:gd name="T3" fmla="*/ 1 h 24"/>
                <a:gd name="T4" fmla="*/ 21 w 49"/>
                <a:gd name="T5" fmla="*/ 1 h 24"/>
                <a:gd name="T6" fmla="*/ 21 w 49"/>
                <a:gd name="T7" fmla="*/ 1 h 24"/>
                <a:gd name="T8" fmla="*/ 21 w 49"/>
                <a:gd name="T9" fmla="*/ 1 h 24"/>
                <a:gd name="T10" fmla="*/ 21 w 49"/>
                <a:gd name="T11" fmla="*/ 1 h 24"/>
                <a:gd name="T12" fmla="*/ 21 w 49"/>
                <a:gd name="T13" fmla="*/ 1 h 24"/>
                <a:gd name="T14" fmla="*/ 21 w 49"/>
                <a:gd name="T15" fmla="*/ 1 h 24"/>
                <a:gd name="T16" fmla="*/ 21 w 49"/>
                <a:gd name="T17" fmla="*/ 1 h 24"/>
                <a:gd name="T18" fmla="*/ 20 w 49"/>
                <a:gd name="T19" fmla="*/ 2 h 24"/>
                <a:gd name="T20" fmla="*/ 20 w 49"/>
                <a:gd name="T21" fmla="*/ 2 h 24"/>
                <a:gd name="T22" fmla="*/ 20 w 49"/>
                <a:gd name="T23" fmla="*/ 2 h 24"/>
                <a:gd name="T24" fmla="*/ 20 w 49"/>
                <a:gd name="T25" fmla="*/ 2 h 24"/>
                <a:gd name="T26" fmla="*/ 19 w 49"/>
                <a:gd name="T27" fmla="*/ 3 h 24"/>
                <a:gd name="T28" fmla="*/ 19 w 49"/>
                <a:gd name="T29" fmla="*/ 3 h 24"/>
                <a:gd name="T30" fmla="*/ 19 w 49"/>
                <a:gd name="T31" fmla="*/ 3 h 24"/>
                <a:gd name="T32" fmla="*/ 19 w 49"/>
                <a:gd name="T33" fmla="*/ 3 h 24"/>
                <a:gd name="T34" fmla="*/ 19 w 49"/>
                <a:gd name="T35" fmla="*/ 3 h 24"/>
                <a:gd name="T36" fmla="*/ 19 w 49"/>
                <a:gd name="T37" fmla="*/ 3 h 24"/>
                <a:gd name="T38" fmla="*/ 19 w 49"/>
                <a:gd name="T39" fmla="*/ 3 h 24"/>
                <a:gd name="T40" fmla="*/ 19 w 49"/>
                <a:gd name="T41" fmla="*/ 3 h 24"/>
                <a:gd name="T42" fmla="*/ 18 w 49"/>
                <a:gd name="T43" fmla="*/ 3 h 24"/>
                <a:gd name="T44" fmla="*/ 18 w 49"/>
                <a:gd name="T45" fmla="*/ 3 h 24"/>
                <a:gd name="T46" fmla="*/ 18 w 49"/>
                <a:gd name="T47" fmla="*/ 4 h 24"/>
                <a:gd name="T48" fmla="*/ 18 w 49"/>
                <a:gd name="T49" fmla="*/ 4 h 24"/>
                <a:gd name="T50" fmla="*/ 18 w 49"/>
                <a:gd name="T51" fmla="*/ 4 h 24"/>
                <a:gd name="T52" fmla="*/ 18 w 49"/>
                <a:gd name="T53" fmla="*/ 4 h 24"/>
                <a:gd name="T54" fmla="*/ 0 w 49"/>
                <a:gd name="T55" fmla="*/ 24 h 24"/>
                <a:gd name="T56" fmla="*/ 31 w 49"/>
                <a:gd name="T57" fmla="*/ 24 h 24"/>
                <a:gd name="T58" fmla="*/ 49 w 49"/>
                <a:gd name="T59" fmla="*/ 0 h 24"/>
                <a:gd name="T60" fmla="*/ 22 w 49"/>
                <a:gd name="T6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24">
                  <a:moveTo>
                    <a:pt x="22" y="0"/>
                  </a:moveTo>
                  <a:cubicBezTo>
                    <a:pt x="22" y="0"/>
                    <a:pt x="22" y="0"/>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0" y="2"/>
                    <a:pt x="20" y="2"/>
                    <a:pt x="20" y="2"/>
                  </a:cubicBezTo>
                  <a:cubicBezTo>
                    <a:pt x="20" y="2"/>
                    <a:pt x="20" y="2"/>
                    <a:pt x="20" y="2"/>
                  </a:cubicBezTo>
                  <a:cubicBezTo>
                    <a:pt x="20" y="2"/>
                    <a:pt x="20" y="2"/>
                    <a:pt x="20" y="2"/>
                  </a:cubicBezTo>
                  <a:cubicBezTo>
                    <a:pt x="20" y="2"/>
                    <a:pt x="20" y="2"/>
                    <a:pt x="20" y="2"/>
                  </a:cubicBezTo>
                  <a:cubicBezTo>
                    <a:pt x="19" y="2"/>
                    <a:pt x="19" y="2"/>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8" y="3"/>
                  </a:cubicBezTo>
                  <a:cubicBezTo>
                    <a:pt x="18" y="3"/>
                    <a:pt x="18" y="3"/>
                    <a:pt x="18" y="3"/>
                  </a:cubicBezTo>
                  <a:cubicBezTo>
                    <a:pt x="18" y="4"/>
                    <a:pt x="18" y="4"/>
                    <a:pt x="18" y="4"/>
                  </a:cubicBezTo>
                  <a:cubicBezTo>
                    <a:pt x="18" y="4"/>
                    <a:pt x="18" y="4"/>
                    <a:pt x="18" y="4"/>
                  </a:cubicBezTo>
                  <a:cubicBezTo>
                    <a:pt x="18" y="4"/>
                    <a:pt x="18" y="4"/>
                    <a:pt x="18" y="4"/>
                  </a:cubicBezTo>
                  <a:cubicBezTo>
                    <a:pt x="18" y="4"/>
                    <a:pt x="18" y="4"/>
                    <a:pt x="18" y="4"/>
                  </a:cubicBezTo>
                  <a:cubicBezTo>
                    <a:pt x="12" y="10"/>
                    <a:pt x="6" y="17"/>
                    <a:pt x="0" y="24"/>
                  </a:cubicBezTo>
                  <a:cubicBezTo>
                    <a:pt x="31" y="24"/>
                    <a:pt x="31" y="24"/>
                    <a:pt x="31" y="24"/>
                  </a:cubicBezTo>
                  <a:cubicBezTo>
                    <a:pt x="36" y="15"/>
                    <a:pt x="42" y="7"/>
                    <a:pt x="49" y="0"/>
                  </a:cubicBezTo>
                  <a:cubicBezTo>
                    <a:pt x="22" y="0"/>
                    <a:pt x="22" y="0"/>
                    <a:pt x="22"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1" name="Freeform 121">
              <a:extLst>
                <a:ext uri="{FF2B5EF4-FFF2-40B4-BE49-F238E27FC236}">
                  <a16:creationId xmlns:a16="http://schemas.microsoft.com/office/drawing/2014/main" id="{DA6F2976-416B-4DF1-951D-84C3B116E569}"/>
                </a:ext>
              </a:extLst>
            </p:cNvPr>
            <p:cNvSpPr>
              <a:spLocks/>
            </p:cNvSpPr>
            <p:nvPr/>
          </p:nvSpPr>
          <p:spPr bwMode="auto">
            <a:xfrm>
              <a:off x="4691085" y="4407683"/>
              <a:ext cx="83171" cy="62379"/>
            </a:xfrm>
            <a:custGeom>
              <a:avLst/>
              <a:gdLst>
                <a:gd name="T0" fmla="*/ 0 w 32"/>
                <a:gd name="T1" fmla="*/ 0 h 24"/>
                <a:gd name="T2" fmla="*/ 0 w 32"/>
                <a:gd name="T3" fmla="*/ 24 h 24"/>
                <a:gd name="T4" fmla="*/ 21 w 32"/>
                <a:gd name="T5" fmla="*/ 24 h 24"/>
                <a:gd name="T6" fmla="*/ 32 w 32"/>
                <a:gd name="T7" fmla="*/ 0 h 24"/>
                <a:gd name="T8" fmla="*/ 0 w 32"/>
                <a:gd name="T9" fmla="*/ 0 h 24"/>
              </a:gdLst>
              <a:ahLst/>
              <a:cxnLst>
                <a:cxn ang="0">
                  <a:pos x="T0" y="T1"/>
                </a:cxn>
                <a:cxn ang="0">
                  <a:pos x="T2" y="T3"/>
                </a:cxn>
                <a:cxn ang="0">
                  <a:pos x="T4" y="T5"/>
                </a:cxn>
                <a:cxn ang="0">
                  <a:pos x="T6" y="T7"/>
                </a:cxn>
                <a:cxn ang="0">
                  <a:pos x="T8" y="T9"/>
                </a:cxn>
              </a:cxnLst>
              <a:rect l="0" t="0" r="r" b="b"/>
              <a:pathLst>
                <a:path w="32" h="24">
                  <a:moveTo>
                    <a:pt x="0" y="0"/>
                  </a:moveTo>
                  <a:cubicBezTo>
                    <a:pt x="0" y="24"/>
                    <a:pt x="0" y="24"/>
                    <a:pt x="0" y="24"/>
                  </a:cubicBezTo>
                  <a:cubicBezTo>
                    <a:pt x="21" y="24"/>
                    <a:pt x="21" y="24"/>
                    <a:pt x="21" y="24"/>
                  </a:cubicBezTo>
                  <a:cubicBezTo>
                    <a:pt x="24" y="16"/>
                    <a:pt x="28" y="8"/>
                    <a:pt x="32"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2" name="Freeform 122">
              <a:extLst>
                <a:ext uri="{FF2B5EF4-FFF2-40B4-BE49-F238E27FC236}">
                  <a16:creationId xmlns:a16="http://schemas.microsoft.com/office/drawing/2014/main" id="{FF0ADB98-EE05-40F0-B766-172C65DE74C1}"/>
                </a:ext>
              </a:extLst>
            </p:cNvPr>
            <p:cNvSpPr>
              <a:spLocks/>
            </p:cNvSpPr>
            <p:nvPr/>
          </p:nvSpPr>
          <p:spPr bwMode="auto">
            <a:xfrm>
              <a:off x="4691085" y="4515427"/>
              <a:ext cx="41586" cy="62379"/>
            </a:xfrm>
            <a:custGeom>
              <a:avLst/>
              <a:gdLst>
                <a:gd name="T0" fmla="*/ 0 w 16"/>
                <a:gd name="T1" fmla="*/ 0 h 24"/>
                <a:gd name="T2" fmla="*/ 0 w 16"/>
                <a:gd name="T3" fmla="*/ 24 h 24"/>
                <a:gd name="T4" fmla="*/ 11 w 16"/>
                <a:gd name="T5" fmla="*/ 24 h 24"/>
                <a:gd name="T6" fmla="*/ 16 w 16"/>
                <a:gd name="T7" fmla="*/ 0 h 24"/>
                <a:gd name="T8" fmla="*/ 0 w 16"/>
                <a:gd name="T9" fmla="*/ 0 h 24"/>
              </a:gdLst>
              <a:ahLst/>
              <a:cxnLst>
                <a:cxn ang="0">
                  <a:pos x="T0" y="T1"/>
                </a:cxn>
                <a:cxn ang="0">
                  <a:pos x="T2" y="T3"/>
                </a:cxn>
                <a:cxn ang="0">
                  <a:pos x="T4" y="T5"/>
                </a:cxn>
                <a:cxn ang="0">
                  <a:pos x="T6" y="T7"/>
                </a:cxn>
                <a:cxn ang="0">
                  <a:pos x="T8" y="T9"/>
                </a:cxn>
              </a:cxnLst>
              <a:rect l="0" t="0" r="r" b="b"/>
              <a:pathLst>
                <a:path w="16" h="24">
                  <a:moveTo>
                    <a:pt x="0" y="0"/>
                  </a:moveTo>
                  <a:cubicBezTo>
                    <a:pt x="0" y="24"/>
                    <a:pt x="0" y="24"/>
                    <a:pt x="0" y="24"/>
                  </a:cubicBezTo>
                  <a:cubicBezTo>
                    <a:pt x="11" y="24"/>
                    <a:pt x="11" y="24"/>
                    <a:pt x="11" y="24"/>
                  </a:cubicBezTo>
                  <a:cubicBezTo>
                    <a:pt x="12" y="16"/>
                    <a:pt x="14" y="8"/>
                    <a:pt x="16"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3" name="Freeform 123">
              <a:extLst>
                <a:ext uri="{FF2B5EF4-FFF2-40B4-BE49-F238E27FC236}">
                  <a16:creationId xmlns:a16="http://schemas.microsoft.com/office/drawing/2014/main" id="{103993E8-EDD2-48CC-BF63-062AD6C2A0D1}"/>
                </a:ext>
              </a:extLst>
            </p:cNvPr>
            <p:cNvSpPr>
              <a:spLocks/>
            </p:cNvSpPr>
            <p:nvPr/>
          </p:nvSpPr>
          <p:spPr bwMode="auto">
            <a:xfrm>
              <a:off x="4691085" y="4626952"/>
              <a:ext cx="22683" cy="62379"/>
            </a:xfrm>
            <a:custGeom>
              <a:avLst/>
              <a:gdLst>
                <a:gd name="T0" fmla="*/ 0 w 9"/>
                <a:gd name="T1" fmla="*/ 0 h 24"/>
                <a:gd name="T2" fmla="*/ 0 w 9"/>
                <a:gd name="T3" fmla="*/ 24 h 24"/>
                <a:gd name="T4" fmla="*/ 9 w 9"/>
                <a:gd name="T5" fmla="*/ 24 h 24"/>
                <a:gd name="T6" fmla="*/ 9 w 9"/>
                <a:gd name="T7" fmla="*/ 9 h 24"/>
                <a:gd name="T8" fmla="*/ 9 w 9"/>
                <a:gd name="T9" fmla="*/ 0 h 24"/>
                <a:gd name="T10" fmla="*/ 0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0" y="0"/>
                  </a:moveTo>
                  <a:cubicBezTo>
                    <a:pt x="0" y="24"/>
                    <a:pt x="0" y="24"/>
                    <a:pt x="0" y="24"/>
                  </a:cubicBezTo>
                  <a:cubicBezTo>
                    <a:pt x="9" y="24"/>
                    <a:pt x="9" y="24"/>
                    <a:pt x="9" y="24"/>
                  </a:cubicBezTo>
                  <a:cubicBezTo>
                    <a:pt x="9" y="19"/>
                    <a:pt x="9" y="14"/>
                    <a:pt x="9" y="9"/>
                  </a:cubicBezTo>
                  <a:cubicBezTo>
                    <a:pt x="9" y="6"/>
                    <a:pt x="9" y="3"/>
                    <a:pt x="9"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4" name="Freeform 124">
              <a:extLst>
                <a:ext uri="{FF2B5EF4-FFF2-40B4-BE49-F238E27FC236}">
                  <a16:creationId xmlns:a16="http://schemas.microsoft.com/office/drawing/2014/main" id="{0B453473-6FBA-4475-9BA9-D90711F9B923}"/>
                </a:ext>
              </a:extLst>
            </p:cNvPr>
            <p:cNvSpPr>
              <a:spLocks/>
            </p:cNvSpPr>
            <p:nvPr/>
          </p:nvSpPr>
          <p:spPr bwMode="auto">
            <a:xfrm>
              <a:off x="4691085" y="4734696"/>
              <a:ext cx="43475" cy="62379"/>
            </a:xfrm>
            <a:custGeom>
              <a:avLst/>
              <a:gdLst>
                <a:gd name="T0" fmla="*/ 0 w 17"/>
                <a:gd name="T1" fmla="*/ 0 h 24"/>
                <a:gd name="T2" fmla="*/ 0 w 17"/>
                <a:gd name="T3" fmla="*/ 24 h 24"/>
                <a:gd name="T4" fmla="*/ 17 w 17"/>
                <a:gd name="T5" fmla="*/ 24 h 24"/>
                <a:gd name="T6" fmla="*/ 11 w 17"/>
                <a:gd name="T7" fmla="*/ 0 h 24"/>
                <a:gd name="T8" fmla="*/ 0 w 17"/>
                <a:gd name="T9" fmla="*/ 0 h 24"/>
              </a:gdLst>
              <a:ahLst/>
              <a:cxnLst>
                <a:cxn ang="0">
                  <a:pos x="T0" y="T1"/>
                </a:cxn>
                <a:cxn ang="0">
                  <a:pos x="T2" y="T3"/>
                </a:cxn>
                <a:cxn ang="0">
                  <a:pos x="T4" y="T5"/>
                </a:cxn>
                <a:cxn ang="0">
                  <a:pos x="T6" y="T7"/>
                </a:cxn>
                <a:cxn ang="0">
                  <a:pos x="T8" y="T9"/>
                </a:cxn>
              </a:cxnLst>
              <a:rect l="0" t="0" r="r" b="b"/>
              <a:pathLst>
                <a:path w="17" h="24">
                  <a:moveTo>
                    <a:pt x="0" y="0"/>
                  </a:moveTo>
                  <a:cubicBezTo>
                    <a:pt x="0" y="24"/>
                    <a:pt x="0" y="24"/>
                    <a:pt x="0" y="24"/>
                  </a:cubicBezTo>
                  <a:cubicBezTo>
                    <a:pt x="17" y="24"/>
                    <a:pt x="17" y="24"/>
                    <a:pt x="17" y="24"/>
                  </a:cubicBezTo>
                  <a:cubicBezTo>
                    <a:pt x="15" y="16"/>
                    <a:pt x="13" y="8"/>
                    <a:pt x="11"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5" name="Freeform 125">
              <a:extLst>
                <a:ext uri="{FF2B5EF4-FFF2-40B4-BE49-F238E27FC236}">
                  <a16:creationId xmlns:a16="http://schemas.microsoft.com/office/drawing/2014/main" id="{2DB9CF33-FBFB-4577-884F-1963709193BB}"/>
                </a:ext>
              </a:extLst>
            </p:cNvPr>
            <p:cNvSpPr>
              <a:spLocks noEditPoints="1"/>
            </p:cNvSpPr>
            <p:nvPr/>
          </p:nvSpPr>
          <p:spPr bwMode="auto">
            <a:xfrm>
              <a:off x="4727000" y="5014453"/>
              <a:ext cx="754210" cy="204147"/>
            </a:xfrm>
            <a:custGeom>
              <a:avLst/>
              <a:gdLst>
                <a:gd name="T0" fmla="*/ 294 w 294"/>
                <a:gd name="T1" fmla="*/ 31 h 79"/>
                <a:gd name="T2" fmla="*/ 247 w 294"/>
                <a:gd name="T3" fmla="*/ 61 h 79"/>
                <a:gd name="T4" fmla="*/ 202 w 294"/>
                <a:gd name="T5" fmla="*/ 66 h 79"/>
                <a:gd name="T6" fmla="*/ 201 w 294"/>
                <a:gd name="T7" fmla="*/ 66 h 79"/>
                <a:gd name="T8" fmla="*/ 106 w 294"/>
                <a:gd name="T9" fmla="*/ 42 h 79"/>
                <a:gd name="T10" fmla="*/ 45 w 294"/>
                <a:gd name="T11" fmla="*/ 42 h 79"/>
                <a:gd name="T12" fmla="*/ 162 w 294"/>
                <a:gd name="T13" fmla="*/ 79 h 79"/>
                <a:gd name="T14" fmla="*/ 162 w 294"/>
                <a:gd name="T15" fmla="*/ 79 h 79"/>
                <a:gd name="T16" fmla="*/ 162 w 294"/>
                <a:gd name="T17" fmla="*/ 79 h 79"/>
                <a:gd name="T18" fmla="*/ 294 w 294"/>
                <a:gd name="T19" fmla="*/ 31 h 79"/>
                <a:gd name="T20" fmla="*/ 0 w 294"/>
                <a:gd name="T21" fmla="*/ 0 h 79"/>
                <a:gd name="T22" fmla="*/ 16 w 294"/>
                <a:gd name="T23" fmla="*/ 18 h 79"/>
                <a:gd name="T24" fmla="*/ 70 w 294"/>
                <a:gd name="T25" fmla="*/ 18 h 79"/>
                <a:gd name="T26" fmla="*/ 51 w 294"/>
                <a:gd name="T27" fmla="*/ 0 h 79"/>
                <a:gd name="T28" fmla="*/ 0 w 294"/>
                <a:gd name="T2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4" h="79">
                  <a:moveTo>
                    <a:pt x="294" y="31"/>
                  </a:moveTo>
                  <a:cubicBezTo>
                    <a:pt x="280" y="43"/>
                    <a:pt x="264" y="53"/>
                    <a:pt x="247" y="61"/>
                  </a:cubicBezTo>
                  <a:cubicBezTo>
                    <a:pt x="232" y="64"/>
                    <a:pt x="217" y="66"/>
                    <a:pt x="202" y="66"/>
                  </a:cubicBezTo>
                  <a:cubicBezTo>
                    <a:pt x="201" y="66"/>
                    <a:pt x="201" y="66"/>
                    <a:pt x="201" y="66"/>
                  </a:cubicBezTo>
                  <a:cubicBezTo>
                    <a:pt x="167" y="66"/>
                    <a:pt x="135" y="57"/>
                    <a:pt x="106" y="42"/>
                  </a:cubicBezTo>
                  <a:cubicBezTo>
                    <a:pt x="45" y="42"/>
                    <a:pt x="45" y="42"/>
                    <a:pt x="45" y="42"/>
                  </a:cubicBezTo>
                  <a:cubicBezTo>
                    <a:pt x="78" y="65"/>
                    <a:pt x="118" y="79"/>
                    <a:pt x="162" y="79"/>
                  </a:cubicBezTo>
                  <a:cubicBezTo>
                    <a:pt x="162" y="79"/>
                    <a:pt x="162" y="79"/>
                    <a:pt x="162" y="79"/>
                  </a:cubicBezTo>
                  <a:cubicBezTo>
                    <a:pt x="162" y="79"/>
                    <a:pt x="162" y="79"/>
                    <a:pt x="162" y="79"/>
                  </a:cubicBezTo>
                  <a:cubicBezTo>
                    <a:pt x="211" y="79"/>
                    <a:pt x="257" y="62"/>
                    <a:pt x="294" y="31"/>
                  </a:cubicBezTo>
                  <a:moveTo>
                    <a:pt x="0" y="0"/>
                  </a:moveTo>
                  <a:cubicBezTo>
                    <a:pt x="5" y="6"/>
                    <a:pt x="10" y="12"/>
                    <a:pt x="16" y="18"/>
                  </a:cubicBezTo>
                  <a:cubicBezTo>
                    <a:pt x="70" y="18"/>
                    <a:pt x="70" y="18"/>
                    <a:pt x="70" y="18"/>
                  </a:cubicBezTo>
                  <a:cubicBezTo>
                    <a:pt x="63" y="12"/>
                    <a:pt x="57" y="6"/>
                    <a:pt x="5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6" name="Freeform 126">
              <a:extLst>
                <a:ext uri="{FF2B5EF4-FFF2-40B4-BE49-F238E27FC236}">
                  <a16:creationId xmlns:a16="http://schemas.microsoft.com/office/drawing/2014/main" id="{11C10512-7F28-4F04-B8FD-E9EFE85B4247}"/>
                </a:ext>
              </a:extLst>
            </p:cNvPr>
            <p:cNvSpPr>
              <a:spLocks/>
            </p:cNvSpPr>
            <p:nvPr/>
          </p:nvSpPr>
          <p:spPr bwMode="auto">
            <a:xfrm>
              <a:off x="4691085" y="4842441"/>
              <a:ext cx="86952" cy="64269"/>
            </a:xfrm>
            <a:custGeom>
              <a:avLst/>
              <a:gdLst>
                <a:gd name="T0" fmla="*/ 0 w 34"/>
                <a:gd name="T1" fmla="*/ 0 h 25"/>
                <a:gd name="T2" fmla="*/ 0 w 34"/>
                <a:gd name="T3" fmla="*/ 25 h 25"/>
                <a:gd name="T4" fmla="*/ 34 w 34"/>
                <a:gd name="T5" fmla="*/ 25 h 25"/>
                <a:gd name="T6" fmla="*/ 23 w 34"/>
                <a:gd name="T7" fmla="*/ 0 h 25"/>
                <a:gd name="T8" fmla="*/ 0 w 34"/>
                <a:gd name="T9" fmla="*/ 0 h 25"/>
              </a:gdLst>
              <a:ahLst/>
              <a:cxnLst>
                <a:cxn ang="0">
                  <a:pos x="T0" y="T1"/>
                </a:cxn>
                <a:cxn ang="0">
                  <a:pos x="T2" y="T3"/>
                </a:cxn>
                <a:cxn ang="0">
                  <a:pos x="T4" y="T5"/>
                </a:cxn>
                <a:cxn ang="0">
                  <a:pos x="T6" y="T7"/>
                </a:cxn>
                <a:cxn ang="0">
                  <a:pos x="T8" y="T9"/>
                </a:cxn>
              </a:cxnLst>
              <a:rect l="0" t="0" r="r" b="b"/>
              <a:pathLst>
                <a:path w="34" h="25">
                  <a:moveTo>
                    <a:pt x="0" y="0"/>
                  </a:moveTo>
                  <a:cubicBezTo>
                    <a:pt x="0" y="25"/>
                    <a:pt x="0" y="25"/>
                    <a:pt x="0" y="25"/>
                  </a:cubicBezTo>
                  <a:cubicBezTo>
                    <a:pt x="34" y="25"/>
                    <a:pt x="34" y="25"/>
                    <a:pt x="34" y="25"/>
                  </a:cubicBezTo>
                  <a:cubicBezTo>
                    <a:pt x="30" y="17"/>
                    <a:pt x="26" y="9"/>
                    <a:pt x="23"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7" name="Freeform 127">
              <a:extLst>
                <a:ext uri="{FF2B5EF4-FFF2-40B4-BE49-F238E27FC236}">
                  <a16:creationId xmlns:a16="http://schemas.microsoft.com/office/drawing/2014/main" id="{CCA05FD7-E8D7-4C72-891A-9438BD7C28C7}"/>
                </a:ext>
              </a:extLst>
            </p:cNvPr>
            <p:cNvSpPr>
              <a:spLocks/>
            </p:cNvSpPr>
            <p:nvPr/>
          </p:nvSpPr>
          <p:spPr bwMode="auto">
            <a:xfrm>
              <a:off x="4691085" y="4953965"/>
              <a:ext cx="166342" cy="60488"/>
            </a:xfrm>
            <a:custGeom>
              <a:avLst/>
              <a:gdLst>
                <a:gd name="T0" fmla="*/ 0 w 65"/>
                <a:gd name="T1" fmla="*/ 0 h 24"/>
                <a:gd name="T2" fmla="*/ 0 w 65"/>
                <a:gd name="T3" fmla="*/ 4 h 24"/>
                <a:gd name="T4" fmla="*/ 14 w 65"/>
                <a:gd name="T5" fmla="*/ 24 h 24"/>
                <a:gd name="T6" fmla="*/ 65 w 65"/>
                <a:gd name="T7" fmla="*/ 24 h 24"/>
                <a:gd name="T8" fmla="*/ 45 w 65"/>
                <a:gd name="T9" fmla="*/ 0 h 24"/>
                <a:gd name="T10" fmla="*/ 0 w 65"/>
                <a:gd name="T11" fmla="*/ 0 h 24"/>
              </a:gdLst>
              <a:ahLst/>
              <a:cxnLst>
                <a:cxn ang="0">
                  <a:pos x="T0" y="T1"/>
                </a:cxn>
                <a:cxn ang="0">
                  <a:pos x="T2" y="T3"/>
                </a:cxn>
                <a:cxn ang="0">
                  <a:pos x="T4" y="T5"/>
                </a:cxn>
                <a:cxn ang="0">
                  <a:pos x="T6" y="T7"/>
                </a:cxn>
                <a:cxn ang="0">
                  <a:pos x="T8" y="T9"/>
                </a:cxn>
                <a:cxn ang="0">
                  <a:pos x="T10" y="T11"/>
                </a:cxn>
              </a:cxnLst>
              <a:rect l="0" t="0" r="r" b="b"/>
              <a:pathLst>
                <a:path w="65" h="24">
                  <a:moveTo>
                    <a:pt x="0" y="0"/>
                  </a:moveTo>
                  <a:cubicBezTo>
                    <a:pt x="0" y="4"/>
                    <a:pt x="0" y="4"/>
                    <a:pt x="0" y="4"/>
                  </a:cubicBezTo>
                  <a:cubicBezTo>
                    <a:pt x="4" y="11"/>
                    <a:pt x="9" y="18"/>
                    <a:pt x="14" y="24"/>
                  </a:cubicBezTo>
                  <a:cubicBezTo>
                    <a:pt x="65" y="24"/>
                    <a:pt x="65" y="24"/>
                    <a:pt x="65" y="24"/>
                  </a:cubicBezTo>
                  <a:cubicBezTo>
                    <a:pt x="58" y="16"/>
                    <a:pt x="51" y="8"/>
                    <a:pt x="45"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8" name="Freeform 128">
              <a:extLst>
                <a:ext uri="{FF2B5EF4-FFF2-40B4-BE49-F238E27FC236}">
                  <a16:creationId xmlns:a16="http://schemas.microsoft.com/office/drawing/2014/main" id="{FF6C85A1-317C-45DD-9E34-DA52B8D47D7A}"/>
                </a:ext>
              </a:extLst>
            </p:cNvPr>
            <p:cNvSpPr>
              <a:spLocks/>
            </p:cNvSpPr>
            <p:nvPr/>
          </p:nvSpPr>
          <p:spPr bwMode="auto">
            <a:xfrm>
              <a:off x="4768586" y="5061710"/>
              <a:ext cx="230611" cy="60488"/>
            </a:xfrm>
            <a:custGeom>
              <a:avLst/>
              <a:gdLst>
                <a:gd name="T0" fmla="*/ 0 w 90"/>
                <a:gd name="T1" fmla="*/ 0 h 24"/>
                <a:gd name="T2" fmla="*/ 29 w 90"/>
                <a:gd name="T3" fmla="*/ 24 h 24"/>
                <a:gd name="T4" fmla="*/ 90 w 90"/>
                <a:gd name="T5" fmla="*/ 24 h 24"/>
                <a:gd name="T6" fmla="*/ 54 w 90"/>
                <a:gd name="T7" fmla="*/ 0 h 24"/>
                <a:gd name="T8" fmla="*/ 0 w 90"/>
                <a:gd name="T9" fmla="*/ 0 h 24"/>
              </a:gdLst>
              <a:ahLst/>
              <a:cxnLst>
                <a:cxn ang="0">
                  <a:pos x="T0" y="T1"/>
                </a:cxn>
                <a:cxn ang="0">
                  <a:pos x="T2" y="T3"/>
                </a:cxn>
                <a:cxn ang="0">
                  <a:pos x="T4" y="T5"/>
                </a:cxn>
                <a:cxn ang="0">
                  <a:pos x="T6" y="T7"/>
                </a:cxn>
                <a:cxn ang="0">
                  <a:pos x="T8" y="T9"/>
                </a:cxn>
              </a:cxnLst>
              <a:rect l="0" t="0" r="r" b="b"/>
              <a:pathLst>
                <a:path w="90" h="24">
                  <a:moveTo>
                    <a:pt x="0" y="0"/>
                  </a:moveTo>
                  <a:cubicBezTo>
                    <a:pt x="9" y="9"/>
                    <a:pt x="18" y="17"/>
                    <a:pt x="29" y="24"/>
                  </a:cubicBezTo>
                  <a:cubicBezTo>
                    <a:pt x="90" y="24"/>
                    <a:pt x="90" y="24"/>
                    <a:pt x="90" y="24"/>
                  </a:cubicBezTo>
                  <a:cubicBezTo>
                    <a:pt x="77" y="17"/>
                    <a:pt x="65" y="9"/>
                    <a:pt x="54"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9" name="Freeform 129">
              <a:extLst>
                <a:ext uri="{FF2B5EF4-FFF2-40B4-BE49-F238E27FC236}">
                  <a16:creationId xmlns:a16="http://schemas.microsoft.com/office/drawing/2014/main" id="{31B838CC-5CC4-466E-B4A7-057B06659EB7}"/>
                </a:ext>
              </a:extLst>
            </p:cNvPr>
            <p:cNvSpPr>
              <a:spLocks/>
            </p:cNvSpPr>
            <p:nvPr/>
          </p:nvSpPr>
          <p:spPr bwMode="auto">
            <a:xfrm>
              <a:off x="5099379" y="4156279"/>
              <a:ext cx="13231"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2" y="0"/>
                    <a:pt x="4" y="0"/>
                    <a:pt x="5" y="0"/>
                  </a:cubicBezTo>
                  <a:cubicBezTo>
                    <a:pt x="4" y="0"/>
                    <a:pt x="2" y="0"/>
                    <a:pt x="0" y="0"/>
                  </a:cubicBez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0" name="Freeform 130">
              <a:extLst>
                <a:ext uri="{FF2B5EF4-FFF2-40B4-BE49-F238E27FC236}">
                  <a16:creationId xmlns:a16="http://schemas.microsoft.com/office/drawing/2014/main" id="{BDD11CB1-8649-48F7-88A8-1E6FBBFF90A1}"/>
                </a:ext>
              </a:extLst>
            </p:cNvPr>
            <p:cNvSpPr>
              <a:spLocks/>
            </p:cNvSpPr>
            <p:nvPr/>
          </p:nvSpPr>
          <p:spPr bwMode="auto">
            <a:xfrm>
              <a:off x="5114501" y="4154390"/>
              <a:ext cx="13231" cy="1891"/>
            </a:xfrm>
            <a:custGeom>
              <a:avLst/>
              <a:gdLst>
                <a:gd name="T0" fmla="*/ 0 w 5"/>
                <a:gd name="T1" fmla="*/ 1 h 1"/>
                <a:gd name="T2" fmla="*/ 5 w 5"/>
                <a:gd name="T3" fmla="*/ 0 h 1"/>
                <a:gd name="T4" fmla="*/ 0 w 5"/>
                <a:gd name="T5" fmla="*/ 1 h 1"/>
              </a:gdLst>
              <a:ahLst/>
              <a:cxnLst>
                <a:cxn ang="0">
                  <a:pos x="T0" y="T1"/>
                </a:cxn>
                <a:cxn ang="0">
                  <a:pos x="T2" y="T3"/>
                </a:cxn>
                <a:cxn ang="0">
                  <a:pos x="T4" y="T5"/>
                </a:cxn>
              </a:cxnLst>
              <a:rect l="0" t="0" r="r" b="b"/>
              <a:pathLst>
                <a:path w="5" h="1">
                  <a:moveTo>
                    <a:pt x="0" y="1"/>
                  </a:moveTo>
                  <a:cubicBezTo>
                    <a:pt x="2" y="0"/>
                    <a:pt x="3" y="0"/>
                    <a:pt x="5" y="0"/>
                  </a:cubicBezTo>
                  <a:cubicBezTo>
                    <a:pt x="3" y="0"/>
                    <a:pt x="2" y="0"/>
                    <a:pt x="0" y="1"/>
                  </a:cubicBez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1" name="Freeform 131">
              <a:extLst>
                <a:ext uri="{FF2B5EF4-FFF2-40B4-BE49-F238E27FC236}">
                  <a16:creationId xmlns:a16="http://schemas.microsoft.com/office/drawing/2014/main" id="{E318580C-CDE9-4F72-85D2-3A9C747308CC}"/>
                </a:ext>
              </a:extLst>
            </p:cNvPr>
            <p:cNvSpPr>
              <a:spLocks/>
            </p:cNvSpPr>
            <p:nvPr/>
          </p:nvSpPr>
          <p:spPr bwMode="auto">
            <a:xfrm>
              <a:off x="5129623" y="4154390"/>
              <a:ext cx="13231"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2" y="0"/>
                    <a:pt x="4" y="0"/>
                    <a:pt x="5" y="0"/>
                  </a:cubicBezTo>
                  <a:cubicBezTo>
                    <a:pt x="4" y="0"/>
                    <a:pt x="2" y="0"/>
                    <a:pt x="0" y="0"/>
                  </a:cubicBez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2" name="Freeform 132">
              <a:extLst>
                <a:ext uri="{FF2B5EF4-FFF2-40B4-BE49-F238E27FC236}">
                  <a16:creationId xmlns:a16="http://schemas.microsoft.com/office/drawing/2014/main" id="{AE101BB2-93EA-41B0-B022-109060DAD4AE}"/>
                </a:ext>
              </a:extLst>
            </p:cNvPr>
            <p:cNvSpPr>
              <a:spLocks/>
            </p:cNvSpPr>
            <p:nvPr/>
          </p:nvSpPr>
          <p:spPr bwMode="auto">
            <a:xfrm>
              <a:off x="5517125" y="5063600"/>
              <a:ext cx="315671" cy="319453"/>
            </a:xfrm>
            <a:custGeom>
              <a:avLst/>
              <a:gdLst>
                <a:gd name="T0" fmla="*/ 109 w 123"/>
                <a:gd name="T1" fmla="*/ 110 h 124"/>
                <a:gd name="T2" fmla="*/ 58 w 123"/>
                <a:gd name="T3" fmla="*/ 110 h 124"/>
                <a:gd name="T4" fmla="*/ 14 w 123"/>
                <a:gd name="T5" fmla="*/ 64 h 124"/>
                <a:gd name="T6" fmla="*/ 14 w 123"/>
                <a:gd name="T7" fmla="*/ 14 h 124"/>
                <a:gd name="T8" fmla="*/ 14 w 123"/>
                <a:gd name="T9" fmla="*/ 14 h 124"/>
                <a:gd name="T10" fmla="*/ 64 w 123"/>
                <a:gd name="T11" fmla="*/ 14 h 124"/>
                <a:gd name="T12" fmla="*/ 109 w 123"/>
                <a:gd name="T13" fmla="*/ 59 h 124"/>
                <a:gd name="T14" fmla="*/ 109 w 123"/>
                <a:gd name="T15" fmla="*/ 11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4">
                  <a:moveTo>
                    <a:pt x="109" y="110"/>
                  </a:moveTo>
                  <a:cubicBezTo>
                    <a:pt x="95" y="124"/>
                    <a:pt x="72" y="123"/>
                    <a:pt x="58" y="110"/>
                  </a:cubicBezTo>
                  <a:cubicBezTo>
                    <a:pt x="14" y="64"/>
                    <a:pt x="14" y="64"/>
                    <a:pt x="14" y="64"/>
                  </a:cubicBezTo>
                  <a:cubicBezTo>
                    <a:pt x="0" y="50"/>
                    <a:pt x="0" y="27"/>
                    <a:pt x="14" y="14"/>
                  </a:cubicBezTo>
                  <a:cubicBezTo>
                    <a:pt x="14" y="14"/>
                    <a:pt x="14" y="14"/>
                    <a:pt x="14" y="14"/>
                  </a:cubicBezTo>
                  <a:cubicBezTo>
                    <a:pt x="28" y="0"/>
                    <a:pt x="51" y="0"/>
                    <a:pt x="64" y="14"/>
                  </a:cubicBezTo>
                  <a:cubicBezTo>
                    <a:pt x="109" y="59"/>
                    <a:pt x="109" y="59"/>
                    <a:pt x="109" y="59"/>
                  </a:cubicBezTo>
                  <a:cubicBezTo>
                    <a:pt x="123" y="73"/>
                    <a:pt x="123" y="96"/>
                    <a:pt x="109" y="11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3" name="Freeform 133">
              <a:extLst>
                <a:ext uri="{FF2B5EF4-FFF2-40B4-BE49-F238E27FC236}">
                  <a16:creationId xmlns:a16="http://schemas.microsoft.com/office/drawing/2014/main" id="{BB588308-6D06-4D70-9113-A8400651FFFB}"/>
                </a:ext>
              </a:extLst>
            </p:cNvPr>
            <p:cNvSpPr>
              <a:spLocks noEditPoints="1"/>
            </p:cNvSpPr>
            <p:nvPr/>
          </p:nvSpPr>
          <p:spPr bwMode="auto">
            <a:xfrm>
              <a:off x="4430230" y="3971035"/>
              <a:ext cx="1425250" cy="1429030"/>
            </a:xfrm>
            <a:custGeom>
              <a:avLst/>
              <a:gdLst>
                <a:gd name="T0" fmla="*/ 0 w 556"/>
                <a:gd name="T1" fmla="*/ 278 h 556"/>
                <a:gd name="T2" fmla="*/ 278 w 556"/>
                <a:gd name="T3" fmla="*/ 556 h 556"/>
                <a:gd name="T4" fmla="*/ 475 w 556"/>
                <a:gd name="T5" fmla="*/ 474 h 556"/>
                <a:gd name="T6" fmla="*/ 475 w 556"/>
                <a:gd name="T7" fmla="*/ 474 h 556"/>
                <a:gd name="T8" fmla="*/ 556 w 556"/>
                <a:gd name="T9" fmla="*/ 279 h 556"/>
                <a:gd name="T10" fmla="*/ 475 w 556"/>
                <a:gd name="T11" fmla="*/ 82 h 556"/>
                <a:gd name="T12" fmla="*/ 279 w 556"/>
                <a:gd name="T13" fmla="*/ 0 h 556"/>
                <a:gd name="T14" fmla="*/ 82 w 556"/>
                <a:gd name="T15" fmla="*/ 82 h 556"/>
                <a:gd name="T16" fmla="*/ 0 w 556"/>
                <a:gd name="T17" fmla="*/ 278 h 556"/>
                <a:gd name="T18" fmla="*/ 71 w 556"/>
                <a:gd name="T19" fmla="*/ 278 h 556"/>
                <a:gd name="T20" fmla="*/ 132 w 556"/>
                <a:gd name="T21" fmla="*/ 132 h 556"/>
                <a:gd name="T22" fmla="*/ 278 w 556"/>
                <a:gd name="T23" fmla="*/ 71 h 556"/>
                <a:gd name="T24" fmla="*/ 425 w 556"/>
                <a:gd name="T25" fmla="*/ 132 h 556"/>
                <a:gd name="T26" fmla="*/ 485 w 556"/>
                <a:gd name="T27" fmla="*/ 278 h 556"/>
                <a:gd name="T28" fmla="*/ 424 w 556"/>
                <a:gd name="T29" fmla="*/ 424 h 556"/>
                <a:gd name="T30" fmla="*/ 278 w 556"/>
                <a:gd name="T31" fmla="*/ 485 h 556"/>
                <a:gd name="T32" fmla="*/ 71 w 556"/>
                <a:gd name="T33" fmla="*/ 27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6" h="556">
                  <a:moveTo>
                    <a:pt x="0" y="278"/>
                  </a:moveTo>
                  <a:cubicBezTo>
                    <a:pt x="0" y="431"/>
                    <a:pt x="124" y="556"/>
                    <a:pt x="278" y="556"/>
                  </a:cubicBezTo>
                  <a:cubicBezTo>
                    <a:pt x="352" y="556"/>
                    <a:pt x="422" y="527"/>
                    <a:pt x="475" y="474"/>
                  </a:cubicBezTo>
                  <a:cubicBezTo>
                    <a:pt x="475" y="474"/>
                    <a:pt x="475" y="474"/>
                    <a:pt x="475" y="474"/>
                  </a:cubicBezTo>
                  <a:cubicBezTo>
                    <a:pt x="527" y="422"/>
                    <a:pt x="556" y="352"/>
                    <a:pt x="556" y="279"/>
                  </a:cubicBezTo>
                  <a:cubicBezTo>
                    <a:pt x="556" y="204"/>
                    <a:pt x="527" y="135"/>
                    <a:pt x="475" y="82"/>
                  </a:cubicBezTo>
                  <a:cubicBezTo>
                    <a:pt x="422" y="29"/>
                    <a:pt x="353" y="0"/>
                    <a:pt x="279" y="0"/>
                  </a:cubicBezTo>
                  <a:cubicBezTo>
                    <a:pt x="204" y="0"/>
                    <a:pt x="134" y="29"/>
                    <a:pt x="82" y="82"/>
                  </a:cubicBezTo>
                  <a:cubicBezTo>
                    <a:pt x="29" y="134"/>
                    <a:pt x="0" y="204"/>
                    <a:pt x="0" y="278"/>
                  </a:cubicBezTo>
                  <a:moveTo>
                    <a:pt x="71" y="278"/>
                  </a:moveTo>
                  <a:cubicBezTo>
                    <a:pt x="71" y="223"/>
                    <a:pt x="93" y="171"/>
                    <a:pt x="132" y="132"/>
                  </a:cubicBezTo>
                  <a:cubicBezTo>
                    <a:pt x="171" y="93"/>
                    <a:pt x="223" y="71"/>
                    <a:pt x="278" y="71"/>
                  </a:cubicBezTo>
                  <a:cubicBezTo>
                    <a:pt x="334" y="71"/>
                    <a:pt x="386" y="93"/>
                    <a:pt x="425" y="132"/>
                  </a:cubicBezTo>
                  <a:cubicBezTo>
                    <a:pt x="464" y="171"/>
                    <a:pt x="485" y="223"/>
                    <a:pt x="485" y="278"/>
                  </a:cubicBezTo>
                  <a:cubicBezTo>
                    <a:pt x="485" y="333"/>
                    <a:pt x="463" y="385"/>
                    <a:pt x="424" y="424"/>
                  </a:cubicBezTo>
                  <a:cubicBezTo>
                    <a:pt x="385" y="463"/>
                    <a:pt x="333" y="485"/>
                    <a:pt x="278" y="485"/>
                  </a:cubicBezTo>
                  <a:cubicBezTo>
                    <a:pt x="164" y="485"/>
                    <a:pt x="71" y="392"/>
                    <a:pt x="71" y="278"/>
                  </a:cubicBez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4" name="Freeform 134">
              <a:extLst>
                <a:ext uri="{FF2B5EF4-FFF2-40B4-BE49-F238E27FC236}">
                  <a16:creationId xmlns:a16="http://schemas.microsoft.com/office/drawing/2014/main" id="{0F65FDB3-C867-44A7-9E4F-8EFB8BC315B4}"/>
                </a:ext>
              </a:extLst>
            </p:cNvPr>
            <p:cNvSpPr>
              <a:spLocks/>
            </p:cNvSpPr>
            <p:nvPr/>
          </p:nvSpPr>
          <p:spPr bwMode="auto">
            <a:xfrm>
              <a:off x="5596516" y="5146771"/>
              <a:ext cx="1071772" cy="1071773"/>
            </a:xfrm>
            <a:custGeom>
              <a:avLst/>
              <a:gdLst>
                <a:gd name="T0" fmla="*/ 0 w 567"/>
                <a:gd name="T1" fmla="*/ 137 h 567"/>
                <a:gd name="T2" fmla="*/ 137 w 567"/>
                <a:gd name="T3" fmla="*/ 0 h 567"/>
                <a:gd name="T4" fmla="*/ 567 w 567"/>
                <a:gd name="T5" fmla="*/ 429 h 567"/>
                <a:gd name="T6" fmla="*/ 430 w 567"/>
                <a:gd name="T7" fmla="*/ 567 h 567"/>
                <a:gd name="T8" fmla="*/ 0 w 567"/>
                <a:gd name="T9" fmla="*/ 137 h 567"/>
              </a:gdLst>
              <a:ahLst/>
              <a:cxnLst>
                <a:cxn ang="0">
                  <a:pos x="T0" y="T1"/>
                </a:cxn>
                <a:cxn ang="0">
                  <a:pos x="T2" y="T3"/>
                </a:cxn>
                <a:cxn ang="0">
                  <a:pos x="T4" y="T5"/>
                </a:cxn>
                <a:cxn ang="0">
                  <a:pos x="T6" y="T7"/>
                </a:cxn>
                <a:cxn ang="0">
                  <a:pos x="T8" y="T9"/>
                </a:cxn>
              </a:cxnLst>
              <a:rect l="0" t="0" r="r" b="b"/>
              <a:pathLst>
                <a:path w="567" h="567">
                  <a:moveTo>
                    <a:pt x="0" y="137"/>
                  </a:moveTo>
                  <a:lnTo>
                    <a:pt x="137" y="0"/>
                  </a:lnTo>
                  <a:lnTo>
                    <a:pt x="567" y="429"/>
                  </a:lnTo>
                  <a:lnTo>
                    <a:pt x="430" y="567"/>
                  </a:lnTo>
                  <a:lnTo>
                    <a:pt x="0" y="13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sp>
          <p:nvSpPr>
            <p:cNvPr id="145" name="Freeform 135">
              <a:extLst>
                <a:ext uri="{FF2B5EF4-FFF2-40B4-BE49-F238E27FC236}">
                  <a16:creationId xmlns:a16="http://schemas.microsoft.com/office/drawing/2014/main" id="{4CB2DBFA-7F93-4C9D-B72B-37183E669493}"/>
                </a:ext>
              </a:extLst>
            </p:cNvPr>
            <p:cNvSpPr>
              <a:spLocks/>
            </p:cNvSpPr>
            <p:nvPr/>
          </p:nvSpPr>
          <p:spPr bwMode="auto">
            <a:xfrm>
              <a:off x="5649443" y="5199698"/>
              <a:ext cx="964028" cy="964028"/>
            </a:xfrm>
            <a:custGeom>
              <a:avLst/>
              <a:gdLst>
                <a:gd name="T0" fmla="*/ 0 w 510"/>
                <a:gd name="T1" fmla="*/ 80 h 510"/>
                <a:gd name="T2" fmla="*/ 80 w 510"/>
                <a:gd name="T3" fmla="*/ 0 h 510"/>
                <a:gd name="T4" fmla="*/ 510 w 510"/>
                <a:gd name="T5" fmla="*/ 430 h 510"/>
                <a:gd name="T6" fmla="*/ 430 w 510"/>
                <a:gd name="T7" fmla="*/ 510 h 510"/>
                <a:gd name="T8" fmla="*/ 0 w 510"/>
                <a:gd name="T9" fmla="*/ 80 h 510"/>
              </a:gdLst>
              <a:ahLst/>
              <a:cxnLst>
                <a:cxn ang="0">
                  <a:pos x="T0" y="T1"/>
                </a:cxn>
                <a:cxn ang="0">
                  <a:pos x="T2" y="T3"/>
                </a:cxn>
                <a:cxn ang="0">
                  <a:pos x="T4" y="T5"/>
                </a:cxn>
                <a:cxn ang="0">
                  <a:pos x="T6" y="T7"/>
                </a:cxn>
                <a:cxn ang="0">
                  <a:pos x="T8" y="T9"/>
                </a:cxn>
              </a:cxnLst>
              <a:rect l="0" t="0" r="r" b="b"/>
              <a:pathLst>
                <a:path w="510" h="510">
                  <a:moveTo>
                    <a:pt x="0" y="80"/>
                  </a:moveTo>
                  <a:lnTo>
                    <a:pt x="80" y="0"/>
                  </a:lnTo>
                  <a:lnTo>
                    <a:pt x="510" y="430"/>
                  </a:lnTo>
                  <a:lnTo>
                    <a:pt x="430" y="510"/>
                  </a:lnTo>
                  <a:lnTo>
                    <a:pt x="0" y="80"/>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6" name="Freeform 136">
              <a:extLst>
                <a:ext uri="{FF2B5EF4-FFF2-40B4-BE49-F238E27FC236}">
                  <a16:creationId xmlns:a16="http://schemas.microsoft.com/office/drawing/2014/main" id="{C02A8514-D26B-41BE-A32B-9FC807D62A0E}"/>
                </a:ext>
              </a:extLst>
            </p:cNvPr>
            <p:cNvSpPr>
              <a:spLocks/>
            </p:cNvSpPr>
            <p:nvPr/>
          </p:nvSpPr>
          <p:spPr bwMode="auto">
            <a:xfrm>
              <a:off x="6282677" y="5834823"/>
              <a:ext cx="385611" cy="383722"/>
            </a:xfrm>
            <a:custGeom>
              <a:avLst/>
              <a:gdLst>
                <a:gd name="T0" fmla="*/ 0 w 204"/>
                <a:gd name="T1" fmla="*/ 137 h 203"/>
                <a:gd name="T2" fmla="*/ 137 w 204"/>
                <a:gd name="T3" fmla="*/ 0 h 203"/>
                <a:gd name="T4" fmla="*/ 204 w 204"/>
                <a:gd name="T5" fmla="*/ 65 h 203"/>
                <a:gd name="T6" fmla="*/ 67 w 204"/>
                <a:gd name="T7" fmla="*/ 203 h 203"/>
                <a:gd name="T8" fmla="*/ 0 w 204"/>
                <a:gd name="T9" fmla="*/ 137 h 203"/>
              </a:gdLst>
              <a:ahLst/>
              <a:cxnLst>
                <a:cxn ang="0">
                  <a:pos x="T0" y="T1"/>
                </a:cxn>
                <a:cxn ang="0">
                  <a:pos x="T2" y="T3"/>
                </a:cxn>
                <a:cxn ang="0">
                  <a:pos x="T4" y="T5"/>
                </a:cxn>
                <a:cxn ang="0">
                  <a:pos x="T6" y="T7"/>
                </a:cxn>
                <a:cxn ang="0">
                  <a:pos x="T8" y="T9"/>
                </a:cxn>
              </a:cxnLst>
              <a:rect l="0" t="0" r="r" b="b"/>
              <a:pathLst>
                <a:path w="204" h="203">
                  <a:moveTo>
                    <a:pt x="0" y="137"/>
                  </a:moveTo>
                  <a:lnTo>
                    <a:pt x="137" y="0"/>
                  </a:lnTo>
                  <a:lnTo>
                    <a:pt x="204" y="65"/>
                  </a:lnTo>
                  <a:lnTo>
                    <a:pt x="67" y="203"/>
                  </a:lnTo>
                  <a:lnTo>
                    <a:pt x="0" y="13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7" name="Freeform 137">
              <a:extLst>
                <a:ext uri="{FF2B5EF4-FFF2-40B4-BE49-F238E27FC236}">
                  <a16:creationId xmlns:a16="http://schemas.microsoft.com/office/drawing/2014/main" id="{2D5AAF76-C453-4A47-A0ED-42A56FEFE241}"/>
                </a:ext>
              </a:extLst>
            </p:cNvPr>
            <p:cNvSpPr>
              <a:spLocks/>
            </p:cNvSpPr>
            <p:nvPr/>
          </p:nvSpPr>
          <p:spPr bwMode="auto">
            <a:xfrm>
              <a:off x="6337494" y="5889641"/>
              <a:ext cx="275977" cy="274087"/>
            </a:xfrm>
            <a:custGeom>
              <a:avLst/>
              <a:gdLst>
                <a:gd name="T0" fmla="*/ 0 w 146"/>
                <a:gd name="T1" fmla="*/ 80 h 145"/>
                <a:gd name="T2" fmla="*/ 80 w 146"/>
                <a:gd name="T3" fmla="*/ 0 h 145"/>
                <a:gd name="T4" fmla="*/ 146 w 146"/>
                <a:gd name="T5" fmla="*/ 65 h 145"/>
                <a:gd name="T6" fmla="*/ 66 w 146"/>
                <a:gd name="T7" fmla="*/ 145 h 145"/>
                <a:gd name="T8" fmla="*/ 0 w 146"/>
                <a:gd name="T9" fmla="*/ 80 h 145"/>
              </a:gdLst>
              <a:ahLst/>
              <a:cxnLst>
                <a:cxn ang="0">
                  <a:pos x="T0" y="T1"/>
                </a:cxn>
                <a:cxn ang="0">
                  <a:pos x="T2" y="T3"/>
                </a:cxn>
                <a:cxn ang="0">
                  <a:pos x="T4" y="T5"/>
                </a:cxn>
                <a:cxn ang="0">
                  <a:pos x="T6" y="T7"/>
                </a:cxn>
                <a:cxn ang="0">
                  <a:pos x="T8" y="T9"/>
                </a:cxn>
              </a:cxnLst>
              <a:rect l="0" t="0" r="r" b="b"/>
              <a:pathLst>
                <a:path w="146" h="145">
                  <a:moveTo>
                    <a:pt x="0" y="80"/>
                  </a:moveTo>
                  <a:lnTo>
                    <a:pt x="80" y="0"/>
                  </a:lnTo>
                  <a:lnTo>
                    <a:pt x="146" y="65"/>
                  </a:lnTo>
                  <a:lnTo>
                    <a:pt x="66" y="145"/>
                  </a:lnTo>
                  <a:lnTo>
                    <a:pt x="0" y="8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sp>
          <p:nvSpPr>
            <p:cNvPr id="148" name="Freeform 138">
              <a:extLst>
                <a:ext uri="{FF2B5EF4-FFF2-40B4-BE49-F238E27FC236}">
                  <a16:creationId xmlns:a16="http://schemas.microsoft.com/office/drawing/2014/main" id="{343FCCAA-6C20-47AE-B804-B3AE59360C97}"/>
                </a:ext>
              </a:extLst>
            </p:cNvPr>
            <p:cNvSpPr>
              <a:spLocks noEditPoints="1"/>
            </p:cNvSpPr>
            <p:nvPr/>
          </p:nvSpPr>
          <p:spPr bwMode="auto">
            <a:xfrm>
              <a:off x="4857427" y="4254572"/>
              <a:ext cx="744759" cy="253294"/>
            </a:xfrm>
            <a:custGeom>
              <a:avLst/>
              <a:gdLst>
                <a:gd name="T0" fmla="*/ 275 w 290"/>
                <a:gd name="T1" fmla="*/ 84 h 99"/>
                <a:gd name="T2" fmla="*/ 290 w 290"/>
                <a:gd name="T3" fmla="*/ 99 h 99"/>
                <a:gd name="T4" fmla="*/ 280 w 290"/>
                <a:gd name="T5" fmla="*/ 84 h 99"/>
                <a:gd name="T6" fmla="*/ 275 w 290"/>
                <a:gd name="T7" fmla="*/ 84 h 99"/>
                <a:gd name="T8" fmla="*/ 199 w 290"/>
                <a:gd name="T9" fmla="*/ 42 h 99"/>
                <a:gd name="T10" fmla="*/ 230 w 290"/>
                <a:gd name="T11" fmla="*/ 54 h 99"/>
                <a:gd name="T12" fmla="*/ 241 w 290"/>
                <a:gd name="T13" fmla="*/ 60 h 99"/>
                <a:gd name="T14" fmla="*/ 259 w 290"/>
                <a:gd name="T15" fmla="*/ 60 h 99"/>
                <a:gd name="T16" fmla="*/ 239 w 290"/>
                <a:gd name="T17" fmla="*/ 42 h 99"/>
                <a:gd name="T18" fmla="*/ 199 w 290"/>
                <a:gd name="T19" fmla="*/ 42 h 99"/>
                <a:gd name="T20" fmla="*/ 0 w 290"/>
                <a:gd name="T21" fmla="*/ 42 h 99"/>
                <a:gd name="T22" fmla="*/ 7 w 290"/>
                <a:gd name="T23" fmla="*/ 60 h 99"/>
                <a:gd name="T24" fmla="*/ 37 w 290"/>
                <a:gd name="T25" fmla="*/ 60 h 99"/>
                <a:gd name="T26" fmla="*/ 73 w 290"/>
                <a:gd name="T27" fmla="*/ 44 h 99"/>
                <a:gd name="T28" fmla="*/ 79 w 290"/>
                <a:gd name="T29" fmla="*/ 42 h 99"/>
                <a:gd name="T30" fmla="*/ 0 w 290"/>
                <a:gd name="T31" fmla="*/ 42 h 99"/>
                <a:gd name="T32" fmla="*/ 113 w 290"/>
                <a:gd name="T33" fmla="*/ 0 h 99"/>
                <a:gd name="T34" fmla="*/ 47 w 290"/>
                <a:gd name="T35" fmla="*/ 11 h 99"/>
                <a:gd name="T36" fmla="*/ 29 w 290"/>
                <a:gd name="T37" fmla="*/ 18 h 99"/>
                <a:gd name="T38" fmla="*/ 198 w 290"/>
                <a:gd name="T39" fmla="*/ 18 h 99"/>
                <a:gd name="T40" fmla="*/ 113 w 290"/>
                <a:gd name="T4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0" h="99">
                  <a:moveTo>
                    <a:pt x="275" y="84"/>
                  </a:moveTo>
                  <a:cubicBezTo>
                    <a:pt x="280" y="89"/>
                    <a:pt x="285" y="94"/>
                    <a:pt x="290" y="99"/>
                  </a:cubicBezTo>
                  <a:cubicBezTo>
                    <a:pt x="287" y="94"/>
                    <a:pt x="284" y="89"/>
                    <a:pt x="280" y="84"/>
                  </a:cubicBezTo>
                  <a:cubicBezTo>
                    <a:pt x="275" y="84"/>
                    <a:pt x="275" y="84"/>
                    <a:pt x="275" y="84"/>
                  </a:cubicBezTo>
                  <a:moveTo>
                    <a:pt x="199" y="42"/>
                  </a:moveTo>
                  <a:cubicBezTo>
                    <a:pt x="209" y="45"/>
                    <a:pt x="220" y="49"/>
                    <a:pt x="230" y="54"/>
                  </a:cubicBezTo>
                  <a:cubicBezTo>
                    <a:pt x="234" y="56"/>
                    <a:pt x="237" y="58"/>
                    <a:pt x="241" y="60"/>
                  </a:cubicBezTo>
                  <a:cubicBezTo>
                    <a:pt x="259" y="60"/>
                    <a:pt x="259" y="60"/>
                    <a:pt x="259" y="60"/>
                  </a:cubicBezTo>
                  <a:cubicBezTo>
                    <a:pt x="253" y="54"/>
                    <a:pt x="246" y="48"/>
                    <a:pt x="239" y="42"/>
                  </a:cubicBezTo>
                  <a:cubicBezTo>
                    <a:pt x="199" y="42"/>
                    <a:pt x="199" y="42"/>
                    <a:pt x="199" y="42"/>
                  </a:cubicBezTo>
                  <a:moveTo>
                    <a:pt x="0" y="42"/>
                  </a:moveTo>
                  <a:cubicBezTo>
                    <a:pt x="7" y="60"/>
                    <a:pt x="7" y="60"/>
                    <a:pt x="7" y="60"/>
                  </a:cubicBezTo>
                  <a:cubicBezTo>
                    <a:pt x="37" y="60"/>
                    <a:pt x="37" y="60"/>
                    <a:pt x="37" y="60"/>
                  </a:cubicBezTo>
                  <a:cubicBezTo>
                    <a:pt x="48" y="54"/>
                    <a:pt x="60" y="48"/>
                    <a:pt x="73" y="44"/>
                  </a:cubicBezTo>
                  <a:cubicBezTo>
                    <a:pt x="75" y="43"/>
                    <a:pt x="77" y="42"/>
                    <a:pt x="79" y="42"/>
                  </a:cubicBezTo>
                  <a:cubicBezTo>
                    <a:pt x="0" y="42"/>
                    <a:pt x="0" y="42"/>
                    <a:pt x="0" y="42"/>
                  </a:cubicBezTo>
                  <a:moveTo>
                    <a:pt x="113" y="0"/>
                  </a:moveTo>
                  <a:cubicBezTo>
                    <a:pt x="91" y="0"/>
                    <a:pt x="69" y="3"/>
                    <a:pt x="47" y="11"/>
                  </a:cubicBezTo>
                  <a:cubicBezTo>
                    <a:pt x="41" y="13"/>
                    <a:pt x="35" y="15"/>
                    <a:pt x="29" y="18"/>
                  </a:cubicBezTo>
                  <a:cubicBezTo>
                    <a:pt x="198" y="18"/>
                    <a:pt x="198" y="18"/>
                    <a:pt x="198" y="18"/>
                  </a:cubicBezTo>
                  <a:cubicBezTo>
                    <a:pt x="171" y="6"/>
                    <a:pt x="142" y="0"/>
                    <a:pt x="11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9" name="Freeform 139">
              <a:extLst>
                <a:ext uri="{FF2B5EF4-FFF2-40B4-BE49-F238E27FC236}">
                  <a16:creationId xmlns:a16="http://schemas.microsoft.com/office/drawing/2014/main" id="{D60DD6C1-4248-49B2-BE41-57C5D542324D}"/>
                </a:ext>
              </a:extLst>
            </p:cNvPr>
            <p:cNvSpPr>
              <a:spLocks/>
            </p:cNvSpPr>
            <p:nvPr/>
          </p:nvSpPr>
          <p:spPr bwMode="auto">
            <a:xfrm>
              <a:off x="4853646" y="4299938"/>
              <a:ext cx="616222" cy="62379"/>
            </a:xfrm>
            <a:custGeom>
              <a:avLst/>
              <a:gdLst>
                <a:gd name="T0" fmla="*/ 31 w 241"/>
                <a:gd name="T1" fmla="*/ 0 h 24"/>
                <a:gd name="T2" fmla="*/ 0 w 241"/>
                <a:gd name="T3" fmla="*/ 17 h 24"/>
                <a:gd name="T4" fmla="*/ 2 w 241"/>
                <a:gd name="T5" fmla="*/ 24 h 24"/>
                <a:gd name="T6" fmla="*/ 81 w 241"/>
                <a:gd name="T7" fmla="*/ 24 h 24"/>
                <a:gd name="T8" fmla="*/ 141 w 241"/>
                <a:gd name="T9" fmla="*/ 15 h 24"/>
                <a:gd name="T10" fmla="*/ 201 w 241"/>
                <a:gd name="T11" fmla="*/ 24 h 24"/>
                <a:gd name="T12" fmla="*/ 241 w 241"/>
                <a:gd name="T13" fmla="*/ 24 h 24"/>
                <a:gd name="T14" fmla="*/ 207 w 241"/>
                <a:gd name="T15" fmla="*/ 3 h 24"/>
                <a:gd name="T16" fmla="*/ 200 w 241"/>
                <a:gd name="T17" fmla="*/ 0 h 24"/>
                <a:gd name="T18" fmla="*/ 31 w 241"/>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
                  <a:moveTo>
                    <a:pt x="31" y="0"/>
                  </a:moveTo>
                  <a:cubicBezTo>
                    <a:pt x="20" y="5"/>
                    <a:pt x="9" y="11"/>
                    <a:pt x="0" y="17"/>
                  </a:cubicBezTo>
                  <a:cubicBezTo>
                    <a:pt x="2" y="24"/>
                    <a:pt x="2" y="24"/>
                    <a:pt x="2" y="24"/>
                  </a:cubicBezTo>
                  <a:cubicBezTo>
                    <a:pt x="81" y="24"/>
                    <a:pt x="81" y="24"/>
                    <a:pt x="81" y="24"/>
                  </a:cubicBezTo>
                  <a:cubicBezTo>
                    <a:pt x="101" y="18"/>
                    <a:pt x="121" y="15"/>
                    <a:pt x="141" y="15"/>
                  </a:cubicBezTo>
                  <a:cubicBezTo>
                    <a:pt x="161" y="15"/>
                    <a:pt x="181" y="18"/>
                    <a:pt x="201" y="24"/>
                  </a:cubicBezTo>
                  <a:cubicBezTo>
                    <a:pt x="241" y="24"/>
                    <a:pt x="241" y="24"/>
                    <a:pt x="241" y="24"/>
                  </a:cubicBezTo>
                  <a:cubicBezTo>
                    <a:pt x="230" y="16"/>
                    <a:pt x="219" y="9"/>
                    <a:pt x="207" y="3"/>
                  </a:cubicBezTo>
                  <a:cubicBezTo>
                    <a:pt x="204" y="2"/>
                    <a:pt x="202" y="1"/>
                    <a:pt x="200" y="0"/>
                  </a:cubicBezTo>
                  <a:cubicBezTo>
                    <a:pt x="31" y="0"/>
                    <a:pt x="31" y="0"/>
                    <a:pt x="31"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0" name="Freeform 140">
              <a:extLst>
                <a:ext uri="{FF2B5EF4-FFF2-40B4-BE49-F238E27FC236}">
                  <a16:creationId xmlns:a16="http://schemas.microsoft.com/office/drawing/2014/main" id="{016A83F5-30A7-4E77-9104-C42C6CAE7FF3}"/>
                </a:ext>
              </a:extLst>
            </p:cNvPr>
            <p:cNvSpPr>
              <a:spLocks noEditPoints="1"/>
            </p:cNvSpPr>
            <p:nvPr/>
          </p:nvSpPr>
          <p:spPr bwMode="auto">
            <a:xfrm>
              <a:off x="4876329" y="4407683"/>
              <a:ext cx="699393" cy="62379"/>
            </a:xfrm>
            <a:custGeom>
              <a:avLst/>
              <a:gdLst>
                <a:gd name="T0" fmla="*/ 234 w 273"/>
                <a:gd name="T1" fmla="*/ 0 h 24"/>
                <a:gd name="T2" fmla="*/ 268 w 273"/>
                <a:gd name="T3" fmla="*/ 24 h 24"/>
                <a:gd name="T4" fmla="*/ 273 w 273"/>
                <a:gd name="T5" fmla="*/ 24 h 24"/>
                <a:gd name="T6" fmla="*/ 252 w 273"/>
                <a:gd name="T7" fmla="*/ 0 h 24"/>
                <a:gd name="T8" fmla="*/ 234 w 273"/>
                <a:gd name="T9" fmla="*/ 0 h 24"/>
                <a:gd name="T10" fmla="*/ 0 w 273"/>
                <a:gd name="T11" fmla="*/ 0 h 24"/>
                <a:gd name="T12" fmla="*/ 6 w 273"/>
                <a:gd name="T13" fmla="*/ 16 h 24"/>
                <a:gd name="T14" fmla="*/ 30 w 273"/>
                <a:gd name="T15" fmla="*/ 0 h 24"/>
                <a:gd name="T16" fmla="*/ 0 w 273"/>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4">
                  <a:moveTo>
                    <a:pt x="234" y="0"/>
                  </a:moveTo>
                  <a:cubicBezTo>
                    <a:pt x="246" y="7"/>
                    <a:pt x="257" y="15"/>
                    <a:pt x="268" y="24"/>
                  </a:cubicBezTo>
                  <a:cubicBezTo>
                    <a:pt x="273" y="24"/>
                    <a:pt x="273" y="24"/>
                    <a:pt x="273" y="24"/>
                  </a:cubicBezTo>
                  <a:cubicBezTo>
                    <a:pt x="267" y="16"/>
                    <a:pt x="260" y="8"/>
                    <a:pt x="252" y="0"/>
                  </a:cubicBezTo>
                  <a:cubicBezTo>
                    <a:pt x="234" y="0"/>
                    <a:pt x="234" y="0"/>
                    <a:pt x="234" y="0"/>
                  </a:cubicBezTo>
                  <a:moveTo>
                    <a:pt x="0" y="0"/>
                  </a:moveTo>
                  <a:cubicBezTo>
                    <a:pt x="6" y="16"/>
                    <a:pt x="6" y="16"/>
                    <a:pt x="6" y="16"/>
                  </a:cubicBezTo>
                  <a:cubicBezTo>
                    <a:pt x="13" y="10"/>
                    <a:pt x="21" y="5"/>
                    <a:pt x="30"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1" name="Freeform 141">
              <a:extLst>
                <a:ext uri="{FF2B5EF4-FFF2-40B4-BE49-F238E27FC236}">
                  <a16:creationId xmlns:a16="http://schemas.microsoft.com/office/drawing/2014/main" id="{AB53C84F-F46A-41BF-A988-439A6153945C}"/>
                </a:ext>
              </a:extLst>
            </p:cNvPr>
            <p:cNvSpPr>
              <a:spLocks/>
            </p:cNvSpPr>
            <p:nvPr/>
          </p:nvSpPr>
          <p:spPr bwMode="auto">
            <a:xfrm>
              <a:off x="6252432" y="4126035"/>
              <a:ext cx="1092565" cy="1094456"/>
            </a:xfrm>
            <a:custGeom>
              <a:avLst/>
              <a:gdLst>
                <a:gd name="T0" fmla="*/ 426 w 426"/>
                <a:gd name="T1" fmla="*/ 0 h 426"/>
                <a:gd name="T2" fmla="*/ 0 w 426"/>
                <a:gd name="T3" fmla="*/ 0 h 426"/>
                <a:gd name="T4" fmla="*/ 0 w 426"/>
                <a:gd name="T5" fmla="*/ 406 h 426"/>
                <a:gd name="T6" fmla="*/ 6 w 426"/>
                <a:gd name="T7" fmla="*/ 420 h 426"/>
                <a:gd name="T8" fmla="*/ 20 w 426"/>
                <a:gd name="T9" fmla="*/ 426 h 426"/>
                <a:gd name="T10" fmla="*/ 406 w 426"/>
                <a:gd name="T11" fmla="*/ 426 h 426"/>
                <a:gd name="T12" fmla="*/ 420 w 426"/>
                <a:gd name="T13" fmla="*/ 420 h 426"/>
                <a:gd name="T14" fmla="*/ 426 w 426"/>
                <a:gd name="T15" fmla="*/ 406 h 426"/>
                <a:gd name="T16" fmla="*/ 426 w 426"/>
                <a:gd name="T17"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426">
                  <a:moveTo>
                    <a:pt x="426" y="0"/>
                  </a:moveTo>
                  <a:cubicBezTo>
                    <a:pt x="0" y="0"/>
                    <a:pt x="0" y="0"/>
                    <a:pt x="0" y="0"/>
                  </a:cubicBezTo>
                  <a:cubicBezTo>
                    <a:pt x="0" y="406"/>
                    <a:pt x="0" y="406"/>
                    <a:pt x="0" y="406"/>
                  </a:cubicBezTo>
                  <a:cubicBezTo>
                    <a:pt x="0" y="411"/>
                    <a:pt x="2" y="416"/>
                    <a:pt x="6" y="420"/>
                  </a:cubicBezTo>
                  <a:cubicBezTo>
                    <a:pt x="10" y="424"/>
                    <a:pt x="15" y="426"/>
                    <a:pt x="20" y="426"/>
                  </a:cubicBezTo>
                  <a:cubicBezTo>
                    <a:pt x="406" y="426"/>
                    <a:pt x="406" y="426"/>
                    <a:pt x="406" y="426"/>
                  </a:cubicBezTo>
                  <a:cubicBezTo>
                    <a:pt x="411" y="426"/>
                    <a:pt x="416" y="424"/>
                    <a:pt x="420" y="420"/>
                  </a:cubicBezTo>
                  <a:cubicBezTo>
                    <a:pt x="424" y="416"/>
                    <a:pt x="426" y="411"/>
                    <a:pt x="426" y="406"/>
                  </a:cubicBezTo>
                  <a:cubicBezTo>
                    <a:pt x="426" y="0"/>
                    <a:pt x="426" y="0"/>
                    <a:pt x="426" y="0"/>
                  </a:cubicBezTo>
                </a:path>
              </a:pathLst>
            </a:custGeom>
            <a:solidFill>
              <a:srgbClr val="6D7889"/>
            </a:solidFill>
            <a:ln>
              <a:noFill/>
            </a:ln>
          </p:spPr>
          <p:txBody>
            <a:bodyPr vert="horz" wrap="square" lIns="91440" tIns="45720" rIns="91440" bIns="45720" numCol="1" anchor="t" anchorCtr="0" compatLnSpc="1">
              <a:prstTxWarp prst="textNoShape">
                <a:avLst/>
              </a:prstTxWarp>
            </a:bodyPr>
            <a:lstStyle/>
            <a:p>
              <a:endParaRPr lang="en-CA"/>
            </a:p>
          </p:txBody>
        </p:sp>
        <p:sp>
          <p:nvSpPr>
            <p:cNvPr id="152" name="Freeform 142">
              <a:extLst>
                <a:ext uri="{FF2B5EF4-FFF2-40B4-BE49-F238E27FC236}">
                  <a16:creationId xmlns:a16="http://schemas.microsoft.com/office/drawing/2014/main" id="{A9D9E69C-3CCF-419C-ABD1-50EFA46A93BA}"/>
                </a:ext>
              </a:extLst>
            </p:cNvPr>
            <p:cNvSpPr>
              <a:spLocks/>
            </p:cNvSpPr>
            <p:nvPr/>
          </p:nvSpPr>
          <p:spPr bwMode="auto">
            <a:xfrm>
              <a:off x="6390421" y="4126035"/>
              <a:ext cx="954576" cy="916773"/>
            </a:xfrm>
            <a:custGeom>
              <a:avLst/>
              <a:gdLst>
                <a:gd name="T0" fmla="*/ 505 w 505"/>
                <a:gd name="T1" fmla="*/ 0 h 485"/>
                <a:gd name="T2" fmla="*/ 289 w 505"/>
                <a:gd name="T3" fmla="*/ 0 h 485"/>
                <a:gd name="T4" fmla="*/ 0 w 505"/>
                <a:gd name="T5" fmla="*/ 0 h 485"/>
                <a:gd name="T6" fmla="*/ 505 w 505"/>
                <a:gd name="T7" fmla="*/ 485 h 485"/>
                <a:gd name="T8" fmla="*/ 505 w 505"/>
                <a:gd name="T9" fmla="*/ 0 h 485"/>
              </a:gdLst>
              <a:ahLst/>
              <a:cxnLst>
                <a:cxn ang="0">
                  <a:pos x="T0" y="T1"/>
                </a:cxn>
                <a:cxn ang="0">
                  <a:pos x="T2" y="T3"/>
                </a:cxn>
                <a:cxn ang="0">
                  <a:pos x="T4" y="T5"/>
                </a:cxn>
                <a:cxn ang="0">
                  <a:pos x="T6" y="T7"/>
                </a:cxn>
                <a:cxn ang="0">
                  <a:pos x="T8" y="T9"/>
                </a:cxn>
              </a:cxnLst>
              <a:rect l="0" t="0" r="r" b="b"/>
              <a:pathLst>
                <a:path w="505" h="485">
                  <a:moveTo>
                    <a:pt x="505" y="0"/>
                  </a:moveTo>
                  <a:lnTo>
                    <a:pt x="289" y="0"/>
                  </a:lnTo>
                  <a:lnTo>
                    <a:pt x="0" y="0"/>
                  </a:lnTo>
                  <a:lnTo>
                    <a:pt x="505" y="485"/>
                  </a:lnTo>
                  <a:lnTo>
                    <a:pt x="505" y="0"/>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 name="Freeform 143">
              <a:extLst>
                <a:ext uri="{FF2B5EF4-FFF2-40B4-BE49-F238E27FC236}">
                  <a16:creationId xmlns:a16="http://schemas.microsoft.com/office/drawing/2014/main" id="{686C6256-CC57-4EE7-BB5D-DCAEC895A7A8}"/>
                </a:ext>
              </a:extLst>
            </p:cNvPr>
            <p:cNvSpPr>
              <a:spLocks/>
            </p:cNvSpPr>
            <p:nvPr/>
          </p:nvSpPr>
          <p:spPr bwMode="auto">
            <a:xfrm>
              <a:off x="6390421" y="4126035"/>
              <a:ext cx="954576" cy="916773"/>
            </a:xfrm>
            <a:custGeom>
              <a:avLst/>
              <a:gdLst>
                <a:gd name="T0" fmla="*/ 505 w 505"/>
                <a:gd name="T1" fmla="*/ 0 h 485"/>
                <a:gd name="T2" fmla="*/ 289 w 505"/>
                <a:gd name="T3" fmla="*/ 0 h 485"/>
                <a:gd name="T4" fmla="*/ 0 w 505"/>
                <a:gd name="T5" fmla="*/ 0 h 485"/>
                <a:gd name="T6" fmla="*/ 505 w 505"/>
                <a:gd name="T7" fmla="*/ 485 h 485"/>
                <a:gd name="T8" fmla="*/ 505 w 505"/>
                <a:gd name="T9" fmla="*/ 0 h 485"/>
              </a:gdLst>
              <a:ahLst/>
              <a:cxnLst>
                <a:cxn ang="0">
                  <a:pos x="T0" y="T1"/>
                </a:cxn>
                <a:cxn ang="0">
                  <a:pos x="T2" y="T3"/>
                </a:cxn>
                <a:cxn ang="0">
                  <a:pos x="T4" y="T5"/>
                </a:cxn>
                <a:cxn ang="0">
                  <a:pos x="T6" y="T7"/>
                </a:cxn>
                <a:cxn ang="0">
                  <a:pos x="T8" y="T9"/>
                </a:cxn>
              </a:cxnLst>
              <a:rect l="0" t="0" r="r" b="b"/>
              <a:pathLst>
                <a:path w="505" h="485">
                  <a:moveTo>
                    <a:pt x="505" y="0"/>
                  </a:moveTo>
                  <a:lnTo>
                    <a:pt x="289" y="0"/>
                  </a:lnTo>
                  <a:lnTo>
                    <a:pt x="0" y="0"/>
                  </a:lnTo>
                  <a:lnTo>
                    <a:pt x="505" y="485"/>
                  </a:lnTo>
                  <a:lnTo>
                    <a:pt x="5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4" name="Freeform 144">
              <a:extLst>
                <a:ext uri="{FF2B5EF4-FFF2-40B4-BE49-F238E27FC236}">
                  <a16:creationId xmlns:a16="http://schemas.microsoft.com/office/drawing/2014/main" id="{3D3158DA-B2FB-45DF-AE47-2E2A1D2EDC84}"/>
                </a:ext>
              </a:extLst>
            </p:cNvPr>
            <p:cNvSpPr>
              <a:spLocks/>
            </p:cNvSpPr>
            <p:nvPr/>
          </p:nvSpPr>
          <p:spPr bwMode="auto">
            <a:xfrm>
              <a:off x="6365848" y="4233780"/>
              <a:ext cx="378050" cy="136098"/>
            </a:xfrm>
            <a:custGeom>
              <a:avLst/>
              <a:gdLst>
                <a:gd name="T0" fmla="*/ 148 w 148"/>
                <a:gd name="T1" fmla="*/ 49 h 53"/>
                <a:gd name="T2" fmla="*/ 145 w 148"/>
                <a:gd name="T3" fmla="*/ 53 h 53"/>
                <a:gd name="T4" fmla="*/ 3 w 148"/>
                <a:gd name="T5" fmla="*/ 53 h 53"/>
                <a:gd name="T6" fmla="*/ 0 w 148"/>
                <a:gd name="T7" fmla="*/ 49 h 53"/>
                <a:gd name="T8" fmla="*/ 0 w 148"/>
                <a:gd name="T9" fmla="*/ 4 h 53"/>
                <a:gd name="T10" fmla="*/ 3 w 148"/>
                <a:gd name="T11" fmla="*/ 0 h 53"/>
                <a:gd name="T12" fmla="*/ 145 w 148"/>
                <a:gd name="T13" fmla="*/ 0 h 53"/>
                <a:gd name="T14" fmla="*/ 148 w 148"/>
                <a:gd name="T15" fmla="*/ 4 h 53"/>
                <a:gd name="T16" fmla="*/ 148 w 148"/>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53">
                  <a:moveTo>
                    <a:pt x="148" y="49"/>
                  </a:moveTo>
                  <a:cubicBezTo>
                    <a:pt x="148" y="51"/>
                    <a:pt x="147" y="53"/>
                    <a:pt x="145" y="53"/>
                  </a:cubicBezTo>
                  <a:cubicBezTo>
                    <a:pt x="3" y="53"/>
                    <a:pt x="3" y="53"/>
                    <a:pt x="3" y="53"/>
                  </a:cubicBezTo>
                  <a:cubicBezTo>
                    <a:pt x="1" y="53"/>
                    <a:pt x="0" y="51"/>
                    <a:pt x="0" y="49"/>
                  </a:cubicBezTo>
                  <a:cubicBezTo>
                    <a:pt x="0" y="4"/>
                    <a:pt x="0" y="4"/>
                    <a:pt x="0" y="4"/>
                  </a:cubicBezTo>
                  <a:cubicBezTo>
                    <a:pt x="0" y="2"/>
                    <a:pt x="1" y="0"/>
                    <a:pt x="3" y="0"/>
                  </a:cubicBezTo>
                  <a:cubicBezTo>
                    <a:pt x="145" y="0"/>
                    <a:pt x="145" y="0"/>
                    <a:pt x="145" y="0"/>
                  </a:cubicBezTo>
                  <a:cubicBezTo>
                    <a:pt x="147" y="0"/>
                    <a:pt x="148" y="2"/>
                    <a:pt x="148" y="4"/>
                  </a:cubicBezTo>
                  <a:lnTo>
                    <a:pt x="148" y="49"/>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 name="Freeform 145">
              <a:extLst>
                <a:ext uri="{FF2B5EF4-FFF2-40B4-BE49-F238E27FC236}">
                  <a16:creationId xmlns:a16="http://schemas.microsoft.com/office/drawing/2014/main" id="{F668F5B8-F49F-4DE7-81CB-1712D40DE966}"/>
                </a:ext>
              </a:extLst>
            </p:cNvPr>
            <p:cNvSpPr>
              <a:spLocks/>
            </p:cNvSpPr>
            <p:nvPr/>
          </p:nvSpPr>
          <p:spPr bwMode="auto">
            <a:xfrm>
              <a:off x="6857313" y="4233780"/>
              <a:ext cx="136098" cy="136098"/>
            </a:xfrm>
            <a:custGeom>
              <a:avLst/>
              <a:gdLst>
                <a:gd name="T0" fmla="*/ 53 w 53"/>
                <a:gd name="T1" fmla="*/ 49 h 53"/>
                <a:gd name="T2" fmla="*/ 49 w 53"/>
                <a:gd name="T3" fmla="*/ 53 h 53"/>
                <a:gd name="T4" fmla="*/ 4 w 53"/>
                <a:gd name="T5" fmla="*/ 53 h 53"/>
                <a:gd name="T6" fmla="*/ 0 w 53"/>
                <a:gd name="T7" fmla="*/ 49 h 53"/>
                <a:gd name="T8" fmla="*/ 0 w 53"/>
                <a:gd name="T9" fmla="*/ 4 h 53"/>
                <a:gd name="T10" fmla="*/ 4 w 53"/>
                <a:gd name="T11" fmla="*/ 0 h 53"/>
                <a:gd name="T12" fmla="*/ 49 w 53"/>
                <a:gd name="T13" fmla="*/ 0 h 53"/>
                <a:gd name="T14" fmla="*/ 53 w 53"/>
                <a:gd name="T15" fmla="*/ 4 h 53"/>
                <a:gd name="T16" fmla="*/ 53 w 53"/>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49"/>
                  </a:moveTo>
                  <a:cubicBezTo>
                    <a:pt x="53" y="51"/>
                    <a:pt x="51" y="53"/>
                    <a:pt x="49" y="53"/>
                  </a:cubicBezTo>
                  <a:cubicBezTo>
                    <a:pt x="4" y="53"/>
                    <a:pt x="4" y="53"/>
                    <a:pt x="4" y="53"/>
                  </a:cubicBezTo>
                  <a:cubicBezTo>
                    <a:pt x="2" y="53"/>
                    <a:pt x="0" y="51"/>
                    <a:pt x="0" y="49"/>
                  </a:cubicBezTo>
                  <a:cubicBezTo>
                    <a:pt x="0" y="4"/>
                    <a:pt x="0" y="4"/>
                    <a:pt x="0" y="4"/>
                  </a:cubicBezTo>
                  <a:cubicBezTo>
                    <a:pt x="0" y="2"/>
                    <a:pt x="2" y="0"/>
                    <a:pt x="4" y="0"/>
                  </a:cubicBezTo>
                  <a:cubicBezTo>
                    <a:pt x="49" y="0"/>
                    <a:pt x="49" y="0"/>
                    <a:pt x="49" y="0"/>
                  </a:cubicBezTo>
                  <a:cubicBezTo>
                    <a:pt x="51" y="0"/>
                    <a:pt x="53" y="2"/>
                    <a:pt x="53" y="4"/>
                  </a:cubicBezTo>
                  <a:lnTo>
                    <a:pt x="53" y="4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CA"/>
            </a:p>
          </p:txBody>
        </p:sp>
        <p:sp>
          <p:nvSpPr>
            <p:cNvPr id="156" name="Freeform 146">
              <a:extLst>
                <a:ext uri="{FF2B5EF4-FFF2-40B4-BE49-F238E27FC236}">
                  <a16:creationId xmlns:a16="http://schemas.microsoft.com/office/drawing/2014/main" id="{776FFC09-5C13-4494-9A51-F74262C440EE}"/>
                </a:ext>
              </a:extLst>
            </p:cNvPr>
            <p:cNvSpPr>
              <a:spLocks/>
            </p:cNvSpPr>
            <p:nvPr/>
          </p:nvSpPr>
          <p:spPr bwMode="auto">
            <a:xfrm>
              <a:off x="7106826" y="4233780"/>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0"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0"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7" name="Freeform 147">
              <a:extLst>
                <a:ext uri="{FF2B5EF4-FFF2-40B4-BE49-F238E27FC236}">
                  <a16:creationId xmlns:a16="http://schemas.microsoft.com/office/drawing/2014/main" id="{10A49979-A181-44D6-B3A5-D5ED0717C63C}"/>
                </a:ext>
              </a:extLst>
            </p:cNvPr>
            <p:cNvSpPr>
              <a:spLocks/>
            </p:cNvSpPr>
            <p:nvPr/>
          </p:nvSpPr>
          <p:spPr bwMode="auto">
            <a:xfrm>
              <a:off x="6365848" y="4483293"/>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8" name="Freeform 148">
              <a:extLst>
                <a:ext uri="{FF2B5EF4-FFF2-40B4-BE49-F238E27FC236}">
                  <a16:creationId xmlns:a16="http://schemas.microsoft.com/office/drawing/2014/main" id="{A791694E-1712-41D2-9BD2-8D27A5A8AE83}"/>
                </a:ext>
              </a:extLst>
            </p:cNvPr>
            <p:cNvSpPr>
              <a:spLocks/>
            </p:cNvSpPr>
            <p:nvPr/>
          </p:nvSpPr>
          <p:spPr bwMode="auto">
            <a:xfrm>
              <a:off x="6611580" y="4483293"/>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2" y="52"/>
                    <a:pt x="0" y="51"/>
                    <a:pt x="0" y="49"/>
                  </a:cubicBezTo>
                  <a:cubicBezTo>
                    <a:pt x="0" y="3"/>
                    <a:pt x="0" y="3"/>
                    <a:pt x="0" y="3"/>
                  </a:cubicBezTo>
                  <a:cubicBezTo>
                    <a:pt x="0" y="1"/>
                    <a:pt x="2"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9" name="Freeform 149">
              <a:extLst>
                <a:ext uri="{FF2B5EF4-FFF2-40B4-BE49-F238E27FC236}">
                  <a16:creationId xmlns:a16="http://schemas.microsoft.com/office/drawing/2014/main" id="{8FD3C214-D326-4732-9940-4424AF8D100F}"/>
                </a:ext>
              </a:extLst>
            </p:cNvPr>
            <p:cNvSpPr>
              <a:spLocks/>
            </p:cNvSpPr>
            <p:nvPr/>
          </p:nvSpPr>
          <p:spPr bwMode="auto">
            <a:xfrm>
              <a:off x="6857313" y="4483293"/>
              <a:ext cx="136098" cy="134208"/>
            </a:xfrm>
            <a:custGeom>
              <a:avLst/>
              <a:gdLst>
                <a:gd name="T0" fmla="*/ 53 w 53"/>
                <a:gd name="T1" fmla="*/ 49 h 52"/>
                <a:gd name="T2" fmla="*/ 49 w 53"/>
                <a:gd name="T3" fmla="*/ 52 h 52"/>
                <a:gd name="T4" fmla="*/ 4 w 53"/>
                <a:gd name="T5" fmla="*/ 52 h 52"/>
                <a:gd name="T6" fmla="*/ 0 w 53"/>
                <a:gd name="T7" fmla="*/ 49 h 52"/>
                <a:gd name="T8" fmla="*/ 0 w 53"/>
                <a:gd name="T9" fmla="*/ 3 h 52"/>
                <a:gd name="T10" fmla="*/ 4 w 53"/>
                <a:gd name="T11" fmla="*/ 0 h 52"/>
                <a:gd name="T12" fmla="*/ 49 w 53"/>
                <a:gd name="T13" fmla="*/ 0 h 52"/>
                <a:gd name="T14" fmla="*/ 53 w 53"/>
                <a:gd name="T15" fmla="*/ 3 h 52"/>
                <a:gd name="T16" fmla="*/ 53 w 53"/>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3" y="49"/>
                  </a:moveTo>
                  <a:cubicBezTo>
                    <a:pt x="53" y="51"/>
                    <a:pt x="51" y="52"/>
                    <a:pt x="49" y="52"/>
                  </a:cubicBezTo>
                  <a:cubicBezTo>
                    <a:pt x="4" y="52"/>
                    <a:pt x="4" y="52"/>
                    <a:pt x="4" y="52"/>
                  </a:cubicBezTo>
                  <a:cubicBezTo>
                    <a:pt x="2" y="52"/>
                    <a:pt x="0" y="51"/>
                    <a:pt x="0" y="49"/>
                  </a:cubicBezTo>
                  <a:cubicBezTo>
                    <a:pt x="0" y="3"/>
                    <a:pt x="0" y="3"/>
                    <a:pt x="0" y="3"/>
                  </a:cubicBezTo>
                  <a:cubicBezTo>
                    <a:pt x="0" y="1"/>
                    <a:pt x="2" y="0"/>
                    <a:pt x="4" y="0"/>
                  </a:cubicBezTo>
                  <a:cubicBezTo>
                    <a:pt x="49" y="0"/>
                    <a:pt x="49" y="0"/>
                    <a:pt x="49" y="0"/>
                  </a:cubicBezTo>
                  <a:cubicBezTo>
                    <a:pt x="51" y="0"/>
                    <a:pt x="53" y="1"/>
                    <a:pt x="53" y="3"/>
                  </a:cubicBezTo>
                  <a:lnTo>
                    <a:pt x="53"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0" name="Freeform 150">
              <a:extLst>
                <a:ext uri="{FF2B5EF4-FFF2-40B4-BE49-F238E27FC236}">
                  <a16:creationId xmlns:a16="http://schemas.microsoft.com/office/drawing/2014/main" id="{3D73B9BB-48F3-4431-9C44-6B447A61F2FF}"/>
                </a:ext>
              </a:extLst>
            </p:cNvPr>
            <p:cNvSpPr>
              <a:spLocks/>
            </p:cNvSpPr>
            <p:nvPr/>
          </p:nvSpPr>
          <p:spPr bwMode="auto">
            <a:xfrm>
              <a:off x="7106826" y="4483293"/>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0"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0"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1" name="Freeform 151">
              <a:extLst>
                <a:ext uri="{FF2B5EF4-FFF2-40B4-BE49-F238E27FC236}">
                  <a16:creationId xmlns:a16="http://schemas.microsoft.com/office/drawing/2014/main" id="{779A1D93-3C82-4E76-A410-6333C5E307E2}"/>
                </a:ext>
              </a:extLst>
            </p:cNvPr>
            <p:cNvSpPr>
              <a:spLocks/>
            </p:cNvSpPr>
            <p:nvPr/>
          </p:nvSpPr>
          <p:spPr bwMode="auto">
            <a:xfrm>
              <a:off x="6365848" y="4729026"/>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2" name="Freeform 152">
              <a:extLst>
                <a:ext uri="{FF2B5EF4-FFF2-40B4-BE49-F238E27FC236}">
                  <a16:creationId xmlns:a16="http://schemas.microsoft.com/office/drawing/2014/main" id="{8F58D621-B0FE-43DE-8C75-FC44D4C57CE3}"/>
                </a:ext>
              </a:extLst>
            </p:cNvPr>
            <p:cNvSpPr>
              <a:spLocks/>
            </p:cNvSpPr>
            <p:nvPr/>
          </p:nvSpPr>
          <p:spPr bwMode="auto">
            <a:xfrm>
              <a:off x="6611580" y="4729026"/>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2" y="52"/>
                    <a:pt x="0" y="51"/>
                    <a:pt x="0" y="49"/>
                  </a:cubicBezTo>
                  <a:cubicBezTo>
                    <a:pt x="0" y="3"/>
                    <a:pt x="0" y="3"/>
                    <a:pt x="0" y="3"/>
                  </a:cubicBezTo>
                  <a:cubicBezTo>
                    <a:pt x="0" y="1"/>
                    <a:pt x="2"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3" name="Freeform 153">
              <a:extLst>
                <a:ext uri="{FF2B5EF4-FFF2-40B4-BE49-F238E27FC236}">
                  <a16:creationId xmlns:a16="http://schemas.microsoft.com/office/drawing/2014/main" id="{B9FF646B-BBB8-4A9B-84BA-BBE5A7C4E5E4}"/>
                </a:ext>
              </a:extLst>
            </p:cNvPr>
            <p:cNvSpPr>
              <a:spLocks/>
            </p:cNvSpPr>
            <p:nvPr/>
          </p:nvSpPr>
          <p:spPr bwMode="auto">
            <a:xfrm>
              <a:off x="6857313" y="4729026"/>
              <a:ext cx="136098" cy="134208"/>
            </a:xfrm>
            <a:custGeom>
              <a:avLst/>
              <a:gdLst>
                <a:gd name="T0" fmla="*/ 53 w 53"/>
                <a:gd name="T1" fmla="*/ 49 h 52"/>
                <a:gd name="T2" fmla="*/ 49 w 53"/>
                <a:gd name="T3" fmla="*/ 52 h 52"/>
                <a:gd name="T4" fmla="*/ 4 w 53"/>
                <a:gd name="T5" fmla="*/ 52 h 52"/>
                <a:gd name="T6" fmla="*/ 0 w 53"/>
                <a:gd name="T7" fmla="*/ 49 h 52"/>
                <a:gd name="T8" fmla="*/ 0 w 53"/>
                <a:gd name="T9" fmla="*/ 3 h 52"/>
                <a:gd name="T10" fmla="*/ 4 w 53"/>
                <a:gd name="T11" fmla="*/ 0 h 52"/>
                <a:gd name="T12" fmla="*/ 49 w 53"/>
                <a:gd name="T13" fmla="*/ 0 h 52"/>
                <a:gd name="T14" fmla="*/ 53 w 53"/>
                <a:gd name="T15" fmla="*/ 3 h 52"/>
                <a:gd name="T16" fmla="*/ 53 w 53"/>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3" y="49"/>
                  </a:moveTo>
                  <a:cubicBezTo>
                    <a:pt x="53" y="51"/>
                    <a:pt x="51" y="52"/>
                    <a:pt x="49" y="52"/>
                  </a:cubicBezTo>
                  <a:cubicBezTo>
                    <a:pt x="4" y="52"/>
                    <a:pt x="4" y="52"/>
                    <a:pt x="4" y="52"/>
                  </a:cubicBezTo>
                  <a:cubicBezTo>
                    <a:pt x="2" y="52"/>
                    <a:pt x="0" y="51"/>
                    <a:pt x="0" y="49"/>
                  </a:cubicBezTo>
                  <a:cubicBezTo>
                    <a:pt x="0" y="3"/>
                    <a:pt x="0" y="3"/>
                    <a:pt x="0" y="3"/>
                  </a:cubicBezTo>
                  <a:cubicBezTo>
                    <a:pt x="0" y="1"/>
                    <a:pt x="2" y="0"/>
                    <a:pt x="4" y="0"/>
                  </a:cubicBezTo>
                  <a:cubicBezTo>
                    <a:pt x="49" y="0"/>
                    <a:pt x="49" y="0"/>
                    <a:pt x="49" y="0"/>
                  </a:cubicBezTo>
                  <a:cubicBezTo>
                    <a:pt x="51" y="0"/>
                    <a:pt x="53" y="1"/>
                    <a:pt x="53" y="3"/>
                  </a:cubicBezTo>
                  <a:lnTo>
                    <a:pt x="53"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 name="Freeform 154">
              <a:extLst>
                <a:ext uri="{FF2B5EF4-FFF2-40B4-BE49-F238E27FC236}">
                  <a16:creationId xmlns:a16="http://schemas.microsoft.com/office/drawing/2014/main" id="{E4121F7D-6635-4FD1-9117-C3842C91C849}"/>
                </a:ext>
              </a:extLst>
            </p:cNvPr>
            <p:cNvSpPr>
              <a:spLocks/>
            </p:cNvSpPr>
            <p:nvPr/>
          </p:nvSpPr>
          <p:spPr bwMode="auto">
            <a:xfrm>
              <a:off x="6365848" y="4976648"/>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1"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1"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5" name="Freeform 155">
              <a:extLst>
                <a:ext uri="{FF2B5EF4-FFF2-40B4-BE49-F238E27FC236}">
                  <a16:creationId xmlns:a16="http://schemas.microsoft.com/office/drawing/2014/main" id="{821828A9-CF72-48EE-8F81-39E39D13499B}"/>
                </a:ext>
              </a:extLst>
            </p:cNvPr>
            <p:cNvSpPr>
              <a:spLocks/>
            </p:cNvSpPr>
            <p:nvPr/>
          </p:nvSpPr>
          <p:spPr bwMode="auto">
            <a:xfrm>
              <a:off x="6611580" y="4976648"/>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1" y="53"/>
                    <a:pt x="49" y="53"/>
                  </a:cubicBezTo>
                  <a:cubicBezTo>
                    <a:pt x="3" y="53"/>
                    <a:pt x="3" y="53"/>
                    <a:pt x="3" y="53"/>
                  </a:cubicBezTo>
                  <a:cubicBezTo>
                    <a:pt x="2" y="53"/>
                    <a:pt x="0" y="51"/>
                    <a:pt x="0" y="49"/>
                  </a:cubicBezTo>
                  <a:cubicBezTo>
                    <a:pt x="0" y="4"/>
                    <a:pt x="0" y="4"/>
                    <a:pt x="0" y="4"/>
                  </a:cubicBezTo>
                  <a:cubicBezTo>
                    <a:pt x="0" y="2"/>
                    <a:pt x="2" y="0"/>
                    <a:pt x="3" y="0"/>
                  </a:cubicBezTo>
                  <a:cubicBezTo>
                    <a:pt x="49" y="0"/>
                    <a:pt x="49" y="0"/>
                    <a:pt x="49" y="0"/>
                  </a:cubicBezTo>
                  <a:cubicBezTo>
                    <a:pt x="51"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6" name="Freeform 156">
              <a:extLst>
                <a:ext uri="{FF2B5EF4-FFF2-40B4-BE49-F238E27FC236}">
                  <a16:creationId xmlns:a16="http://schemas.microsoft.com/office/drawing/2014/main" id="{1921AFFC-B248-4346-A226-FEF5AC013118}"/>
                </a:ext>
              </a:extLst>
            </p:cNvPr>
            <p:cNvSpPr>
              <a:spLocks/>
            </p:cNvSpPr>
            <p:nvPr/>
          </p:nvSpPr>
          <p:spPr bwMode="auto">
            <a:xfrm>
              <a:off x="6857313" y="4976648"/>
              <a:ext cx="136098" cy="136098"/>
            </a:xfrm>
            <a:custGeom>
              <a:avLst/>
              <a:gdLst>
                <a:gd name="T0" fmla="*/ 53 w 53"/>
                <a:gd name="T1" fmla="*/ 49 h 53"/>
                <a:gd name="T2" fmla="*/ 49 w 53"/>
                <a:gd name="T3" fmla="*/ 53 h 53"/>
                <a:gd name="T4" fmla="*/ 4 w 53"/>
                <a:gd name="T5" fmla="*/ 53 h 53"/>
                <a:gd name="T6" fmla="*/ 0 w 53"/>
                <a:gd name="T7" fmla="*/ 49 h 53"/>
                <a:gd name="T8" fmla="*/ 0 w 53"/>
                <a:gd name="T9" fmla="*/ 4 h 53"/>
                <a:gd name="T10" fmla="*/ 4 w 53"/>
                <a:gd name="T11" fmla="*/ 0 h 53"/>
                <a:gd name="T12" fmla="*/ 49 w 53"/>
                <a:gd name="T13" fmla="*/ 0 h 53"/>
                <a:gd name="T14" fmla="*/ 53 w 53"/>
                <a:gd name="T15" fmla="*/ 4 h 53"/>
                <a:gd name="T16" fmla="*/ 53 w 53"/>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49"/>
                  </a:moveTo>
                  <a:cubicBezTo>
                    <a:pt x="53" y="51"/>
                    <a:pt x="51" y="53"/>
                    <a:pt x="49" y="53"/>
                  </a:cubicBezTo>
                  <a:cubicBezTo>
                    <a:pt x="4" y="53"/>
                    <a:pt x="4" y="53"/>
                    <a:pt x="4" y="53"/>
                  </a:cubicBezTo>
                  <a:cubicBezTo>
                    <a:pt x="2" y="53"/>
                    <a:pt x="0" y="51"/>
                    <a:pt x="0" y="49"/>
                  </a:cubicBezTo>
                  <a:cubicBezTo>
                    <a:pt x="0" y="4"/>
                    <a:pt x="0" y="4"/>
                    <a:pt x="0" y="4"/>
                  </a:cubicBezTo>
                  <a:cubicBezTo>
                    <a:pt x="0" y="2"/>
                    <a:pt x="2" y="0"/>
                    <a:pt x="4" y="0"/>
                  </a:cubicBezTo>
                  <a:cubicBezTo>
                    <a:pt x="49" y="0"/>
                    <a:pt x="49" y="0"/>
                    <a:pt x="49" y="0"/>
                  </a:cubicBezTo>
                  <a:cubicBezTo>
                    <a:pt x="51" y="0"/>
                    <a:pt x="53" y="2"/>
                    <a:pt x="53" y="4"/>
                  </a:cubicBezTo>
                  <a:lnTo>
                    <a:pt x="53"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7" name="Freeform 157">
              <a:extLst>
                <a:ext uri="{FF2B5EF4-FFF2-40B4-BE49-F238E27FC236}">
                  <a16:creationId xmlns:a16="http://schemas.microsoft.com/office/drawing/2014/main" id="{2F1A0406-5611-4B78-AB8D-A44571559F05}"/>
                </a:ext>
              </a:extLst>
            </p:cNvPr>
            <p:cNvSpPr>
              <a:spLocks/>
            </p:cNvSpPr>
            <p:nvPr/>
          </p:nvSpPr>
          <p:spPr bwMode="auto">
            <a:xfrm>
              <a:off x="7106826" y="4976648"/>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0"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0" y="0"/>
                    <a:pt x="52" y="2"/>
                    <a:pt x="52" y="4"/>
                  </a:cubicBezTo>
                  <a:lnTo>
                    <a:pt x="52"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8" name="Freeform 158">
              <a:extLst>
                <a:ext uri="{FF2B5EF4-FFF2-40B4-BE49-F238E27FC236}">
                  <a16:creationId xmlns:a16="http://schemas.microsoft.com/office/drawing/2014/main" id="{753A9E60-CE78-4105-B5F6-1419CB63887F}"/>
                </a:ext>
              </a:extLst>
            </p:cNvPr>
            <p:cNvSpPr>
              <a:spLocks/>
            </p:cNvSpPr>
            <p:nvPr/>
          </p:nvSpPr>
          <p:spPr bwMode="auto">
            <a:xfrm>
              <a:off x="7106826" y="4729026"/>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0"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0" y="0"/>
                    <a:pt x="52" y="1"/>
                    <a:pt x="52" y="3"/>
                  </a:cubicBezTo>
                  <a:lnTo>
                    <a:pt x="52"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9" name="Freeform 159">
              <a:extLst>
                <a:ext uri="{FF2B5EF4-FFF2-40B4-BE49-F238E27FC236}">
                  <a16:creationId xmlns:a16="http://schemas.microsoft.com/office/drawing/2014/main" id="{9AF6EADE-845D-4120-BAAE-735260F85E28}"/>
                </a:ext>
              </a:extLst>
            </p:cNvPr>
            <p:cNvSpPr>
              <a:spLocks/>
            </p:cNvSpPr>
            <p:nvPr/>
          </p:nvSpPr>
          <p:spPr bwMode="auto">
            <a:xfrm>
              <a:off x="6252432" y="3636461"/>
              <a:ext cx="1092565" cy="489576"/>
            </a:xfrm>
            <a:custGeom>
              <a:avLst/>
              <a:gdLst>
                <a:gd name="T0" fmla="*/ 426 w 426"/>
                <a:gd name="T1" fmla="*/ 20 h 190"/>
                <a:gd name="T2" fmla="*/ 420 w 426"/>
                <a:gd name="T3" fmla="*/ 6 h 190"/>
                <a:gd name="T4" fmla="*/ 406 w 426"/>
                <a:gd name="T5" fmla="*/ 0 h 190"/>
                <a:gd name="T6" fmla="*/ 20 w 426"/>
                <a:gd name="T7" fmla="*/ 0 h 190"/>
                <a:gd name="T8" fmla="*/ 6 w 426"/>
                <a:gd name="T9" fmla="*/ 6 h 190"/>
                <a:gd name="T10" fmla="*/ 0 w 426"/>
                <a:gd name="T11" fmla="*/ 20 h 190"/>
                <a:gd name="T12" fmla="*/ 0 w 426"/>
                <a:gd name="T13" fmla="*/ 190 h 190"/>
                <a:gd name="T14" fmla="*/ 426 w 426"/>
                <a:gd name="T15" fmla="*/ 190 h 190"/>
                <a:gd name="T16" fmla="*/ 426 w 426"/>
                <a:gd name="T17" fmla="*/ 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90">
                  <a:moveTo>
                    <a:pt x="426" y="20"/>
                  </a:moveTo>
                  <a:cubicBezTo>
                    <a:pt x="426" y="15"/>
                    <a:pt x="424" y="10"/>
                    <a:pt x="420" y="6"/>
                  </a:cubicBezTo>
                  <a:cubicBezTo>
                    <a:pt x="416" y="2"/>
                    <a:pt x="411" y="0"/>
                    <a:pt x="406" y="0"/>
                  </a:cubicBezTo>
                  <a:cubicBezTo>
                    <a:pt x="20" y="0"/>
                    <a:pt x="20" y="0"/>
                    <a:pt x="20" y="0"/>
                  </a:cubicBezTo>
                  <a:cubicBezTo>
                    <a:pt x="15" y="0"/>
                    <a:pt x="10" y="2"/>
                    <a:pt x="6" y="6"/>
                  </a:cubicBezTo>
                  <a:cubicBezTo>
                    <a:pt x="2" y="10"/>
                    <a:pt x="0" y="15"/>
                    <a:pt x="0" y="20"/>
                  </a:cubicBezTo>
                  <a:cubicBezTo>
                    <a:pt x="0" y="190"/>
                    <a:pt x="0" y="190"/>
                    <a:pt x="0" y="190"/>
                  </a:cubicBezTo>
                  <a:cubicBezTo>
                    <a:pt x="426" y="190"/>
                    <a:pt x="426" y="190"/>
                    <a:pt x="426" y="190"/>
                  </a:cubicBezTo>
                  <a:lnTo>
                    <a:pt x="426" y="2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0" name="Freeform 160">
              <a:extLst>
                <a:ext uri="{FF2B5EF4-FFF2-40B4-BE49-F238E27FC236}">
                  <a16:creationId xmlns:a16="http://schemas.microsoft.com/office/drawing/2014/main" id="{92B60C5A-CC42-41B5-93BE-CEF93155D47B}"/>
                </a:ext>
              </a:extLst>
            </p:cNvPr>
            <p:cNvSpPr>
              <a:spLocks/>
            </p:cNvSpPr>
            <p:nvPr/>
          </p:nvSpPr>
          <p:spPr bwMode="auto">
            <a:xfrm>
              <a:off x="6341275" y="3725302"/>
              <a:ext cx="918662" cy="313782"/>
            </a:xfrm>
            <a:custGeom>
              <a:avLst/>
              <a:gdLst>
                <a:gd name="T0" fmla="*/ 12 w 358"/>
                <a:gd name="T1" fmla="*/ 122 h 122"/>
                <a:gd name="T2" fmla="*/ 4 w 358"/>
                <a:gd name="T3" fmla="*/ 118 h 122"/>
                <a:gd name="T4" fmla="*/ 0 w 358"/>
                <a:gd name="T5" fmla="*/ 110 h 122"/>
                <a:gd name="T6" fmla="*/ 0 w 358"/>
                <a:gd name="T7" fmla="*/ 12 h 122"/>
                <a:gd name="T8" fmla="*/ 4 w 358"/>
                <a:gd name="T9" fmla="*/ 4 h 122"/>
                <a:gd name="T10" fmla="*/ 12 w 358"/>
                <a:gd name="T11" fmla="*/ 0 h 122"/>
                <a:gd name="T12" fmla="*/ 347 w 358"/>
                <a:gd name="T13" fmla="*/ 0 h 122"/>
                <a:gd name="T14" fmla="*/ 355 w 358"/>
                <a:gd name="T15" fmla="*/ 4 h 122"/>
                <a:gd name="T16" fmla="*/ 358 w 358"/>
                <a:gd name="T17" fmla="*/ 12 h 122"/>
                <a:gd name="T18" fmla="*/ 358 w 358"/>
                <a:gd name="T19" fmla="*/ 110 h 122"/>
                <a:gd name="T20" fmla="*/ 355 w 358"/>
                <a:gd name="T21" fmla="*/ 118 h 122"/>
                <a:gd name="T22" fmla="*/ 347 w 358"/>
                <a:gd name="T23" fmla="*/ 122 h 122"/>
                <a:gd name="T24" fmla="*/ 12 w 358"/>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122">
                  <a:moveTo>
                    <a:pt x="12" y="122"/>
                  </a:moveTo>
                  <a:cubicBezTo>
                    <a:pt x="9" y="122"/>
                    <a:pt x="6" y="121"/>
                    <a:pt x="4" y="118"/>
                  </a:cubicBezTo>
                  <a:cubicBezTo>
                    <a:pt x="2" y="116"/>
                    <a:pt x="0" y="113"/>
                    <a:pt x="0" y="110"/>
                  </a:cubicBezTo>
                  <a:cubicBezTo>
                    <a:pt x="0" y="12"/>
                    <a:pt x="0" y="12"/>
                    <a:pt x="0" y="12"/>
                  </a:cubicBezTo>
                  <a:cubicBezTo>
                    <a:pt x="0" y="9"/>
                    <a:pt x="2" y="6"/>
                    <a:pt x="4" y="4"/>
                  </a:cubicBezTo>
                  <a:cubicBezTo>
                    <a:pt x="6" y="2"/>
                    <a:pt x="9" y="0"/>
                    <a:pt x="12" y="0"/>
                  </a:cubicBezTo>
                  <a:cubicBezTo>
                    <a:pt x="347" y="0"/>
                    <a:pt x="347" y="0"/>
                    <a:pt x="347" y="0"/>
                  </a:cubicBezTo>
                  <a:cubicBezTo>
                    <a:pt x="350" y="0"/>
                    <a:pt x="353" y="2"/>
                    <a:pt x="355" y="4"/>
                  </a:cubicBezTo>
                  <a:cubicBezTo>
                    <a:pt x="357" y="6"/>
                    <a:pt x="358" y="9"/>
                    <a:pt x="358" y="12"/>
                  </a:cubicBezTo>
                  <a:cubicBezTo>
                    <a:pt x="358" y="110"/>
                    <a:pt x="358" y="110"/>
                    <a:pt x="358" y="110"/>
                  </a:cubicBezTo>
                  <a:cubicBezTo>
                    <a:pt x="358" y="113"/>
                    <a:pt x="357" y="116"/>
                    <a:pt x="355" y="118"/>
                  </a:cubicBezTo>
                  <a:cubicBezTo>
                    <a:pt x="353" y="121"/>
                    <a:pt x="350" y="122"/>
                    <a:pt x="347" y="122"/>
                  </a:cubicBezTo>
                  <a:lnTo>
                    <a:pt x="12" y="12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sp>
          <p:nvSpPr>
            <p:cNvPr id="171" name="Freeform 161">
              <a:extLst>
                <a:ext uri="{FF2B5EF4-FFF2-40B4-BE49-F238E27FC236}">
                  <a16:creationId xmlns:a16="http://schemas.microsoft.com/office/drawing/2014/main" id="{8DD689CC-838F-4407-9095-F0FBF9062751}"/>
                </a:ext>
              </a:extLst>
            </p:cNvPr>
            <p:cNvSpPr>
              <a:spLocks/>
            </p:cNvSpPr>
            <p:nvPr/>
          </p:nvSpPr>
          <p:spPr bwMode="auto">
            <a:xfrm>
              <a:off x="6365848" y="3747985"/>
              <a:ext cx="873296" cy="270307"/>
            </a:xfrm>
            <a:custGeom>
              <a:avLst/>
              <a:gdLst>
                <a:gd name="T0" fmla="*/ 3 w 341"/>
                <a:gd name="T1" fmla="*/ 0 h 105"/>
                <a:gd name="T2" fmla="*/ 1 w 341"/>
                <a:gd name="T3" fmla="*/ 1 h 105"/>
                <a:gd name="T4" fmla="*/ 0 w 341"/>
                <a:gd name="T5" fmla="*/ 3 h 105"/>
                <a:gd name="T6" fmla="*/ 0 w 341"/>
                <a:gd name="T7" fmla="*/ 101 h 105"/>
                <a:gd name="T8" fmla="*/ 1 w 341"/>
                <a:gd name="T9" fmla="*/ 104 h 105"/>
                <a:gd name="T10" fmla="*/ 3 w 341"/>
                <a:gd name="T11" fmla="*/ 105 h 105"/>
                <a:gd name="T12" fmla="*/ 338 w 341"/>
                <a:gd name="T13" fmla="*/ 105 h 105"/>
                <a:gd name="T14" fmla="*/ 340 w 341"/>
                <a:gd name="T15" fmla="*/ 104 h 105"/>
                <a:gd name="T16" fmla="*/ 341 w 341"/>
                <a:gd name="T17" fmla="*/ 101 h 105"/>
                <a:gd name="T18" fmla="*/ 341 w 341"/>
                <a:gd name="T19" fmla="*/ 3 h 105"/>
                <a:gd name="T20" fmla="*/ 340 w 341"/>
                <a:gd name="T21" fmla="*/ 1 h 105"/>
                <a:gd name="T22" fmla="*/ 338 w 341"/>
                <a:gd name="T23" fmla="*/ 0 h 105"/>
                <a:gd name="T24" fmla="*/ 3 w 341"/>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105">
                  <a:moveTo>
                    <a:pt x="3" y="0"/>
                  </a:moveTo>
                  <a:cubicBezTo>
                    <a:pt x="2" y="0"/>
                    <a:pt x="1" y="0"/>
                    <a:pt x="1" y="1"/>
                  </a:cubicBezTo>
                  <a:cubicBezTo>
                    <a:pt x="0" y="1"/>
                    <a:pt x="0" y="2"/>
                    <a:pt x="0" y="3"/>
                  </a:cubicBezTo>
                  <a:cubicBezTo>
                    <a:pt x="0" y="101"/>
                    <a:pt x="0" y="101"/>
                    <a:pt x="0" y="101"/>
                  </a:cubicBezTo>
                  <a:cubicBezTo>
                    <a:pt x="0" y="102"/>
                    <a:pt x="0" y="103"/>
                    <a:pt x="1" y="104"/>
                  </a:cubicBezTo>
                  <a:cubicBezTo>
                    <a:pt x="1" y="104"/>
                    <a:pt x="2" y="105"/>
                    <a:pt x="3" y="105"/>
                  </a:cubicBezTo>
                  <a:cubicBezTo>
                    <a:pt x="338" y="105"/>
                    <a:pt x="338" y="105"/>
                    <a:pt x="338" y="105"/>
                  </a:cubicBezTo>
                  <a:cubicBezTo>
                    <a:pt x="338" y="105"/>
                    <a:pt x="339" y="104"/>
                    <a:pt x="340" y="104"/>
                  </a:cubicBezTo>
                  <a:cubicBezTo>
                    <a:pt x="341" y="103"/>
                    <a:pt x="341" y="102"/>
                    <a:pt x="341" y="101"/>
                  </a:cubicBezTo>
                  <a:cubicBezTo>
                    <a:pt x="341" y="3"/>
                    <a:pt x="341" y="3"/>
                    <a:pt x="341" y="3"/>
                  </a:cubicBezTo>
                  <a:cubicBezTo>
                    <a:pt x="341" y="2"/>
                    <a:pt x="341" y="1"/>
                    <a:pt x="340" y="1"/>
                  </a:cubicBezTo>
                  <a:cubicBezTo>
                    <a:pt x="339" y="0"/>
                    <a:pt x="338" y="0"/>
                    <a:pt x="338" y="0"/>
                  </a:cubicBezTo>
                  <a:lnTo>
                    <a:pt x="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CA"/>
            </a:p>
          </p:txBody>
        </p:sp>
        <p:sp>
          <p:nvSpPr>
            <p:cNvPr id="172" name="Rectangle 162">
              <a:extLst>
                <a:ext uri="{FF2B5EF4-FFF2-40B4-BE49-F238E27FC236}">
                  <a16:creationId xmlns:a16="http://schemas.microsoft.com/office/drawing/2014/main" id="{D79C6F0A-7E07-47B0-8D60-38068C75554D}"/>
                </a:ext>
              </a:extLst>
            </p:cNvPr>
            <p:cNvSpPr>
              <a:spLocks noChangeArrowheads="1"/>
            </p:cNvSpPr>
            <p:nvPr/>
          </p:nvSpPr>
          <p:spPr bwMode="auto">
            <a:xfrm>
              <a:off x="6252432" y="4105243"/>
              <a:ext cx="1092565" cy="2079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grpSp>
    </p:spTree>
    <p:custDataLst>
      <p:tags r:id="rId1"/>
    </p:custDataLst>
    <p:extLst>
      <p:ext uri="{BB962C8B-B14F-4D97-AF65-F5344CB8AC3E}">
        <p14:creationId xmlns:p14="http://schemas.microsoft.com/office/powerpoint/2010/main" val="262879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4022F2C7-B094-46F7-92E2-F8F1D45768F6}"/>
              </a:ext>
            </a:extLst>
          </p:cNvPr>
          <p:cNvSpPr/>
          <p:nvPr/>
        </p:nvSpPr>
        <p:spPr>
          <a:xfrm>
            <a:off x="-276233" y="1299742"/>
            <a:ext cx="4613564" cy="4613564"/>
          </a:xfrm>
          <a:prstGeom prst="ellipse">
            <a:avLst/>
          </a:prstGeom>
          <a:solidFill>
            <a:schemeClr val="accent2"/>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 name="Title 1">
            <a:extLst>
              <a:ext uri="{FF2B5EF4-FFF2-40B4-BE49-F238E27FC236}">
                <a16:creationId xmlns:a16="http://schemas.microsoft.com/office/drawing/2014/main" id="{B02B6596-4C11-40C1-B37B-52CCBC18490C}"/>
              </a:ext>
            </a:extLst>
          </p:cNvPr>
          <p:cNvSpPr>
            <a:spLocks noGrp="1"/>
          </p:cNvSpPr>
          <p:nvPr>
            <p:ph type="title"/>
          </p:nvPr>
        </p:nvSpPr>
        <p:spPr/>
        <p:txBody>
          <a:bodyPr/>
          <a:lstStyle/>
          <a:p>
            <a:r>
              <a:rPr lang="en-CA" dirty="0"/>
              <a:t>Online portal overview</a:t>
            </a:r>
          </a:p>
        </p:txBody>
      </p:sp>
      <p:sp>
        <p:nvSpPr>
          <p:cNvPr id="18" name="Content Placeholder 7">
            <a:extLst>
              <a:ext uri="{FF2B5EF4-FFF2-40B4-BE49-F238E27FC236}">
                <a16:creationId xmlns:a16="http://schemas.microsoft.com/office/drawing/2014/main" id="{DD0241A3-A590-428A-98CA-F99F01C5688A}"/>
              </a:ext>
            </a:extLst>
          </p:cNvPr>
          <p:cNvSpPr txBox="1">
            <a:spLocks/>
          </p:cNvSpPr>
          <p:nvPr/>
        </p:nvSpPr>
        <p:spPr>
          <a:xfrm>
            <a:off x="4572000" y="2205039"/>
            <a:ext cx="4384964" cy="3189198"/>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t>Data Transmission Network (DTN) portal</a:t>
            </a:r>
          </a:p>
          <a:p>
            <a:r>
              <a:rPr lang="en-CA" dirty="0"/>
              <a:t>New site settlement and loyalty reports</a:t>
            </a:r>
          </a:p>
          <a:p>
            <a:endParaRPr lang="en-CA" dirty="0"/>
          </a:p>
          <a:p>
            <a:endParaRPr lang="en-CA" dirty="0"/>
          </a:p>
          <a:p>
            <a:endParaRPr lang="en-CA" dirty="0"/>
          </a:p>
        </p:txBody>
      </p:sp>
      <p:sp>
        <p:nvSpPr>
          <p:cNvPr id="21" name="Freeform 20"/>
          <p:cNvSpPr/>
          <p:nvPr/>
        </p:nvSpPr>
        <p:spPr>
          <a:xfrm rot="3116740">
            <a:off x="1434366" y="2848041"/>
            <a:ext cx="2470307" cy="3219269"/>
          </a:xfrm>
          <a:custGeom>
            <a:avLst/>
            <a:gdLst>
              <a:gd name="connsiteX0" fmla="*/ 0 w 2470307"/>
              <a:gd name="connsiteY0" fmla="*/ 0 h 3219269"/>
              <a:gd name="connsiteX1" fmla="*/ 1832073 w 2470307"/>
              <a:gd name="connsiteY1" fmla="*/ 0 h 3219269"/>
              <a:gd name="connsiteX2" fmla="*/ 1922528 w 2470307"/>
              <a:gd name="connsiteY2" fmla="*/ 96094 h 3219269"/>
              <a:gd name="connsiteX3" fmla="*/ 1979845 w 2470307"/>
              <a:gd name="connsiteY3" fmla="*/ 3010966 h 3219269"/>
              <a:gd name="connsiteX4" fmla="*/ 1825084 w 2470307"/>
              <a:gd name="connsiteY4" fmla="*/ 3189344 h 3219269"/>
              <a:gd name="connsiteX5" fmla="*/ 1793293 w 2470307"/>
              <a:gd name="connsiteY5" fmla="*/ 3219269 h 3219269"/>
              <a:gd name="connsiteX6" fmla="*/ 0 w 2470307"/>
              <a:gd name="connsiteY6" fmla="*/ 3219269 h 321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307" h="3219269">
                <a:moveTo>
                  <a:pt x="0" y="0"/>
                </a:moveTo>
                <a:lnTo>
                  <a:pt x="1832073" y="0"/>
                </a:lnTo>
                <a:lnTo>
                  <a:pt x="1922528" y="96094"/>
                </a:lnTo>
                <a:cubicBezTo>
                  <a:pt x="2617652" y="913414"/>
                  <a:pt x="2666987" y="2133182"/>
                  <a:pt x="1979845" y="3010966"/>
                </a:cubicBezTo>
                <a:cubicBezTo>
                  <a:pt x="1930764" y="3073665"/>
                  <a:pt x="1879086" y="3133135"/>
                  <a:pt x="1825084" y="3189344"/>
                </a:cubicBezTo>
                <a:lnTo>
                  <a:pt x="1793293" y="3219269"/>
                </a:lnTo>
                <a:lnTo>
                  <a:pt x="0" y="3219269"/>
                </a:lnTo>
                <a:close/>
              </a:path>
            </a:pathLst>
          </a:custGeom>
          <a:solidFill>
            <a:srgbClr val="3D7A8B"/>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grpSp>
        <p:nvGrpSpPr>
          <p:cNvPr id="8" name="Group 7">
            <a:extLst>
              <a:ext uri="{FF2B5EF4-FFF2-40B4-BE49-F238E27FC236}">
                <a16:creationId xmlns:a16="http://schemas.microsoft.com/office/drawing/2014/main" id="{1D638A4D-97C9-43EF-A7A8-8A37562AD770}"/>
              </a:ext>
            </a:extLst>
          </p:cNvPr>
          <p:cNvGrpSpPr/>
          <p:nvPr/>
        </p:nvGrpSpPr>
        <p:grpSpPr>
          <a:xfrm>
            <a:off x="638153" y="2499209"/>
            <a:ext cx="2773909" cy="1978119"/>
            <a:chOff x="9602788" y="3905250"/>
            <a:chExt cx="3178176" cy="2276476"/>
          </a:xfrm>
        </p:grpSpPr>
        <p:sp>
          <p:nvSpPr>
            <p:cNvPr id="9" name="AutoShape 3">
              <a:extLst>
                <a:ext uri="{FF2B5EF4-FFF2-40B4-BE49-F238E27FC236}">
                  <a16:creationId xmlns:a16="http://schemas.microsoft.com/office/drawing/2014/main" id="{D4117FC9-AB73-4595-9875-85FEEBAF10F4}"/>
                </a:ext>
              </a:extLst>
            </p:cNvPr>
            <p:cNvSpPr>
              <a:spLocks noChangeAspect="1" noChangeArrowheads="1" noTextEdit="1"/>
            </p:cNvSpPr>
            <p:nvPr/>
          </p:nvSpPr>
          <p:spPr bwMode="auto">
            <a:xfrm>
              <a:off x="9602788" y="3905250"/>
              <a:ext cx="317817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 name="Rectangle 5">
              <a:extLst>
                <a:ext uri="{FF2B5EF4-FFF2-40B4-BE49-F238E27FC236}">
                  <a16:creationId xmlns:a16="http://schemas.microsoft.com/office/drawing/2014/main" id="{FB5B71E4-9644-4381-A0FC-A0B66A588A7F}"/>
                </a:ext>
              </a:extLst>
            </p:cNvPr>
            <p:cNvSpPr>
              <a:spLocks noChangeArrowheads="1"/>
            </p:cNvSpPr>
            <p:nvPr/>
          </p:nvSpPr>
          <p:spPr bwMode="auto">
            <a:xfrm>
              <a:off x="9888538" y="3905250"/>
              <a:ext cx="2611438" cy="1765300"/>
            </a:xfrm>
            <a:prstGeom prst="rect">
              <a:avLst/>
            </a:prstGeom>
            <a:solidFill>
              <a:srgbClr val="4890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Rectangle 6">
              <a:extLst>
                <a:ext uri="{FF2B5EF4-FFF2-40B4-BE49-F238E27FC236}">
                  <a16:creationId xmlns:a16="http://schemas.microsoft.com/office/drawing/2014/main" id="{7D4D4BD2-19F9-4ABF-9D00-7F61B7545248}"/>
                </a:ext>
              </a:extLst>
            </p:cNvPr>
            <p:cNvSpPr>
              <a:spLocks noChangeArrowheads="1"/>
            </p:cNvSpPr>
            <p:nvPr/>
          </p:nvSpPr>
          <p:spPr bwMode="auto">
            <a:xfrm>
              <a:off x="9888538" y="3971925"/>
              <a:ext cx="2611438" cy="1765300"/>
            </a:xfrm>
            <a:prstGeom prst="rect">
              <a:avLst/>
            </a:prstGeom>
            <a:solidFill>
              <a:srgbClr val="3469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Freeform 7">
              <a:extLst>
                <a:ext uri="{FF2B5EF4-FFF2-40B4-BE49-F238E27FC236}">
                  <a16:creationId xmlns:a16="http://schemas.microsoft.com/office/drawing/2014/main" id="{CAD3C501-016C-4935-A305-5CC8B72C3E6C}"/>
                </a:ext>
              </a:extLst>
            </p:cNvPr>
            <p:cNvSpPr>
              <a:spLocks/>
            </p:cNvSpPr>
            <p:nvPr/>
          </p:nvSpPr>
          <p:spPr bwMode="auto">
            <a:xfrm>
              <a:off x="9607551" y="5737225"/>
              <a:ext cx="3173413" cy="296863"/>
            </a:xfrm>
            <a:custGeom>
              <a:avLst/>
              <a:gdLst>
                <a:gd name="T0" fmla="*/ 1999 w 1999"/>
                <a:gd name="T1" fmla="*/ 187 h 187"/>
                <a:gd name="T2" fmla="*/ 0 w 1999"/>
                <a:gd name="T3" fmla="*/ 187 h 187"/>
                <a:gd name="T4" fmla="*/ 177 w 1999"/>
                <a:gd name="T5" fmla="*/ 0 h 187"/>
                <a:gd name="T6" fmla="*/ 1822 w 1999"/>
                <a:gd name="T7" fmla="*/ 0 h 187"/>
                <a:gd name="T8" fmla="*/ 1999 w 1999"/>
                <a:gd name="T9" fmla="*/ 187 h 187"/>
              </a:gdLst>
              <a:ahLst/>
              <a:cxnLst>
                <a:cxn ang="0">
                  <a:pos x="T0" y="T1"/>
                </a:cxn>
                <a:cxn ang="0">
                  <a:pos x="T2" y="T3"/>
                </a:cxn>
                <a:cxn ang="0">
                  <a:pos x="T4" y="T5"/>
                </a:cxn>
                <a:cxn ang="0">
                  <a:pos x="T6" y="T7"/>
                </a:cxn>
                <a:cxn ang="0">
                  <a:pos x="T8" y="T9"/>
                </a:cxn>
              </a:cxnLst>
              <a:rect l="0" t="0" r="r" b="b"/>
              <a:pathLst>
                <a:path w="1999" h="187">
                  <a:moveTo>
                    <a:pt x="1999" y="187"/>
                  </a:moveTo>
                  <a:lnTo>
                    <a:pt x="0" y="187"/>
                  </a:lnTo>
                  <a:lnTo>
                    <a:pt x="177" y="0"/>
                  </a:lnTo>
                  <a:lnTo>
                    <a:pt x="1822" y="0"/>
                  </a:lnTo>
                  <a:lnTo>
                    <a:pt x="1999" y="187"/>
                  </a:lnTo>
                  <a:close/>
                </a:path>
              </a:pathLst>
            </a:custGeom>
            <a:solidFill>
              <a:srgbClr val="4890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Rectangle 8">
              <a:extLst>
                <a:ext uri="{FF2B5EF4-FFF2-40B4-BE49-F238E27FC236}">
                  <a16:creationId xmlns:a16="http://schemas.microsoft.com/office/drawing/2014/main" id="{B8DB616F-A23D-429F-B0ED-6AE4D88140F3}"/>
                </a:ext>
              </a:extLst>
            </p:cNvPr>
            <p:cNvSpPr>
              <a:spLocks noChangeArrowheads="1"/>
            </p:cNvSpPr>
            <p:nvPr/>
          </p:nvSpPr>
          <p:spPr bwMode="auto">
            <a:xfrm>
              <a:off x="10015538" y="4098925"/>
              <a:ext cx="2357438" cy="150495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Rectangle 13">
              <a:extLst>
                <a:ext uri="{FF2B5EF4-FFF2-40B4-BE49-F238E27FC236}">
                  <a16:creationId xmlns:a16="http://schemas.microsoft.com/office/drawing/2014/main" id="{5C4F2B36-60DB-4289-87D7-4996E8155AB9}"/>
                </a:ext>
              </a:extLst>
            </p:cNvPr>
            <p:cNvSpPr>
              <a:spLocks noChangeArrowheads="1"/>
            </p:cNvSpPr>
            <p:nvPr/>
          </p:nvSpPr>
          <p:spPr bwMode="auto">
            <a:xfrm>
              <a:off x="9607551" y="6034088"/>
              <a:ext cx="3173413" cy="147638"/>
            </a:xfrm>
            <a:prstGeom prst="rect">
              <a:avLst/>
            </a:prstGeom>
            <a:solidFill>
              <a:srgbClr val="1B36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Rectangle 14">
              <a:extLst>
                <a:ext uri="{FF2B5EF4-FFF2-40B4-BE49-F238E27FC236}">
                  <a16:creationId xmlns:a16="http://schemas.microsoft.com/office/drawing/2014/main" id="{B59CF4C6-E4B0-4EEE-B34A-D3CBCCFE9399}"/>
                </a:ext>
              </a:extLst>
            </p:cNvPr>
            <p:cNvSpPr>
              <a:spLocks noChangeArrowheads="1"/>
            </p:cNvSpPr>
            <p:nvPr/>
          </p:nvSpPr>
          <p:spPr bwMode="auto">
            <a:xfrm>
              <a:off x="9985376" y="5864225"/>
              <a:ext cx="2417763" cy="36513"/>
            </a:xfrm>
            <a:prstGeom prst="rect">
              <a:avLst/>
            </a:prstGeom>
            <a:solidFill>
              <a:srgbClr val="3469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Rectangle 15">
              <a:extLst>
                <a:ext uri="{FF2B5EF4-FFF2-40B4-BE49-F238E27FC236}">
                  <a16:creationId xmlns:a16="http://schemas.microsoft.com/office/drawing/2014/main" id="{D634B7D6-B8FE-46B0-A0DD-73E0194AC81D}"/>
                </a:ext>
              </a:extLst>
            </p:cNvPr>
            <p:cNvSpPr>
              <a:spLocks noChangeArrowheads="1"/>
            </p:cNvSpPr>
            <p:nvPr/>
          </p:nvSpPr>
          <p:spPr bwMode="auto">
            <a:xfrm>
              <a:off x="9888538" y="5937250"/>
              <a:ext cx="2611438" cy="34925"/>
            </a:xfrm>
            <a:prstGeom prst="rect">
              <a:avLst/>
            </a:prstGeom>
            <a:solidFill>
              <a:srgbClr val="3469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Rectangle 16">
              <a:extLst>
                <a:ext uri="{FF2B5EF4-FFF2-40B4-BE49-F238E27FC236}">
                  <a16:creationId xmlns:a16="http://schemas.microsoft.com/office/drawing/2014/main" id="{17D985FF-22E7-41D6-BB01-EBB8E0355CAD}"/>
                </a:ext>
              </a:extLst>
            </p:cNvPr>
            <p:cNvSpPr>
              <a:spLocks noChangeArrowheads="1"/>
            </p:cNvSpPr>
            <p:nvPr/>
          </p:nvSpPr>
          <p:spPr bwMode="auto">
            <a:xfrm>
              <a:off x="10055226" y="5792788"/>
              <a:ext cx="2271713" cy="36513"/>
            </a:xfrm>
            <a:prstGeom prst="rect">
              <a:avLst/>
            </a:prstGeom>
            <a:solidFill>
              <a:srgbClr val="3469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3" name="TextBox 22">
            <a:extLst>
              <a:ext uri="{FF2B5EF4-FFF2-40B4-BE49-F238E27FC236}">
                <a16:creationId xmlns:a16="http://schemas.microsoft.com/office/drawing/2014/main" id="{52966344-B3FD-4A9C-8772-5F19A912BFA1}"/>
              </a:ext>
            </a:extLst>
          </p:cNvPr>
          <p:cNvSpPr txBox="1"/>
          <p:nvPr/>
        </p:nvSpPr>
        <p:spPr>
          <a:xfrm>
            <a:off x="1033040" y="2889555"/>
            <a:ext cx="1982749" cy="870857"/>
          </a:xfrm>
          <a:prstGeom prst="rect">
            <a:avLst/>
          </a:prstGeom>
          <a:noFill/>
        </p:spPr>
        <p:txBody>
          <a:bodyPr wrap="square" rtlCol="0">
            <a:noAutofit/>
          </a:bodyPr>
          <a:lstStyle/>
          <a:p>
            <a:pPr algn="l"/>
            <a:r>
              <a:rPr lang="en-CA" sz="1400" dirty="0">
                <a:solidFill>
                  <a:schemeClr val="tx2"/>
                </a:solidFill>
              </a:rPr>
              <a:t>Login ID: </a:t>
            </a:r>
          </a:p>
          <a:p>
            <a:pPr algn="l"/>
            <a:r>
              <a:rPr lang="en-CA" sz="1400" dirty="0">
                <a:solidFill>
                  <a:schemeClr val="tx2"/>
                </a:solidFill>
              </a:rPr>
              <a:t>PW: </a:t>
            </a:r>
          </a:p>
        </p:txBody>
      </p:sp>
    </p:spTree>
    <p:custDataLst>
      <p:tags r:id="rId1"/>
    </p:custDataLst>
    <p:extLst>
      <p:ext uri="{BB962C8B-B14F-4D97-AF65-F5344CB8AC3E}">
        <p14:creationId xmlns:p14="http://schemas.microsoft.com/office/powerpoint/2010/main" val="18876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P spid="21"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9314F-1EDC-43D3-8C01-CE30D74725DF}"/>
              </a:ext>
            </a:extLst>
          </p:cNvPr>
          <p:cNvSpPr>
            <a:spLocks noGrp="1"/>
          </p:cNvSpPr>
          <p:nvPr>
            <p:ph type="title"/>
          </p:nvPr>
        </p:nvSpPr>
        <p:spPr/>
        <p:txBody>
          <a:bodyPr/>
          <a:lstStyle/>
          <a:p>
            <a:r>
              <a:rPr lang="en-CA" dirty="0"/>
              <a:t>Portal - Message centre</a:t>
            </a:r>
            <a:endParaRPr lang="en-CA" sz="2000" spc="200" dirty="0"/>
          </a:p>
        </p:txBody>
      </p:sp>
      <p:sp>
        <p:nvSpPr>
          <p:cNvPr id="3" name="Content Placeholder 2">
            <a:extLst>
              <a:ext uri="{FF2B5EF4-FFF2-40B4-BE49-F238E27FC236}">
                <a16:creationId xmlns:a16="http://schemas.microsoft.com/office/drawing/2014/main" id="{AA829C16-BAF2-4648-9B93-C16073275E42}"/>
              </a:ext>
            </a:extLst>
          </p:cNvPr>
          <p:cNvSpPr>
            <a:spLocks noGrp="1"/>
          </p:cNvSpPr>
          <p:nvPr>
            <p:ph idx="1"/>
          </p:nvPr>
        </p:nvSpPr>
        <p:spPr/>
        <p:txBody>
          <a:bodyPr/>
          <a:lstStyle/>
          <a:p>
            <a:endParaRPr lang="en-CA"/>
          </a:p>
        </p:txBody>
      </p:sp>
      <p:pic>
        <p:nvPicPr>
          <p:cNvPr id="1026" name="Picture 2" descr="C:\Users\gmcw4\AppData\Local\Temp\SNAGHTML1aad8220.PNG">
            <a:extLst>
              <a:ext uri="{FF2B5EF4-FFF2-40B4-BE49-F238E27FC236}">
                <a16:creationId xmlns:a16="http://schemas.microsoft.com/office/drawing/2014/main" id="{FEADF996-4967-4CD9-B052-5C8CFA7DDA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44" y="763627"/>
            <a:ext cx="8826312" cy="5913323"/>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3694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14A0D80C-A0AE-48BB-ABAD-D75FD757846C}"/>
              </a:ext>
            </a:extLst>
          </p:cNvPr>
          <p:cNvSpPr/>
          <p:nvPr/>
        </p:nvSpPr>
        <p:spPr>
          <a:xfrm>
            <a:off x="-253427" y="1290913"/>
            <a:ext cx="4613564" cy="4613564"/>
          </a:xfrm>
          <a:prstGeom prst="ellipse">
            <a:avLst/>
          </a:prstGeom>
          <a:solidFill>
            <a:schemeClr val="accent2"/>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00" name="Title 99">
            <a:extLst>
              <a:ext uri="{FF2B5EF4-FFF2-40B4-BE49-F238E27FC236}">
                <a16:creationId xmlns:a16="http://schemas.microsoft.com/office/drawing/2014/main" id="{EBCC08FB-2A59-40CB-B75C-63F8D1FCB774}"/>
              </a:ext>
            </a:extLst>
          </p:cNvPr>
          <p:cNvSpPr>
            <a:spLocks noGrp="1"/>
          </p:cNvSpPr>
          <p:nvPr>
            <p:ph type="title"/>
          </p:nvPr>
        </p:nvSpPr>
        <p:spPr/>
        <p:txBody>
          <a:bodyPr/>
          <a:lstStyle/>
          <a:p>
            <a:r>
              <a:rPr lang="en-CA" dirty="0"/>
              <a:t>Portal – Retailer reports</a:t>
            </a:r>
          </a:p>
        </p:txBody>
      </p:sp>
      <p:sp>
        <p:nvSpPr>
          <p:cNvPr id="101" name="Content Placeholder 1">
            <a:extLst>
              <a:ext uri="{FF2B5EF4-FFF2-40B4-BE49-F238E27FC236}">
                <a16:creationId xmlns:a16="http://schemas.microsoft.com/office/drawing/2014/main" id="{19DD64A5-93BF-4BF3-9EF4-DD8D2C5A4956}"/>
              </a:ext>
            </a:extLst>
          </p:cNvPr>
          <p:cNvSpPr txBox="1">
            <a:spLocks/>
          </p:cNvSpPr>
          <p:nvPr/>
        </p:nvSpPr>
        <p:spPr>
          <a:xfrm>
            <a:off x="4572001" y="2205038"/>
            <a:ext cx="3865418" cy="4011172"/>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8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lnSpc>
                <a:spcPct val="90000"/>
              </a:lnSpc>
              <a:spcBef>
                <a:spcPts val="18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dirty="0"/>
          </a:p>
        </p:txBody>
      </p:sp>
      <p:sp>
        <p:nvSpPr>
          <p:cNvPr id="102" name="Content Placeholder 7">
            <a:extLst>
              <a:ext uri="{FF2B5EF4-FFF2-40B4-BE49-F238E27FC236}">
                <a16:creationId xmlns:a16="http://schemas.microsoft.com/office/drawing/2014/main" id="{4C4E22C8-4929-496F-BD44-658459FD9A8B}"/>
              </a:ext>
            </a:extLst>
          </p:cNvPr>
          <p:cNvSpPr txBox="1">
            <a:spLocks/>
          </p:cNvSpPr>
          <p:nvPr/>
        </p:nvSpPr>
        <p:spPr>
          <a:xfrm>
            <a:off x="4572000" y="2205039"/>
            <a:ext cx="4384964" cy="3189198"/>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t>BWs select reports to be sent to Retailers</a:t>
            </a:r>
          </a:p>
          <a:p>
            <a:r>
              <a:rPr lang="en-CA" dirty="0"/>
              <a:t>Retailers receive the reports via email</a:t>
            </a:r>
          </a:p>
          <a:p>
            <a:r>
              <a:rPr lang="en-CA" dirty="0"/>
              <a:t>Selected reports sent automatically when available</a:t>
            </a:r>
          </a:p>
          <a:p>
            <a:endParaRPr lang="en-CA" dirty="0"/>
          </a:p>
        </p:txBody>
      </p:sp>
      <p:sp>
        <p:nvSpPr>
          <p:cNvPr id="49" name="Freeform 48"/>
          <p:cNvSpPr/>
          <p:nvPr/>
        </p:nvSpPr>
        <p:spPr>
          <a:xfrm rot="2683865" flipH="1">
            <a:off x="1281395" y="2693004"/>
            <a:ext cx="2748903" cy="3217012"/>
          </a:xfrm>
          <a:custGeom>
            <a:avLst/>
            <a:gdLst>
              <a:gd name="connsiteX0" fmla="*/ 2748903 w 2748903"/>
              <a:gd name="connsiteY0" fmla="*/ 0 h 3217012"/>
              <a:gd name="connsiteX1" fmla="*/ 586539 w 2748903"/>
              <a:gd name="connsiteY1" fmla="*/ 0 h 3217012"/>
              <a:gd name="connsiteX2" fmla="*/ 510475 w 2748903"/>
              <a:gd name="connsiteY2" fmla="*/ 84952 h 3217012"/>
              <a:gd name="connsiteX3" fmla="*/ 683316 w 2748903"/>
              <a:gd name="connsiteY3" fmla="*/ 3171261 h 3217012"/>
              <a:gd name="connsiteX4" fmla="*/ 734413 w 2748903"/>
              <a:gd name="connsiteY4" fmla="*/ 3217012 h 3217012"/>
              <a:gd name="connsiteX5" fmla="*/ 2196864 w 2748903"/>
              <a:gd name="connsiteY5" fmla="*/ 3217012 h 321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8903" h="3217012">
                <a:moveTo>
                  <a:pt x="2748903" y="0"/>
                </a:moveTo>
                <a:lnTo>
                  <a:pt x="586539" y="0"/>
                </a:lnTo>
                <a:lnTo>
                  <a:pt x="510475" y="84952"/>
                </a:lnTo>
                <a:cubicBezTo>
                  <a:pt x="-224247" y="994455"/>
                  <a:pt x="-165190" y="2330683"/>
                  <a:pt x="683316" y="3171261"/>
                </a:cubicBezTo>
                <a:lnTo>
                  <a:pt x="734413" y="3217012"/>
                </a:lnTo>
                <a:lnTo>
                  <a:pt x="2196864" y="3217012"/>
                </a:lnTo>
                <a:close/>
              </a:path>
            </a:pathLst>
          </a:custGeom>
          <a:solidFill>
            <a:srgbClr val="38707F"/>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grpSp>
        <p:nvGrpSpPr>
          <p:cNvPr id="3" name="Group 2">
            <a:extLst>
              <a:ext uri="{FF2B5EF4-FFF2-40B4-BE49-F238E27FC236}">
                <a16:creationId xmlns:a16="http://schemas.microsoft.com/office/drawing/2014/main" id="{89C34A85-6646-4357-BF70-FAD1B48C0FEA}"/>
              </a:ext>
            </a:extLst>
          </p:cNvPr>
          <p:cNvGrpSpPr>
            <a:grpSpLocks noChangeAspect="1"/>
          </p:cNvGrpSpPr>
          <p:nvPr/>
        </p:nvGrpSpPr>
        <p:grpSpPr>
          <a:xfrm>
            <a:off x="943801" y="2198037"/>
            <a:ext cx="1879960" cy="2666722"/>
            <a:chOff x="187036" y="1660669"/>
            <a:chExt cx="2493241" cy="3536661"/>
          </a:xfrm>
        </p:grpSpPr>
        <p:sp>
          <p:nvSpPr>
            <p:cNvPr id="172" name="Freeform 66">
              <a:extLst>
                <a:ext uri="{FF2B5EF4-FFF2-40B4-BE49-F238E27FC236}">
                  <a16:creationId xmlns:a16="http://schemas.microsoft.com/office/drawing/2014/main" id="{8E839DCF-38A8-43FF-9978-2B3ABEAC1F72}"/>
                </a:ext>
              </a:extLst>
            </p:cNvPr>
            <p:cNvSpPr>
              <a:spLocks/>
            </p:cNvSpPr>
            <p:nvPr/>
          </p:nvSpPr>
          <p:spPr bwMode="auto">
            <a:xfrm>
              <a:off x="187036" y="1660669"/>
              <a:ext cx="2493241" cy="3536661"/>
            </a:xfrm>
            <a:custGeom>
              <a:avLst/>
              <a:gdLst>
                <a:gd name="T0" fmla="*/ 1 w 1319"/>
                <a:gd name="T1" fmla="*/ 0 h 1871"/>
                <a:gd name="T2" fmla="*/ 1319 w 1319"/>
                <a:gd name="T3" fmla="*/ 1 h 1871"/>
                <a:gd name="T4" fmla="*/ 1318 w 1319"/>
                <a:gd name="T5" fmla="*/ 1871 h 1871"/>
                <a:gd name="T6" fmla="*/ 0 w 1319"/>
                <a:gd name="T7" fmla="*/ 1870 h 1871"/>
                <a:gd name="T8" fmla="*/ 1 w 1319"/>
                <a:gd name="T9" fmla="*/ 0 h 1871"/>
              </a:gdLst>
              <a:ahLst/>
              <a:cxnLst>
                <a:cxn ang="0">
                  <a:pos x="T0" y="T1"/>
                </a:cxn>
                <a:cxn ang="0">
                  <a:pos x="T2" y="T3"/>
                </a:cxn>
                <a:cxn ang="0">
                  <a:pos x="T4" y="T5"/>
                </a:cxn>
                <a:cxn ang="0">
                  <a:pos x="T6" y="T7"/>
                </a:cxn>
                <a:cxn ang="0">
                  <a:pos x="T8" y="T9"/>
                </a:cxn>
              </a:cxnLst>
              <a:rect l="0" t="0" r="r" b="b"/>
              <a:pathLst>
                <a:path w="1319" h="1871">
                  <a:moveTo>
                    <a:pt x="1" y="0"/>
                  </a:moveTo>
                  <a:lnTo>
                    <a:pt x="1319" y="1"/>
                  </a:lnTo>
                  <a:lnTo>
                    <a:pt x="1318" y="1871"/>
                  </a:lnTo>
                  <a:lnTo>
                    <a:pt x="0" y="187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3" name="Rectangle 68">
              <a:extLst>
                <a:ext uri="{FF2B5EF4-FFF2-40B4-BE49-F238E27FC236}">
                  <a16:creationId xmlns:a16="http://schemas.microsoft.com/office/drawing/2014/main" id="{CC7B6B85-D141-4019-A457-077AD5FC4B75}"/>
                </a:ext>
              </a:extLst>
            </p:cNvPr>
            <p:cNvSpPr>
              <a:spLocks noChangeArrowheads="1"/>
            </p:cNvSpPr>
            <p:nvPr/>
          </p:nvSpPr>
          <p:spPr bwMode="auto">
            <a:xfrm>
              <a:off x="500817" y="3488541"/>
              <a:ext cx="215489" cy="194697"/>
            </a:xfrm>
            <a:prstGeom prst="rect">
              <a:avLst/>
            </a:pr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4" name="Rectangle 69">
              <a:extLst>
                <a:ext uri="{FF2B5EF4-FFF2-40B4-BE49-F238E27FC236}">
                  <a16:creationId xmlns:a16="http://schemas.microsoft.com/office/drawing/2014/main" id="{4A10FCAD-E1E9-4735-ADCD-5B66676CC7D8}"/>
                </a:ext>
              </a:extLst>
            </p:cNvPr>
            <p:cNvSpPr>
              <a:spLocks noChangeArrowheads="1"/>
            </p:cNvSpPr>
            <p:nvPr/>
          </p:nvSpPr>
          <p:spPr bwMode="auto">
            <a:xfrm>
              <a:off x="750330" y="3403481"/>
              <a:ext cx="215489" cy="279757"/>
            </a:xfrm>
            <a:prstGeom prst="rect">
              <a:avLst/>
            </a:pr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5" name="Rectangle 70">
              <a:extLst>
                <a:ext uri="{FF2B5EF4-FFF2-40B4-BE49-F238E27FC236}">
                  <a16:creationId xmlns:a16="http://schemas.microsoft.com/office/drawing/2014/main" id="{2B00E233-293F-4465-A1AE-906454C5F60E}"/>
                </a:ext>
              </a:extLst>
            </p:cNvPr>
            <p:cNvSpPr>
              <a:spLocks noChangeArrowheads="1"/>
            </p:cNvSpPr>
            <p:nvPr/>
          </p:nvSpPr>
          <p:spPr bwMode="auto">
            <a:xfrm>
              <a:off x="997953" y="3205004"/>
              <a:ext cx="215489" cy="478234"/>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6" name="Rectangle 71">
              <a:extLst>
                <a:ext uri="{FF2B5EF4-FFF2-40B4-BE49-F238E27FC236}">
                  <a16:creationId xmlns:a16="http://schemas.microsoft.com/office/drawing/2014/main" id="{97A1FA04-3517-4E86-93C0-CF332BB57AC9}"/>
                </a:ext>
              </a:extLst>
            </p:cNvPr>
            <p:cNvSpPr>
              <a:spLocks noChangeArrowheads="1"/>
            </p:cNvSpPr>
            <p:nvPr/>
          </p:nvSpPr>
          <p:spPr bwMode="auto">
            <a:xfrm>
              <a:off x="1247466" y="3273053"/>
              <a:ext cx="215489" cy="410185"/>
            </a:xfrm>
            <a:prstGeom prst="rect">
              <a:avLst/>
            </a:prstGeom>
            <a:solidFill>
              <a:srgbClr val="4CE6EA"/>
            </a:solidFill>
            <a:ln>
              <a:noFill/>
            </a:ln>
          </p:spPr>
          <p:txBody>
            <a:bodyPr vert="horz" wrap="square" lIns="91440" tIns="45720" rIns="91440" bIns="45720" numCol="1" anchor="t" anchorCtr="0" compatLnSpc="1">
              <a:prstTxWarp prst="textNoShape">
                <a:avLst/>
              </a:prstTxWarp>
            </a:bodyPr>
            <a:lstStyle/>
            <a:p>
              <a:endParaRPr lang="en-CA"/>
            </a:p>
          </p:txBody>
        </p:sp>
        <p:sp>
          <p:nvSpPr>
            <p:cNvPr id="177" name="Rectangle 72">
              <a:extLst>
                <a:ext uri="{FF2B5EF4-FFF2-40B4-BE49-F238E27FC236}">
                  <a16:creationId xmlns:a16="http://schemas.microsoft.com/office/drawing/2014/main" id="{F65C6F69-1164-4246-9A76-6A7C7B5667C9}"/>
                </a:ext>
              </a:extLst>
            </p:cNvPr>
            <p:cNvSpPr>
              <a:spLocks noChangeArrowheads="1"/>
            </p:cNvSpPr>
            <p:nvPr/>
          </p:nvSpPr>
          <p:spPr bwMode="auto">
            <a:xfrm>
              <a:off x="1495090" y="3477200"/>
              <a:ext cx="215489" cy="206038"/>
            </a:xfrm>
            <a:prstGeom prst="rect">
              <a:avLst/>
            </a:pr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 name="Rectangle 73">
              <a:extLst>
                <a:ext uri="{FF2B5EF4-FFF2-40B4-BE49-F238E27FC236}">
                  <a16:creationId xmlns:a16="http://schemas.microsoft.com/office/drawing/2014/main" id="{8C2C1FB6-ECC7-4F0B-AD7E-BDDBE3583270}"/>
                </a:ext>
              </a:extLst>
            </p:cNvPr>
            <p:cNvSpPr>
              <a:spLocks noChangeArrowheads="1"/>
            </p:cNvSpPr>
            <p:nvPr/>
          </p:nvSpPr>
          <p:spPr bwMode="auto">
            <a:xfrm>
              <a:off x="1738931" y="3401590"/>
              <a:ext cx="215489" cy="281648"/>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 name="Rectangle 74">
              <a:extLst>
                <a:ext uri="{FF2B5EF4-FFF2-40B4-BE49-F238E27FC236}">
                  <a16:creationId xmlns:a16="http://schemas.microsoft.com/office/drawing/2014/main" id="{900E9BB0-7A5C-43C6-BEC2-2D09166FF85C}"/>
                </a:ext>
              </a:extLst>
            </p:cNvPr>
            <p:cNvSpPr>
              <a:spLocks noChangeArrowheads="1"/>
            </p:cNvSpPr>
            <p:nvPr/>
          </p:nvSpPr>
          <p:spPr bwMode="auto">
            <a:xfrm>
              <a:off x="1988445" y="3273053"/>
              <a:ext cx="215489" cy="410185"/>
            </a:xfrm>
            <a:prstGeom prst="rect">
              <a:avLst/>
            </a:prstGeom>
            <a:solidFill>
              <a:srgbClr val="4CE6EA"/>
            </a:solidFill>
            <a:ln>
              <a:noFill/>
            </a:ln>
          </p:spPr>
          <p:txBody>
            <a:bodyPr vert="horz" wrap="square" lIns="91440" tIns="45720" rIns="91440" bIns="45720" numCol="1" anchor="t" anchorCtr="0" compatLnSpc="1">
              <a:prstTxWarp prst="textNoShape">
                <a:avLst/>
              </a:prstTxWarp>
            </a:bodyPr>
            <a:lstStyle/>
            <a:p>
              <a:endParaRPr lang="en-CA"/>
            </a:p>
          </p:txBody>
        </p:sp>
        <p:sp>
          <p:nvSpPr>
            <p:cNvPr id="180" name="Rectangle 75">
              <a:extLst>
                <a:ext uri="{FF2B5EF4-FFF2-40B4-BE49-F238E27FC236}">
                  <a16:creationId xmlns:a16="http://schemas.microsoft.com/office/drawing/2014/main" id="{97DA5771-406A-4623-9836-5F82A4A7C586}"/>
                </a:ext>
              </a:extLst>
            </p:cNvPr>
            <p:cNvSpPr>
              <a:spLocks noChangeArrowheads="1"/>
            </p:cNvSpPr>
            <p:nvPr/>
          </p:nvSpPr>
          <p:spPr bwMode="auto">
            <a:xfrm>
              <a:off x="2236068" y="3000857"/>
              <a:ext cx="215489" cy="682381"/>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 name="Freeform 76">
              <a:extLst>
                <a:ext uri="{FF2B5EF4-FFF2-40B4-BE49-F238E27FC236}">
                  <a16:creationId xmlns:a16="http://schemas.microsoft.com/office/drawing/2014/main" id="{52132F56-F2C5-4F82-A852-B5AA054A9380}"/>
                </a:ext>
              </a:extLst>
            </p:cNvPr>
            <p:cNvSpPr>
              <a:spLocks/>
            </p:cNvSpPr>
            <p:nvPr/>
          </p:nvSpPr>
          <p:spPr bwMode="auto">
            <a:xfrm>
              <a:off x="417646" y="3974337"/>
              <a:ext cx="931893" cy="64269"/>
            </a:xfrm>
            <a:custGeom>
              <a:avLst/>
              <a:gdLst>
                <a:gd name="T0" fmla="*/ 0 w 493"/>
                <a:gd name="T1" fmla="*/ 0 h 34"/>
                <a:gd name="T2" fmla="*/ 493 w 493"/>
                <a:gd name="T3" fmla="*/ 1 h 34"/>
                <a:gd name="T4" fmla="*/ 493 w 493"/>
                <a:gd name="T5" fmla="*/ 34 h 34"/>
                <a:gd name="T6" fmla="*/ 0 w 493"/>
                <a:gd name="T7" fmla="*/ 34 h 34"/>
                <a:gd name="T8" fmla="*/ 0 w 493"/>
                <a:gd name="T9" fmla="*/ 0 h 34"/>
              </a:gdLst>
              <a:ahLst/>
              <a:cxnLst>
                <a:cxn ang="0">
                  <a:pos x="T0" y="T1"/>
                </a:cxn>
                <a:cxn ang="0">
                  <a:pos x="T2" y="T3"/>
                </a:cxn>
                <a:cxn ang="0">
                  <a:pos x="T4" y="T5"/>
                </a:cxn>
                <a:cxn ang="0">
                  <a:pos x="T6" y="T7"/>
                </a:cxn>
                <a:cxn ang="0">
                  <a:pos x="T8" y="T9"/>
                </a:cxn>
              </a:cxnLst>
              <a:rect l="0" t="0" r="r" b="b"/>
              <a:pathLst>
                <a:path w="493" h="34">
                  <a:moveTo>
                    <a:pt x="0" y="0"/>
                  </a:moveTo>
                  <a:lnTo>
                    <a:pt x="493" y="1"/>
                  </a:lnTo>
                  <a:lnTo>
                    <a:pt x="493"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2" name="Rectangle 77">
              <a:extLst>
                <a:ext uri="{FF2B5EF4-FFF2-40B4-BE49-F238E27FC236}">
                  <a16:creationId xmlns:a16="http://schemas.microsoft.com/office/drawing/2014/main" id="{DCB823C3-1AAD-4955-BBD7-4CBF52311109}"/>
                </a:ext>
              </a:extLst>
            </p:cNvPr>
            <p:cNvSpPr>
              <a:spLocks noChangeArrowheads="1"/>
            </p:cNvSpPr>
            <p:nvPr/>
          </p:nvSpPr>
          <p:spPr bwMode="auto">
            <a:xfrm>
              <a:off x="417646" y="4083971"/>
              <a:ext cx="931893"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3" name="Rectangle 78">
              <a:extLst>
                <a:ext uri="{FF2B5EF4-FFF2-40B4-BE49-F238E27FC236}">
                  <a16:creationId xmlns:a16="http://schemas.microsoft.com/office/drawing/2014/main" id="{3F33B29E-BFC2-4FA1-8926-6C02B346386C}"/>
                </a:ext>
              </a:extLst>
            </p:cNvPr>
            <p:cNvSpPr>
              <a:spLocks noChangeArrowheads="1"/>
            </p:cNvSpPr>
            <p:nvPr/>
          </p:nvSpPr>
          <p:spPr bwMode="auto">
            <a:xfrm>
              <a:off x="417646" y="4191715"/>
              <a:ext cx="931893"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4" name="Freeform 79">
              <a:extLst>
                <a:ext uri="{FF2B5EF4-FFF2-40B4-BE49-F238E27FC236}">
                  <a16:creationId xmlns:a16="http://schemas.microsoft.com/office/drawing/2014/main" id="{2D1172E9-2653-488E-9BBC-2FC442FBEB56}"/>
                </a:ext>
              </a:extLst>
            </p:cNvPr>
            <p:cNvSpPr>
              <a:spLocks/>
            </p:cNvSpPr>
            <p:nvPr/>
          </p:nvSpPr>
          <p:spPr bwMode="auto">
            <a:xfrm>
              <a:off x="417646" y="4301350"/>
              <a:ext cx="931893" cy="64269"/>
            </a:xfrm>
            <a:custGeom>
              <a:avLst/>
              <a:gdLst>
                <a:gd name="T0" fmla="*/ 0 w 493"/>
                <a:gd name="T1" fmla="*/ 0 h 34"/>
                <a:gd name="T2" fmla="*/ 493 w 493"/>
                <a:gd name="T3" fmla="*/ 1 h 34"/>
                <a:gd name="T4" fmla="*/ 493 w 493"/>
                <a:gd name="T5" fmla="*/ 34 h 34"/>
                <a:gd name="T6" fmla="*/ 0 w 493"/>
                <a:gd name="T7" fmla="*/ 34 h 34"/>
                <a:gd name="T8" fmla="*/ 0 w 493"/>
                <a:gd name="T9" fmla="*/ 0 h 34"/>
              </a:gdLst>
              <a:ahLst/>
              <a:cxnLst>
                <a:cxn ang="0">
                  <a:pos x="T0" y="T1"/>
                </a:cxn>
                <a:cxn ang="0">
                  <a:pos x="T2" y="T3"/>
                </a:cxn>
                <a:cxn ang="0">
                  <a:pos x="T4" y="T5"/>
                </a:cxn>
                <a:cxn ang="0">
                  <a:pos x="T6" y="T7"/>
                </a:cxn>
                <a:cxn ang="0">
                  <a:pos x="T8" y="T9"/>
                </a:cxn>
              </a:cxnLst>
              <a:rect l="0" t="0" r="r" b="b"/>
              <a:pathLst>
                <a:path w="493" h="34">
                  <a:moveTo>
                    <a:pt x="0" y="0"/>
                  </a:moveTo>
                  <a:lnTo>
                    <a:pt x="493" y="1"/>
                  </a:lnTo>
                  <a:lnTo>
                    <a:pt x="493"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5" name="Rectangle 80">
              <a:extLst>
                <a:ext uri="{FF2B5EF4-FFF2-40B4-BE49-F238E27FC236}">
                  <a16:creationId xmlns:a16="http://schemas.microsoft.com/office/drawing/2014/main" id="{38EAE534-D3CA-4A42-AED5-6963D7F183C2}"/>
                </a:ext>
              </a:extLst>
            </p:cNvPr>
            <p:cNvSpPr>
              <a:spLocks noChangeArrowheads="1"/>
            </p:cNvSpPr>
            <p:nvPr/>
          </p:nvSpPr>
          <p:spPr bwMode="auto">
            <a:xfrm>
              <a:off x="413866" y="4410984"/>
              <a:ext cx="93567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6" name="Rectangle 81">
              <a:extLst>
                <a:ext uri="{FF2B5EF4-FFF2-40B4-BE49-F238E27FC236}">
                  <a16:creationId xmlns:a16="http://schemas.microsoft.com/office/drawing/2014/main" id="{7CFE438D-793C-42F7-B38D-04530CF8CC13}"/>
                </a:ext>
              </a:extLst>
            </p:cNvPr>
            <p:cNvSpPr>
              <a:spLocks noChangeArrowheads="1"/>
            </p:cNvSpPr>
            <p:nvPr/>
          </p:nvSpPr>
          <p:spPr bwMode="auto">
            <a:xfrm>
              <a:off x="413866" y="4518729"/>
              <a:ext cx="93567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7" name="Freeform 82">
              <a:extLst>
                <a:ext uri="{FF2B5EF4-FFF2-40B4-BE49-F238E27FC236}">
                  <a16:creationId xmlns:a16="http://schemas.microsoft.com/office/drawing/2014/main" id="{3CA7EB79-F1E3-4C23-8666-217FE6CF6A8F}"/>
                </a:ext>
              </a:extLst>
            </p:cNvPr>
            <p:cNvSpPr>
              <a:spLocks/>
            </p:cNvSpPr>
            <p:nvPr/>
          </p:nvSpPr>
          <p:spPr bwMode="auto">
            <a:xfrm>
              <a:off x="413866" y="4626473"/>
              <a:ext cx="935674" cy="64269"/>
            </a:xfrm>
            <a:custGeom>
              <a:avLst/>
              <a:gdLst>
                <a:gd name="T0" fmla="*/ 0 w 495"/>
                <a:gd name="T1" fmla="*/ 0 h 34"/>
                <a:gd name="T2" fmla="*/ 495 w 495"/>
                <a:gd name="T3" fmla="*/ 2 h 34"/>
                <a:gd name="T4" fmla="*/ 495 w 495"/>
                <a:gd name="T5" fmla="*/ 34 h 34"/>
                <a:gd name="T6" fmla="*/ 0 w 495"/>
                <a:gd name="T7" fmla="*/ 34 h 34"/>
                <a:gd name="T8" fmla="*/ 0 w 495"/>
                <a:gd name="T9" fmla="*/ 0 h 34"/>
              </a:gdLst>
              <a:ahLst/>
              <a:cxnLst>
                <a:cxn ang="0">
                  <a:pos x="T0" y="T1"/>
                </a:cxn>
                <a:cxn ang="0">
                  <a:pos x="T2" y="T3"/>
                </a:cxn>
                <a:cxn ang="0">
                  <a:pos x="T4" y="T5"/>
                </a:cxn>
                <a:cxn ang="0">
                  <a:pos x="T6" y="T7"/>
                </a:cxn>
                <a:cxn ang="0">
                  <a:pos x="T8" y="T9"/>
                </a:cxn>
              </a:cxnLst>
              <a:rect l="0" t="0" r="r" b="b"/>
              <a:pathLst>
                <a:path w="495" h="34">
                  <a:moveTo>
                    <a:pt x="0" y="0"/>
                  </a:moveTo>
                  <a:lnTo>
                    <a:pt x="495" y="2"/>
                  </a:lnTo>
                  <a:lnTo>
                    <a:pt x="495"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8" name="Rectangle 83">
              <a:extLst>
                <a:ext uri="{FF2B5EF4-FFF2-40B4-BE49-F238E27FC236}">
                  <a16:creationId xmlns:a16="http://schemas.microsoft.com/office/drawing/2014/main" id="{B65E0C10-14C8-485D-9FAA-5F24C713787C}"/>
                </a:ext>
              </a:extLst>
            </p:cNvPr>
            <p:cNvSpPr>
              <a:spLocks noChangeArrowheads="1"/>
            </p:cNvSpPr>
            <p:nvPr/>
          </p:nvSpPr>
          <p:spPr bwMode="auto">
            <a:xfrm>
              <a:off x="413866" y="4737998"/>
              <a:ext cx="468782" cy="604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9" name="Freeform 100">
              <a:extLst>
                <a:ext uri="{FF2B5EF4-FFF2-40B4-BE49-F238E27FC236}">
                  <a16:creationId xmlns:a16="http://schemas.microsoft.com/office/drawing/2014/main" id="{2FBC64FF-469A-44E1-8356-F7F208AAE600}"/>
                </a:ext>
              </a:extLst>
            </p:cNvPr>
            <p:cNvSpPr>
              <a:spLocks/>
            </p:cNvSpPr>
            <p:nvPr/>
          </p:nvSpPr>
          <p:spPr bwMode="auto">
            <a:xfrm>
              <a:off x="493256" y="2046280"/>
              <a:ext cx="1963971" cy="793906"/>
            </a:xfrm>
            <a:custGeom>
              <a:avLst/>
              <a:gdLst>
                <a:gd name="T0" fmla="*/ 30 w 1039"/>
                <a:gd name="T1" fmla="*/ 420 h 420"/>
                <a:gd name="T2" fmla="*/ 0 w 1039"/>
                <a:gd name="T3" fmla="*/ 378 h 420"/>
                <a:gd name="T4" fmla="*/ 376 w 1039"/>
                <a:gd name="T5" fmla="*/ 101 h 420"/>
                <a:gd name="T6" fmla="*/ 620 w 1039"/>
                <a:gd name="T7" fmla="*/ 268 h 420"/>
                <a:gd name="T8" fmla="*/ 1010 w 1039"/>
                <a:gd name="T9" fmla="*/ 0 h 420"/>
                <a:gd name="T10" fmla="*/ 1039 w 1039"/>
                <a:gd name="T11" fmla="*/ 42 h 420"/>
                <a:gd name="T12" fmla="*/ 620 w 1039"/>
                <a:gd name="T13" fmla="*/ 330 h 420"/>
                <a:gd name="T14" fmla="*/ 377 w 1039"/>
                <a:gd name="T15" fmla="*/ 163 h 420"/>
                <a:gd name="T16" fmla="*/ 30 w 1039"/>
                <a:gd name="T1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9" h="420">
                  <a:moveTo>
                    <a:pt x="30" y="420"/>
                  </a:moveTo>
                  <a:lnTo>
                    <a:pt x="0" y="378"/>
                  </a:lnTo>
                  <a:lnTo>
                    <a:pt x="376" y="101"/>
                  </a:lnTo>
                  <a:lnTo>
                    <a:pt x="620" y="268"/>
                  </a:lnTo>
                  <a:lnTo>
                    <a:pt x="1010" y="0"/>
                  </a:lnTo>
                  <a:lnTo>
                    <a:pt x="1039" y="42"/>
                  </a:lnTo>
                  <a:lnTo>
                    <a:pt x="620" y="330"/>
                  </a:lnTo>
                  <a:lnTo>
                    <a:pt x="377" y="163"/>
                  </a:lnTo>
                  <a:lnTo>
                    <a:pt x="30" y="4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a:p>
          </p:txBody>
        </p:sp>
      </p:grpSp>
      <p:grpSp>
        <p:nvGrpSpPr>
          <p:cNvPr id="2" name="Group 1">
            <a:extLst>
              <a:ext uri="{FF2B5EF4-FFF2-40B4-BE49-F238E27FC236}">
                <a16:creationId xmlns:a16="http://schemas.microsoft.com/office/drawing/2014/main" id="{0018560D-3C30-4702-A594-B9B1B9D48246}"/>
              </a:ext>
            </a:extLst>
          </p:cNvPr>
          <p:cNvGrpSpPr>
            <a:grpSpLocks noChangeAspect="1"/>
          </p:cNvGrpSpPr>
          <p:nvPr/>
        </p:nvGrpSpPr>
        <p:grpSpPr>
          <a:xfrm rot="20554647">
            <a:off x="2521559" y="3935314"/>
            <a:ext cx="781985" cy="1133742"/>
            <a:chOff x="3077229" y="3312749"/>
            <a:chExt cx="1092565" cy="1584030"/>
          </a:xfrm>
        </p:grpSpPr>
        <p:sp>
          <p:nvSpPr>
            <p:cNvPr id="195" name="Freeform 141">
              <a:extLst>
                <a:ext uri="{FF2B5EF4-FFF2-40B4-BE49-F238E27FC236}">
                  <a16:creationId xmlns:a16="http://schemas.microsoft.com/office/drawing/2014/main" id="{DF6AB274-5289-47C2-8718-BC64AE9FB875}"/>
                </a:ext>
              </a:extLst>
            </p:cNvPr>
            <p:cNvSpPr>
              <a:spLocks/>
            </p:cNvSpPr>
            <p:nvPr/>
          </p:nvSpPr>
          <p:spPr bwMode="auto">
            <a:xfrm>
              <a:off x="3077229" y="3802323"/>
              <a:ext cx="1092565" cy="1094456"/>
            </a:xfrm>
            <a:custGeom>
              <a:avLst/>
              <a:gdLst>
                <a:gd name="T0" fmla="*/ 426 w 426"/>
                <a:gd name="T1" fmla="*/ 0 h 426"/>
                <a:gd name="T2" fmla="*/ 0 w 426"/>
                <a:gd name="T3" fmla="*/ 0 h 426"/>
                <a:gd name="T4" fmla="*/ 0 w 426"/>
                <a:gd name="T5" fmla="*/ 406 h 426"/>
                <a:gd name="T6" fmla="*/ 6 w 426"/>
                <a:gd name="T7" fmla="*/ 420 h 426"/>
                <a:gd name="T8" fmla="*/ 20 w 426"/>
                <a:gd name="T9" fmla="*/ 426 h 426"/>
                <a:gd name="T10" fmla="*/ 406 w 426"/>
                <a:gd name="T11" fmla="*/ 426 h 426"/>
                <a:gd name="T12" fmla="*/ 420 w 426"/>
                <a:gd name="T13" fmla="*/ 420 h 426"/>
                <a:gd name="T14" fmla="*/ 426 w 426"/>
                <a:gd name="T15" fmla="*/ 406 h 426"/>
                <a:gd name="T16" fmla="*/ 426 w 426"/>
                <a:gd name="T17"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426">
                  <a:moveTo>
                    <a:pt x="426" y="0"/>
                  </a:moveTo>
                  <a:cubicBezTo>
                    <a:pt x="0" y="0"/>
                    <a:pt x="0" y="0"/>
                    <a:pt x="0" y="0"/>
                  </a:cubicBezTo>
                  <a:cubicBezTo>
                    <a:pt x="0" y="406"/>
                    <a:pt x="0" y="406"/>
                    <a:pt x="0" y="406"/>
                  </a:cubicBezTo>
                  <a:cubicBezTo>
                    <a:pt x="0" y="411"/>
                    <a:pt x="2" y="416"/>
                    <a:pt x="6" y="420"/>
                  </a:cubicBezTo>
                  <a:cubicBezTo>
                    <a:pt x="10" y="424"/>
                    <a:pt x="15" y="426"/>
                    <a:pt x="20" y="426"/>
                  </a:cubicBezTo>
                  <a:cubicBezTo>
                    <a:pt x="406" y="426"/>
                    <a:pt x="406" y="426"/>
                    <a:pt x="406" y="426"/>
                  </a:cubicBezTo>
                  <a:cubicBezTo>
                    <a:pt x="411" y="426"/>
                    <a:pt x="416" y="424"/>
                    <a:pt x="420" y="420"/>
                  </a:cubicBezTo>
                  <a:cubicBezTo>
                    <a:pt x="424" y="416"/>
                    <a:pt x="426" y="411"/>
                    <a:pt x="426" y="406"/>
                  </a:cubicBezTo>
                  <a:cubicBezTo>
                    <a:pt x="426" y="0"/>
                    <a:pt x="426" y="0"/>
                    <a:pt x="426" y="0"/>
                  </a:cubicBezTo>
                </a:path>
              </a:pathLst>
            </a:custGeom>
            <a:solidFill>
              <a:srgbClr val="6D7889"/>
            </a:solidFill>
            <a:ln>
              <a:noFill/>
            </a:ln>
          </p:spPr>
          <p:txBody>
            <a:bodyPr vert="horz" wrap="square" lIns="91440" tIns="45720" rIns="91440" bIns="45720" numCol="1" anchor="t" anchorCtr="0" compatLnSpc="1">
              <a:prstTxWarp prst="textNoShape">
                <a:avLst/>
              </a:prstTxWarp>
            </a:bodyPr>
            <a:lstStyle/>
            <a:p>
              <a:endParaRPr lang="en-CA"/>
            </a:p>
          </p:txBody>
        </p:sp>
        <p:sp>
          <p:nvSpPr>
            <p:cNvPr id="196" name="Freeform 142">
              <a:extLst>
                <a:ext uri="{FF2B5EF4-FFF2-40B4-BE49-F238E27FC236}">
                  <a16:creationId xmlns:a16="http://schemas.microsoft.com/office/drawing/2014/main" id="{F707C0BE-7A73-44A3-A5FD-E4D03E48A806}"/>
                </a:ext>
              </a:extLst>
            </p:cNvPr>
            <p:cNvSpPr>
              <a:spLocks/>
            </p:cNvSpPr>
            <p:nvPr/>
          </p:nvSpPr>
          <p:spPr bwMode="auto">
            <a:xfrm>
              <a:off x="3215218" y="3802323"/>
              <a:ext cx="954576" cy="916773"/>
            </a:xfrm>
            <a:custGeom>
              <a:avLst/>
              <a:gdLst>
                <a:gd name="T0" fmla="*/ 505 w 505"/>
                <a:gd name="T1" fmla="*/ 0 h 485"/>
                <a:gd name="T2" fmla="*/ 289 w 505"/>
                <a:gd name="T3" fmla="*/ 0 h 485"/>
                <a:gd name="T4" fmla="*/ 0 w 505"/>
                <a:gd name="T5" fmla="*/ 0 h 485"/>
                <a:gd name="T6" fmla="*/ 505 w 505"/>
                <a:gd name="T7" fmla="*/ 485 h 485"/>
                <a:gd name="T8" fmla="*/ 505 w 505"/>
                <a:gd name="T9" fmla="*/ 0 h 485"/>
              </a:gdLst>
              <a:ahLst/>
              <a:cxnLst>
                <a:cxn ang="0">
                  <a:pos x="T0" y="T1"/>
                </a:cxn>
                <a:cxn ang="0">
                  <a:pos x="T2" y="T3"/>
                </a:cxn>
                <a:cxn ang="0">
                  <a:pos x="T4" y="T5"/>
                </a:cxn>
                <a:cxn ang="0">
                  <a:pos x="T6" y="T7"/>
                </a:cxn>
                <a:cxn ang="0">
                  <a:pos x="T8" y="T9"/>
                </a:cxn>
              </a:cxnLst>
              <a:rect l="0" t="0" r="r" b="b"/>
              <a:pathLst>
                <a:path w="505" h="485">
                  <a:moveTo>
                    <a:pt x="505" y="0"/>
                  </a:moveTo>
                  <a:lnTo>
                    <a:pt x="289" y="0"/>
                  </a:lnTo>
                  <a:lnTo>
                    <a:pt x="0" y="0"/>
                  </a:lnTo>
                  <a:lnTo>
                    <a:pt x="505" y="485"/>
                  </a:lnTo>
                  <a:lnTo>
                    <a:pt x="505" y="0"/>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7" name="Freeform 159">
              <a:extLst>
                <a:ext uri="{FF2B5EF4-FFF2-40B4-BE49-F238E27FC236}">
                  <a16:creationId xmlns:a16="http://schemas.microsoft.com/office/drawing/2014/main" id="{1FF62027-4B31-4EC0-B22E-34385D985C54}"/>
                </a:ext>
              </a:extLst>
            </p:cNvPr>
            <p:cNvSpPr>
              <a:spLocks/>
            </p:cNvSpPr>
            <p:nvPr/>
          </p:nvSpPr>
          <p:spPr bwMode="auto">
            <a:xfrm>
              <a:off x="3077229" y="3312749"/>
              <a:ext cx="1092565" cy="489576"/>
            </a:xfrm>
            <a:custGeom>
              <a:avLst/>
              <a:gdLst>
                <a:gd name="T0" fmla="*/ 426 w 426"/>
                <a:gd name="T1" fmla="*/ 20 h 190"/>
                <a:gd name="T2" fmla="*/ 420 w 426"/>
                <a:gd name="T3" fmla="*/ 6 h 190"/>
                <a:gd name="T4" fmla="*/ 406 w 426"/>
                <a:gd name="T5" fmla="*/ 0 h 190"/>
                <a:gd name="T6" fmla="*/ 20 w 426"/>
                <a:gd name="T7" fmla="*/ 0 h 190"/>
                <a:gd name="T8" fmla="*/ 6 w 426"/>
                <a:gd name="T9" fmla="*/ 6 h 190"/>
                <a:gd name="T10" fmla="*/ 0 w 426"/>
                <a:gd name="T11" fmla="*/ 20 h 190"/>
                <a:gd name="T12" fmla="*/ 0 w 426"/>
                <a:gd name="T13" fmla="*/ 190 h 190"/>
                <a:gd name="T14" fmla="*/ 426 w 426"/>
                <a:gd name="T15" fmla="*/ 190 h 190"/>
                <a:gd name="T16" fmla="*/ 426 w 426"/>
                <a:gd name="T17" fmla="*/ 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90">
                  <a:moveTo>
                    <a:pt x="426" y="20"/>
                  </a:moveTo>
                  <a:cubicBezTo>
                    <a:pt x="426" y="15"/>
                    <a:pt x="424" y="10"/>
                    <a:pt x="420" y="6"/>
                  </a:cubicBezTo>
                  <a:cubicBezTo>
                    <a:pt x="416" y="2"/>
                    <a:pt x="411" y="0"/>
                    <a:pt x="406" y="0"/>
                  </a:cubicBezTo>
                  <a:cubicBezTo>
                    <a:pt x="20" y="0"/>
                    <a:pt x="20" y="0"/>
                    <a:pt x="20" y="0"/>
                  </a:cubicBezTo>
                  <a:cubicBezTo>
                    <a:pt x="15" y="0"/>
                    <a:pt x="10" y="2"/>
                    <a:pt x="6" y="6"/>
                  </a:cubicBezTo>
                  <a:cubicBezTo>
                    <a:pt x="2" y="10"/>
                    <a:pt x="0" y="15"/>
                    <a:pt x="0" y="20"/>
                  </a:cubicBezTo>
                  <a:cubicBezTo>
                    <a:pt x="0" y="190"/>
                    <a:pt x="0" y="190"/>
                    <a:pt x="0" y="190"/>
                  </a:cubicBezTo>
                  <a:cubicBezTo>
                    <a:pt x="426" y="190"/>
                    <a:pt x="426" y="190"/>
                    <a:pt x="426" y="190"/>
                  </a:cubicBezTo>
                  <a:lnTo>
                    <a:pt x="426" y="2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8" name="Freeform 161">
              <a:extLst>
                <a:ext uri="{FF2B5EF4-FFF2-40B4-BE49-F238E27FC236}">
                  <a16:creationId xmlns:a16="http://schemas.microsoft.com/office/drawing/2014/main" id="{D7E2F60D-E7D0-41CC-B6ED-BF71FD582579}"/>
                </a:ext>
              </a:extLst>
            </p:cNvPr>
            <p:cNvSpPr>
              <a:spLocks/>
            </p:cNvSpPr>
            <p:nvPr/>
          </p:nvSpPr>
          <p:spPr bwMode="auto">
            <a:xfrm>
              <a:off x="3190645" y="3424273"/>
              <a:ext cx="873296" cy="270307"/>
            </a:xfrm>
            <a:custGeom>
              <a:avLst/>
              <a:gdLst>
                <a:gd name="T0" fmla="*/ 3 w 341"/>
                <a:gd name="T1" fmla="*/ 0 h 105"/>
                <a:gd name="T2" fmla="*/ 1 w 341"/>
                <a:gd name="T3" fmla="*/ 1 h 105"/>
                <a:gd name="T4" fmla="*/ 0 w 341"/>
                <a:gd name="T5" fmla="*/ 3 h 105"/>
                <a:gd name="T6" fmla="*/ 0 w 341"/>
                <a:gd name="T7" fmla="*/ 101 h 105"/>
                <a:gd name="T8" fmla="*/ 1 w 341"/>
                <a:gd name="T9" fmla="*/ 104 h 105"/>
                <a:gd name="T10" fmla="*/ 3 w 341"/>
                <a:gd name="T11" fmla="*/ 105 h 105"/>
                <a:gd name="T12" fmla="*/ 338 w 341"/>
                <a:gd name="T13" fmla="*/ 105 h 105"/>
                <a:gd name="T14" fmla="*/ 340 w 341"/>
                <a:gd name="T15" fmla="*/ 104 h 105"/>
                <a:gd name="T16" fmla="*/ 341 w 341"/>
                <a:gd name="T17" fmla="*/ 101 h 105"/>
                <a:gd name="T18" fmla="*/ 341 w 341"/>
                <a:gd name="T19" fmla="*/ 3 h 105"/>
                <a:gd name="T20" fmla="*/ 340 w 341"/>
                <a:gd name="T21" fmla="*/ 1 h 105"/>
                <a:gd name="T22" fmla="*/ 338 w 341"/>
                <a:gd name="T23" fmla="*/ 0 h 105"/>
                <a:gd name="T24" fmla="*/ 3 w 341"/>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105">
                  <a:moveTo>
                    <a:pt x="3" y="0"/>
                  </a:moveTo>
                  <a:cubicBezTo>
                    <a:pt x="2" y="0"/>
                    <a:pt x="1" y="0"/>
                    <a:pt x="1" y="1"/>
                  </a:cubicBezTo>
                  <a:cubicBezTo>
                    <a:pt x="0" y="1"/>
                    <a:pt x="0" y="2"/>
                    <a:pt x="0" y="3"/>
                  </a:cubicBezTo>
                  <a:cubicBezTo>
                    <a:pt x="0" y="101"/>
                    <a:pt x="0" y="101"/>
                    <a:pt x="0" y="101"/>
                  </a:cubicBezTo>
                  <a:cubicBezTo>
                    <a:pt x="0" y="102"/>
                    <a:pt x="0" y="103"/>
                    <a:pt x="1" y="104"/>
                  </a:cubicBezTo>
                  <a:cubicBezTo>
                    <a:pt x="1" y="104"/>
                    <a:pt x="2" y="105"/>
                    <a:pt x="3" y="105"/>
                  </a:cubicBezTo>
                  <a:cubicBezTo>
                    <a:pt x="338" y="105"/>
                    <a:pt x="338" y="105"/>
                    <a:pt x="338" y="105"/>
                  </a:cubicBezTo>
                  <a:cubicBezTo>
                    <a:pt x="338" y="105"/>
                    <a:pt x="339" y="104"/>
                    <a:pt x="340" y="104"/>
                  </a:cubicBezTo>
                  <a:cubicBezTo>
                    <a:pt x="341" y="103"/>
                    <a:pt x="341" y="102"/>
                    <a:pt x="341" y="101"/>
                  </a:cubicBezTo>
                  <a:cubicBezTo>
                    <a:pt x="341" y="3"/>
                    <a:pt x="341" y="3"/>
                    <a:pt x="341" y="3"/>
                  </a:cubicBezTo>
                  <a:cubicBezTo>
                    <a:pt x="341" y="2"/>
                    <a:pt x="341" y="1"/>
                    <a:pt x="340" y="1"/>
                  </a:cubicBezTo>
                  <a:cubicBezTo>
                    <a:pt x="339" y="0"/>
                    <a:pt x="338" y="0"/>
                    <a:pt x="338" y="0"/>
                  </a:cubicBezTo>
                  <a:lnTo>
                    <a:pt x="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CA"/>
            </a:p>
          </p:txBody>
        </p:sp>
        <p:sp>
          <p:nvSpPr>
            <p:cNvPr id="201" name="Freeform 144">
              <a:extLst>
                <a:ext uri="{FF2B5EF4-FFF2-40B4-BE49-F238E27FC236}">
                  <a16:creationId xmlns:a16="http://schemas.microsoft.com/office/drawing/2014/main" id="{BDE18098-64D5-4A07-95BB-8AD27D196E7B}"/>
                </a:ext>
              </a:extLst>
            </p:cNvPr>
            <p:cNvSpPr>
              <a:spLocks/>
            </p:cNvSpPr>
            <p:nvPr/>
          </p:nvSpPr>
          <p:spPr bwMode="auto">
            <a:xfrm>
              <a:off x="3178535" y="3865985"/>
              <a:ext cx="378050" cy="136098"/>
            </a:xfrm>
            <a:custGeom>
              <a:avLst/>
              <a:gdLst>
                <a:gd name="T0" fmla="*/ 148 w 148"/>
                <a:gd name="T1" fmla="*/ 49 h 53"/>
                <a:gd name="T2" fmla="*/ 145 w 148"/>
                <a:gd name="T3" fmla="*/ 53 h 53"/>
                <a:gd name="T4" fmla="*/ 3 w 148"/>
                <a:gd name="T5" fmla="*/ 53 h 53"/>
                <a:gd name="T6" fmla="*/ 0 w 148"/>
                <a:gd name="T7" fmla="*/ 49 h 53"/>
                <a:gd name="T8" fmla="*/ 0 w 148"/>
                <a:gd name="T9" fmla="*/ 4 h 53"/>
                <a:gd name="T10" fmla="*/ 3 w 148"/>
                <a:gd name="T11" fmla="*/ 0 h 53"/>
                <a:gd name="T12" fmla="*/ 145 w 148"/>
                <a:gd name="T13" fmla="*/ 0 h 53"/>
                <a:gd name="T14" fmla="*/ 148 w 148"/>
                <a:gd name="T15" fmla="*/ 4 h 53"/>
                <a:gd name="T16" fmla="*/ 148 w 148"/>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53">
                  <a:moveTo>
                    <a:pt x="148" y="49"/>
                  </a:moveTo>
                  <a:cubicBezTo>
                    <a:pt x="148" y="51"/>
                    <a:pt x="147" y="53"/>
                    <a:pt x="145" y="53"/>
                  </a:cubicBezTo>
                  <a:cubicBezTo>
                    <a:pt x="3" y="53"/>
                    <a:pt x="3" y="53"/>
                    <a:pt x="3" y="53"/>
                  </a:cubicBezTo>
                  <a:cubicBezTo>
                    <a:pt x="1" y="53"/>
                    <a:pt x="0" y="51"/>
                    <a:pt x="0" y="49"/>
                  </a:cubicBezTo>
                  <a:cubicBezTo>
                    <a:pt x="0" y="4"/>
                    <a:pt x="0" y="4"/>
                    <a:pt x="0" y="4"/>
                  </a:cubicBezTo>
                  <a:cubicBezTo>
                    <a:pt x="0" y="2"/>
                    <a:pt x="1" y="0"/>
                    <a:pt x="3" y="0"/>
                  </a:cubicBezTo>
                  <a:cubicBezTo>
                    <a:pt x="145" y="0"/>
                    <a:pt x="145" y="0"/>
                    <a:pt x="145" y="0"/>
                  </a:cubicBezTo>
                  <a:cubicBezTo>
                    <a:pt x="147" y="0"/>
                    <a:pt x="148" y="2"/>
                    <a:pt x="148" y="4"/>
                  </a:cubicBezTo>
                  <a:lnTo>
                    <a:pt x="148" y="49"/>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2" name="Freeform 145">
              <a:extLst>
                <a:ext uri="{FF2B5EF4-FFF2-40B4-BE49-F238E27FC236}">
                  <a16:creationId xmlns:a16="http://schemas.microsoft.com/office/drawing/2014/main" id="{CD8B4542-22CE-408D-A991-7A5A21C59E3F}"/>
                </a:ext>
              </a:extLst>
            </p:cNvPr>
            <p:cNvSpPr>
              <a:spLocks/>
            </p:cNvSpPr>
            <p:nvPr/>
          </p:nvSpPr>
          <p:spPr bwMode="auto">
            <a:xfrm>
              <a:off x="3670000" y="3865985"/>
              <a:ext cx="136098" cy="136098"/>
            </a:xfrm>
            <a:custGeom>
              <a:avLst/>
              <a:gdLst>
                <a:gd name="T0" fmla="*/ 53 w 53"/>
                <a:gd name="T1" fmla="*/ 49 h 53"/>
                <a:gd name="T2" fmla="*/ 49 w 53"/>
                <a:gd name="T3" fmla="*/ 53 h 53"/>
                <a:gd name="T4" fmla="*/ 4 w 53"/>
                <a:gd name="T5" fmla="*/ 53 h 53"/>
                <a:gd name="T6" fmla="*/ 0 w 53"/>
                <a:gd name="T7" fmla="*/ 49 h 53"/>
                <a:gd name="T8" fmla="*/ 0 w 53"/>
                <a:gd name="T9" fmla="*/ 4 h 53"/>
                <a:gd name="T10" fmla="*/ 4 w 53"/>
                <a:gd name="T11" fmla="*/ 0 h 53"/>
                <a:gd name="T12" fmla="*/ 49 w 53"/>
                <a:gd name="T13" fmla="*/ 0 h 53"/>
                <a:gd name="T14" fmla="*/ 53 w 53"/>
                <a:gd name="T15" fmla="*/ 4 h 53"/>
                <a:gd name="T16" fmla="*/ 53 w 53"/>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49"/>
                  </a:moveTo>
                  <a:cubicBezTo>
                    <a:pt x="53" y="51"/>
                    <a:pt x="51" y="53"/>
                    <a:pt x="49" y="53"/>
                  </a:cubicBezTo>
                  <a:cubicBezTo>
                    <a:pt x="4" y="53"/>
                    <a:pt x="4" y="53"/>
                    <a:pt x="4" y="53"/>
                  </a:cubicBezTo>
                  <a:cubicBezTo>
                    <a:pt x="2" y="53"/>
                    <a:pt x="0" y="51"/>
                    <a:pt x="0" y="49"/>
                  </a:cubicBezTo>
                  <a:cubicBezTo>
                    <a:pt x="0" y="4"/>
                    <a:pt x="0" y="4"/>
                    <a:pt x="0" y="4"/>
                  </a:cubicBezTo>
                  <a:cubicBezTo>
                    <a:pt x="0" y="2"/>
                    <a:pt x="2" y="0"/>
                    <a:pt x="4" y="0"/>
                  </a:cubicBezTo>
                  <a:cubicBezTo>
                    <a:pt x="49" y="0"/>
                    <a:pt x="49" y="0"/>
                    <a:pt x="49" y="0"/>
                  </a:cubicBezTo>
                  <a:cubicBezTo>
                    <a:pt x="51" y="0"/>
                    <a:pt x="53" y="2"/>
                    <a:pt x="53" y="4"/>
                  </a:cubicBezTo>
                  <a:lnTo>
                    <a:pt x="53" y="4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CA"/>
            </a:p>
          </p:txBody>
        </p:sp>
        <p:sp>
          <p:nvSpPr>
            <p:cNvPr id="203" name="Freeform 146">
              <a:extLst>
                <a:ext uri="{FF2B5EF4-FFF2-40B4-BE49-F238E27FC236}">
                  <a16:creationId xmlns:a16="http://schemas.microsoft.com/office/drawing/2014/main" id="{83CA242E-74A9-495C-BD8F-CFD9EA0B5A32}"/>
                </a:ext>
              </a:extLst>
            </p:cNvPr>
            <p:cNvSpPr>
              <a:spLocks/>
            </p:cNvSpPr>
            <p:nvPr/>
          </p:nvSpPr>
          <p:spPr bwMode="auto">
            <a:xfrm>
              <a:off x="3919513" y="3865985"/>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0"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0"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4" name="Freeform 147">
              <a:extLst>
                <a:ext uri="{FF2B5EF4-FFF2-40B4-BE49-F238E27FC236}">
                  <a16:creationId xmlns:a16="http://schemas.microsoft.com/office/drawing/2014/main" id="{62E6EFA6-7932-450D-AEC7-6F1E044EEECD}"/>
                </a:ext>
              </a:extLst>
            </p:cNvPr>
            <p:cNvSpPr>
              <a:spLocks/>
            </p:cNvSpPr>
            <p:nvPr/>
          </p:nvSpPr>
          <p:spPr bwMode="auto">
            <a:xfrm>
              <a:off x="3178535" y="4115498"/>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5" name="Freeform 148">
              <a:extLst>
                <a:ext uri="{FF2B5EF4-FFF2-40B4-BE49-F238E27FC236}">
                  <a16:creationId xmlns:a16="http://schemas.microsoft.com/office/drawing/2014/main" id="{370965C2-46BD-4668-9D38-80614D448972}"/>
                </a:ext>
              </a:extLst>
            </p:cNvPr>
            <p:cNvSpPr>
              <a:spLocks/>
            </p:cNvSpPr>
            <p:nvPr/>
          </p:nvSpPr>
          <p:spPr bwMode="auto">
            <a:xfrm>
              <a:off x="3424267" y="4115498"/>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2" y="52"/>
                    <a:pt x="0" y="51"/>
                    <a:pt x="0" y="49"/>
                  </a:cubicBezTo>
                  <a:cubicBezTo>
                    <a:pt x="0" y="3"/>
                    <a:pt x="0" y="3"/>
                    <a:pt x="0" y="3"/>
                  </a:cubicBezTo>
                  <a:cubicBezTo>
                    <a:pt x="0" y="1"/>
                    <a:pt x="2"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6" name="Freeform 149">
              <a:extLst>
                <a:ext uri="{FF2B5EF4-FFF2-40B4-BE49-F238E27FC236}">
                  <a16:creationId xmlns:a16="http://schemas.microsoft.com/office/drawing/2014/main" id="{2039C5E6-A5CC-4843-8DDA-0C649A3A7D3A}"/>
                </a:ext>
              </a:extLst>
            </p:cNvPr>
            <p:cNvSpPr>
              <a:spLocks/>
            </p:cNvSpPr>
            <p:nvPr/>
          </p:nvSpPr>
          <p:spPr bwMode="auto">
            <a:xfrm>
              <a:off x="3670000" y="4115498"/>
              <a:ext cx="136098" cy="134208"/>
            </a:xfrm>
            <a:custGeom>
              <a:avLst/>
              <a:gdLst>
                <a:gd name="T0" fmla="*/ 53 w 53"/>
                <a:gd name="T1" fmla="*/ 49 h 52"/>
                <a:gd name="T2" fmla="*/ 49 w 53"/>
                <a:gd name="T3" fmla="*/ 52 h 52"/>
                <a:gd name="T4" fmla="*/ 4 w 53"/>
                <a:gd name="T5" fmla="*/ 52 h 52"/>
                <a:gd name="T6" fmla="*/ 0 w 53"/>
                <a:gd name="T7" fmla="*/ 49 h 52"/>
                <a:gd name="T8" fmla="*/ 0 w 53"/>
                <a:gd name="T9" fmla="*/ 3 h 52"/>
                <a:gd name="T10" fmla="*/ 4 w 53"/>
                <a:gd name="T11" fmla="*/ 0 h 52"/>
                <a:gd name="T12" fmla="*/ 49 w 53"/>
                <a:gd name="T13" fmla="*/ 0 h 52"/>
                <a:gd name="T14" fmla="*/ 53 w 53"/>
                <a:gd name="T15" fmla="*/ 3 h 52"/>
                <a:gd name="T16" fmla="*/ 53 w 53"/>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3" y="49"/>
                  </a:moveTo>
                  <a:cubicBezTo>
                    <a:pt x="53" y="51"/>
                    <a:pt x="51" y="52"/>
                    <a:pt x="49" y="52"/>
                  </a:cubicBezTo>
                  <a:cubicBezTo>
                    <a:pt x="4" y="52"/>
                    <a:pt x="4" y="52"/>
                    <a:pt x="4" y="52"/>
                  </a:cubicBezTo>
                  <a:cubicBezTo>
                    <a:pt x="2" y="52"/>
                    <a:pt x="0" y="51"/>
                    <a:pt x="0" y="49"/>
                  </a:cubicBezTo>
                  <a:cubicBezTo>
                    <a:pt x="0" y="3"/>
                    <a:pt x="0" y="3"/>
                    <a:pt x="0" y="3"/>
                  </a:cubicBezTo>
                  <a:cubicBezTo>
                    <a:pt x="0" y="1"/>
                    <a:pt x="2" y="0"/>
                    <a:pt x="4" y="0"/>
                  </a:cubicBezTo>
                  <a:cubicBezTo>
                    <a:pt x="49" y="0"/>
                    <a:pt x="49" y="0"/>
                    <a:pt x="49" y="0"/>
                  </a:cubicBezTo>
                  <a:cubicBezTo>
                    <a:pt x="51" y="0"/>
                    <a:pt x="53" y="1"/>
                    <a:pt x="53" y="3"/>
                  </a:cubicBezTo>
                  <a:lnTo>
                    <a:pt x="53"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7" name="Freeform 150">
              <a:extLst>
                <a:ext uri="{FF2B5EF4-FFF2-40B4-BE49-F238E27FC236}">
                  <a16:creationId xmlns:a16="http://schemas.microsoft.com/office/drawing/2014/main" id="{5D58D878-5163-4274-AE7B-18A446E049D2}"/>
                </a:ext>
              </a:extLst>
            </p:cNvPr>
            <p:cNvSpPr>
              <a:spLocks/>
            </p:cNvSpPr>
            <p:nvPr/>
          </p:nvSpPr>
          <p:spPr bwMode="auto">
            <a:xfrm>
              <a:off x="3919513" y="4115498"/>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0"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0"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8" name="Freeform 151">
              <a:extLst>
                <a:ext uri="{FF2B5EF4-FFF2-40B4-BE49-F238E27FC236}">
                  <a16:creationId xmlns:a16="http://schemas.microsoft.com/office/drawing/2014/main" id="{4C18B5B6-CAE8-4F06-9C38-6DBB8D92EF60}"/>
                </a:ext>
              </a:extLst>
            </p:cNvPr>
            <p:cNvSpPr>
              <a:spLocks/>
            </p:cNvSpPr>
            <p:nvPr/>
          </p:nvSpPr>
          <p:spPr bwMode="auto">
            <a:xfrm>
              <a:off x="3178535" y="4361231"/>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9" name="Freeform 152">
              <a:extLst>
                <a:ext uri="{FF2B5EF4-FFF2-40B4-BE49-F238E27FC236}">
                  <a16:creationId xmlns:a16="http://schemas.microsoft.com/office/drawing/2014/main" id="{92CEC7EA-B6C1-4B6D-87A9-D376F555932D}"/>
                </a:ext>
              </a:extLst>
            </p:cNvPr>
            <p:cNvSpPr>
              <a:spLocks/>
            </p:cNvSpPr>
            <p:nvPr/>
          </p:nvSpPr>
          <p:spPr bwMode="auto">
            <a:xfrm>
              <a:off x="3424267" y="4361231"/>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2" y="52"/>
                    <a:pt x="0" y="51"/>
                    <a:pt x="0" y="49"/>
                  </a:cubicBezTo>
                  <a:cubicBezTo>
                    <a:pt x="0" y="3"/>
                    <a:pt x="0" y="3"/>
                    <a:pt x="0" y="3"/>
                  </a:cubicBezTo>
                  <a:cubicBezTo>
                    <a:pt x="0" y="1"/>
                    <a:pt x="2"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0" name="Freeform 153">
              <a:extLst>
                <a:ext uri="{FF2B5EF4-FFF2-40B4-BE49-F238E27FC236}">
                  <a16:creationId xmlns:a16="http://schemas.microsoft.com/office/drawing/2014/main" id="{1B3CDC66-407B-4E05-93C2-5AE29FF4F347}"/>
                </a:ext>
              </a:extLst>
            </p:cNvPr>
            <p:cNvSpPr>
              <a:spLocks/>
            </p:cNvSpPr>
            <p:nvPr/>
          </p:nvSpPr>
          <p:spPr bwMode="auto">
            <a:xfrm>
              <a:off x="3670000" y="4361231"/>
              <a:ext cx="136098" cy="134208"/>
            </a:xfrm>
            <a:custGeom>
              <a:avLst/>
              <a:gdLst>
                <a:gd name="T0" fmla="*/ 53 w 53"/>
                <a:gd name="T1" fmla="*/ 49 h 52"/>
                <a:gd name="T2" fmla="*/ 49 w 53"/>
                <a:gd name="T3" fmla="*/ 52 h 52"/>
                <a:gd name="T4" fmla="*/ 4 w 53"/>
                <a:gd name="T5" fmla="*/ 52 h 52"/>
                <a:gd name="T6" fmla="*/ 0 w 53"/>
                <a:gd name="T7" fmla="*/ 49 h 52"/>
                <a:gd name="T8" fmla="*/ 0 w 53"/>
                <a:gd name="T9" fmla="*/ 3 h 52"/>
                <a:gd name="T10" fmla="*/ 4 w 53"/>
                <a:gd name="T11" fmla="*/ 0 h 52"/>
                <a:gd name="T12" fmla="*/ 49 w 53"/>
                <a:gd name="T13" fmla="*/ 0 h 52"/>
                <a:gd name="T14" fmla="*/ 53 w 53"/>
                <a:gd name="T15" fmla="*/ 3 h 52"/>
                <a:gd name="T16" fmla="*/ 53 w 53"/>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3" y="49"/>
                  </a:moveTo>
                  <a:cubicBezTo>
                    <a:pt x="53" y="51"/>
                    <a:pt x="51" y="52"/>
                    <a:pt x="49" y="52"/>
                  </a:cubicBezTo>
                  <a:cubicBezTo>
                    <a:pt x="4" y="52"/>
                    <a:pt x="4" y="52"/>
                    <a:pt x="4" y="52"/>
                  </a:cubicBezTo>
                  <a:cubicBezTo>
                    <a:pt x="2" y="52"/>
                    <a:pt x="0" y="51"/>
                    <a:pt x="0" y="49"/>
                  </a:cubicBezTo>
                  <a:cubicBezTo>
                    <a:pt x="0" y="3"/>
                    <a:pt x="0" y="3"/>
                    <a:pt x="0" y="3"/>
                  </a:cubicBezTo>
                  <a:cubicBezTo>
                    <a:pt x="0" y="1"/>
                    <a:pt x="2" y="0"/>
                    <a:pt x="4" y="0"/>
                  </a:cubicBezTo>
                  <a:cubicBezTo>
                    <a:pt x="49" y="0"/>
                    <a:pt x="49" y="0"/>
                    <a:pt x="49" y="0"/>
                  </a:cubicBezTo>
                  <a:cubicBezTo>
                    <a:pt x="51" y="0"/>
                    <a:pt x="53" y="1"/>
                    <a:pt x="53" y="3"/>
                  </a:cubicBezTo>
                  <a:lnTo>
                    <a:pt x="53"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 name="Freeform 154">
              <a:extLst>
                <a:ext uri="{FF2B5EF4-FFF2-40B4-BE49-F238E27FC236}">
                  <a16:creationId xmlns:a16="http://schemas.microsoft.com/office/drawing/2014/main" id="{D6D263F7-0638-4C08-BDB1-1EFCE99817B7}"/>
                </a:ext>
              </a:extLst>
            </p:cNvPr>
            <p:cNvSpPr>
              <a:spLocks/>
            </p:cNvSpPr>
            <p:nvPr/>
          </p:nvSpPr>
          <p:spPr bwMode="auto">
            <a:xfrm>
              <a:off x="3178535" y="4608853"/>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1"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1"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2" name="Freeform 155">
              <a:extLst>
                <a:ext uri="{FF2B5EF4-FFF2-40B4-BE49-F238E27FC236}">
                  <a16:creationId xmlns:a16="http://schemas.microsoft.com/office/drawing/2014/main" id="{9DBD959E-9C5B-4832-B453-E92068A53E31}"/>
                </a:ext>
              </a:extLst>
            </p:cNvPr>
            <p:cNvSpPr>
              <a:spLocks/>
            </p:cNvSpPr>
            <p:nvPr/>
          </p:nvSpPr>
          <p:spPr bwMode="auto">
            <a:xfrm>
              <a:off x="3424267" y="4608853"/>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1" y="53"/>
                    <a:pt x="49" y="53"/>
                  </a:cubicBezTo>
                  <a:cubicBezTo>
                    <a:pt x="3" y="53"/>
                    <a:pt x="3" y="53"/>
                    <a:pt x="3" y="53"/>
                  </a:cubicBezTo>
                  <a:cubicBezTo>
                    <a:pt x="2" y="53"/>
                    <a:pt x="0" y="51"/>
                    <a:pt x="0" y="49"/>
                  </a:cubicBezTo>
                  <a:cubicBezTo>
                    <a:pt x="0" y="4"/>
                    <a:pt x="0" y="4"/>
                    <a:pt x="0" y="4"/>
                  </a:cubicBezTo>
                  <a:cubicBezTo>
                    <a:pt x="0" y="2"/>
                    <a:pt x="2" y="0"/>
                    <a:pt x="3" y="0"/>
                  </a:cubicBezTo>
                  <a:cubicBezTo>
                    <a:pt x="49" y="0"/>
                    <a:pt x="49" y="0"/>
                    <a:pt x="49" y="0"/>
                  </a:cubicBezTo>
                  <a:cubicBezTo>
                    <a:pt x="51"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3" name="Freeform 156">
              <a:extLst>
                <a:ext uri="{FF2B5EF4-FFF2-40B4-BE49-F238E27FC236}">
                  <a16:creationId xmlns:a16="http://schemas.microsoft.com/office/drawing/2014/main" id="{F561E68E-559F-4CD8-A578-8CD424FBD0BC}"/>
                </a:ext>
              </a:extLst>
            </p:cNvPr>
            <p:cNvSpPr>
              <a:spLocks/>
            </p:cNvSpPr>
            <p:nvPr/>
          </p:nvSpPr>
          <p:spPr bwMode="auto">
            <a:xfrm>
              <a:off x="3670000" y="4608853"/>
              <a:ext cx="136098" cy="136098"/>
            </a:xfrm>
            <a:custGeom>
              <a:avLst/>
              <a:gdLst>
                <a:gd name="T0" fmla="*/ 53 w 53"/>
                <a:gd name="T1" fmla="*/ 49 h 53"/>
                <a:gd name="T2" fmla="*/ 49 w 53"/>
                <a:gd name="T3" fmla="*/ 53 h 53"/>
                <a:gd name="T4" fmla="*/ 4 w 53"/>
                <a:gd name="T5" fmla="*/ 53 h 53"/>
                <a:gd name="T6" fmla="*/ 0 w 53"/>
                <a:gd name="T7" fmla="*/ 49 h 53"/>
                <a:gd name="T8" fmla="*/ 0 w 53"/>
                <a:gd name="T9" fmla="*/ 4 h 53"/>
                <a:gd name="T10" fmla="*/ 4 w 53"/>
                <a:gd name="T11" fmla="*/ 0 h 53"/>
                <a:gd name="T12" fmla="*/ 49 w 53"/>
                <a:gd name="T13" fmla="*/ 0 h 53"/>
                <a:gd name="T14" fmla="*/ 53 w 53"/>
                <a:gd name="T15" fmla="*/ 4 h 53"/>
                <a:gd name="T16" fmla="*/ 53 w 53"/>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49"/>
                  </a:moveTo>
                  <a:cubicBezTo>
                    <a:pt x="53" y="51"/>
                    <a:pt x="51" y="53"/>
                    <a:pt x="49" y="53"/>
                  </a:cubicBezTo>
                  <a:cubicBezTo>
                    <a:pt x="4" y="53"/>
                    <a:pt x="4" y="53"/>
                    <a:pt x="4" y="53"/>
                  </a:cubicBezTo>
                  <a:cubicBezTo>
                    <a:pt x="2" y="53"/>
                    <a:pt x="0" y="51"/>
                    <a:pt x="0" y="49"/>
                  </a:cubicBezTo>
                  <a:cubicBezTo>
                    <a:pt x="0" y="4"/>
                    <a:pt x="0" y="4"/>
                    <a:pt x="0" y="4"/>
                  </a:cubicBezTo>
                  <a:cubicBezTo>
                    <a:pt x="0" y="2"/>
                    <a:pt x="2" y="0"/>
                    <a:pt x="4" y="0"/>
                  </a:cubicBezTo>
                  <a:cubicBezTo>
                    <a:pt x="49" y="0"/>
                    <a:pt x="49" y="0"/>
                    <a:pt x="49" y="0"/>
                  </a:cubicBezTo>
                  <a:cubicBezTo>
                    <a:pt x="51" y="0"/>
                    <a:pt x="53" y="2"/>
                    <a:pt x="53" y="4"/>
                  </a:cubicBezTo>
                  <a:lnTo>
                    <a:pt x="53"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 name="Freeform 157">
              <a:extLst>
                <a:ext uri="{FF2B5EF4-FFF2-40B4-BE49-F238E27FC236}">
                  <a16:creationId xmlns:a16="http://schemas.microsoft.com/office/drawing/2014/main" id="{665EDBF5-54AC-47A6-AEC8-57527D2331B9}"/>
                </a:ext>
              </a:extLst>
            </p:cNvPr>
            <p:cNvSpPr>
              <a:spLocks/>
            </p:cNvSpPr>
            <p:nvPr/>
          </p:nvSpPr>
          <p:spPr bwMode="auto">
            <a:xfrm>
              <a:off x="3919513" y="4608853"/>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0"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0" y="0"/>
                    <a:pt x="52" y="2"/>
                    <a:pt x="52" y="4"/>
                  </a:cubicBezTo>
                  <a:lnTo>
                    <a:pt x="52"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 name="Freeform 158">
              <a:extLst>
                <a:ext uri="{FF2B5EF4-FFF2-40B4-BE49-F238E27FC236}">
                  <a16:creationId xmlns:a16="http://schemas.microsoft.com/office/drawing/2014/main" id="{1A707F31-CA6C-453E-9CB4-8819C5139722}"/>
                </a:ext>
              </a:extLst>
            </p:cNvPr>
            <p:cNvSpPr>
              <a:spLocks/>
            </p:cNvSpPr>
            <p:nvPr/>
          </p:nvSpPr>
          <p:spPr bwMode="auto">
            <a:xfrm>
              <a:off x="3919513" y="4361231"/>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0"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0" y="0"/>
                    <a:pt x="52" y="1"/>
                    <a:pt x="52" y="3"/>
                  </a:cubicBezTo>
                  <a:lnTo>
                    <a:pt x="52"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grpSp>
    </p:spTree>
    <p:custDataLst>
      <p:tags r:id="rId1"/>
    </p:custDataLst>
    <p:extLst>
      <p:ext uri="{BB962C8B-B14F-4D97-AF65-F5344CB8AC3E}">
        <p14:creationId xmlns:p14="http://schemas.microsoft.com/office/powerpoint/2010/main" val="153630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up)">
                                      <p:cBhvr>
                                        <p:cTn id="20"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02" grpId="0"/>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9314F-1EDC-43D3-8C01-CE30D74725DF}"/>
              </a:ext>
            </a:extLst>
          </p:cNvPr>
          <p:cNvSpPr>
            <a:spLocks noGrp="1"/>
          </p:cNvSpPr>
          <p:nvPr>
            <p:ph type="title"/>
          </p:nvPr>
        </p:nvSpPr>
        <p:spPr/>
        <p:txBody>
          <a:bodyPr/>
          <a:lstStyle/>
          <a:p>
            <a:r>
              <a:rPr lang="en-CA" dirty="0"/>
              <a:t>New reports</a:t>
            </a:r>
          </a:p>
        </p:txBody>
      </p:sp>
      <p:graphicFrame>
        <p:nvGraphicFramePr>
          <p:cNvPr id="7" name="Table 6">
            <a:extLst>
              <a:ext uri="{FF2B5EF4-FFF2-40B4-BE49-F238E27FC236}">
                <a16:creationId xmlns:a16="http://schemas.microsoft.com/office/drawing/2014/main" id="{5241FE79-408B-48BB-AB08-7A0624D61996}"/>
              </a:ext>
            </a:extLst>
          </p:cNvPr>
          <p:cNvGraphicFramePr>
            <a:graphicFrameLocks noGrp="1"/>
          </p:cNvGraphicFramePr>
          <p:nvPr>
            <p:extLst>
              <p:ext uri="{D42A27DB-BD31-4B8C-83A1-F6EECF244321}">
                <p14:modId xmlns:p14="http://schemas.microsoft.com/office/powerpoint/2010/main" val="1435804247"/>
              </p:ext>
            </p:extLst>
          </p:nvPr>
        </p:nvGraphicFramePr>
        <p:xfrm>
          <a:off x="404734" y="831954"/>
          <a:ext cx="8434796" cy="3653614"/>
        </p:xfrm>
        <a:graphic>
          <a:graphicData uri="http://schemas.openxmlformats.org/drawingml/2006/table">
            <a:tbl>
              <a:tblPr firstRow="1" bandRow="1">
                <a:tableStyleId>{2D5ABB26-0587-4C30-8999-92F81FD0307C}</a:tableStyleId>
              </a:tblPr>
              <a:tblGrid>
                <a:gridCol w="702849">
                  <a:extLst>
                    <a:ext uri="{9D8B030D-6E8A-4147-A177-3AD203B41FA5}">
                      <a16:colId xmlns:a16="http://schemas.microsoft.com/office/drawing/2014/main" val="1176349471"/>
                    </a:ext>
                  </a:extLst>
                </a:gridCol>
                <a:gridCol w="2240924">
                  <a:extLst>
                    <a:ext uri="{9D8B030D-6E8A-4147-A177-3AD203B41FA5}">
                      <a16:colId xmlns:a16="http://schemas.microsoft.com/office/drawing/2014/main" val="1724148419"/>
                    </a:ext>
                  </a:extLst>
                </a:gridCol>
                <a:gridCol w="4286511">
                  <a:extLst>
                    <a:ext uri="{9D8B030D-6E8A-4147-A177-3AD203B41FA5}">
                      <a16:colId xmlns:a16="http://schemas.microsoft.com/office/drawing/2014/main" val="2502259483"/>
                    </a:ext>
                  </a:extLst>
                </a:gridCol>
                <a:gridCol w="602256">
                  <a:extLst>
                    <a:ext uri="{9D8B030D-6E8A-4147-A177-3AD203B41FA5}">
                      <a16:colId xmlns:a16="http://schemas.microsoft.com/office/drawing/2014/main" val="1939904318"/>
                    </a:ext>
                  </a:extLst>
                </a:gridCol>
                <a:gridCol w="602256">
                  <a:extLst>
                    <a:ext uri="{9D8B030D-6E8A-4147-A177-3AD203B41FA5}">
                      <a16:colId xmlns:a16="http://schemas.microsoft.com/office/drawing/2014/main" val="4114419514"/>
                    </a:ext>
                  </a:extLst>
                </a:gridCol>
              </a:tblGrid>
              <a:tr h="0">
                <a:tc>
                  <a:txBody>
                    <a:bodyPr/>
                    <a:lstStyle/>
                    <a:p>
                      <a:pPr algn="l"/>
                      <a:r>
                        <a:rPr lang="en-CA" sz="1600" b="1" dirty="0">
                          <a:solidFill>
                            <a:schemeClr val="accent2"/>
                          </a:solidFill>
                        </a:rPr>
                        <a:t>Code</a:t>
                      </a:r>
                    </a:p>
                  </a:txBody>
                  <a:tcPr marT="91440" marB="91440" anchor="b">
                    <a:lnB w="38100" cap="flat" cmpd="sng" algn="ctr">
                      <a:solidFill>
                        <a:schemeClr val="accent2"/>
                      </a:solidFill>
                      <a:prstDash val="solid"/>
                      <a:round/>
                      <a:headEnd type="none" w="med" len="med"/>
                      <a:tailEnd type="none" w="med" len="med"/>
                    </a:lnB>
                  </a:tcPr>
                </a:tc>
                <a:tc>
                  <a:txBody>
                    <a:bodyPr/>
                    <a:lstStyle/>
                    <a:p>
                      <a:pPr algn="l"/>
                      <a:r>
                        <a:rPr lang="en-CA" sz="1600" b="1" dirty="0">
                          <a:solidFill>
                            <a:schemeClr val="accent2"/>
                          </a:solidFill>
                        </a:rPr>
                        <a:t>Report Name</a:t>
                      </a:r>
                    </a:p>
                  </a:txBody>
                  <a:tcPr marT="91440" marB="91440" anchor="b">
                    <a:lnB w="38100" cap="flat" cmpd="sng" algn="ctr">
                      <a:solidFill>
                        <a:schemeClr val="accent2"/>
                      </a:solidFill>
                      <a:prstDash val="solid"/>
                      <a:round/>
                      <a:headEnd type="none" w="med" len="med"/>
                      <a:tailEnd type="none" w="med" len="med"/>
                    </a:lnB>
                  </a:tcPr>
                </a:tc>
                <a:tc>
                  <a:txBody>
                    <a:bodyPr/>
                    <a:lstStyle/>
                    <a:p>
                      <a:pPr algn="l"/>
                      <a:r>
                        <a:rPr lang="en-CA" sz="1600" b="1" dirty="0">
                          <a:solidFill>
                            <a:schemeClr val="accent2"/>
                          </a:solidFill>
                        </a:rPr>
                        <a:t>Description</a:t>
                      </a:r>
                    </a:p>
                  </a:txBody>
                  <a:tcPr marT="91440" marB="91440" anchor="b">
                    <a:lnB w="38100" cap="flat" cmpd="sng" algn="ctr">
                      <a:solidFill>
                        <a:schemeClr val="accent2"/>
                      </a:solidFill>
                      <a:prstDash val="solid"/>
                      <a:round/>
                      <a:headEnd type="none" w="med" len="med"/>
                      <a:tailEnd type="none" w="med" len="med"/>
                    </a:lnB>
                  </a:tcPr>
                </a:tc>
                <a:tc>
                  <a:txBody>
                    <a:bodyPr/>
                    <a:lstStyle/>
                    <a:p>
                      <a:pPr algn="l"/>
                      <a:endParaRPr lang="en-CA" sz="1600" b="1" dirty="0">
                        <a:solidFill>
                          <a:schemeClr val="accent2"/>
                        </a:solidFill>
                      </a:endParaRPr>
                    </a:p>
                  </a:txBody>
                  <a:tcPr marT="91440" marB="91440" anchor="b">
                    <a:lnB w="38100" cap="flat" cmpd="sng" algn="ctr">
                      <a:solidFill>
                        <a:schemeClr val="accent2"/>
                      </a:solidFill>
                      <a:prstDash val="solid"/>
                      <a:round/>
                      <a:headEnd type="none" w="med" len="med"/>
                      <a:tailEnd type="none" w="med" len="med"/>
                    </a:lnB>
                  </a:tcPr>
                </a:tc>
                <a:tc>
                  <a:txBody>
                    <a:bodyPr/>
                    <a:lstStyle/>
                    <a:p>
                      <a:pPr algn="l"/>
                      <a:endParaRPr lang="en-CA" sz="1600" b="1" dirty="0">
                        <a:solidFill>
                          <a:schemeClr val="accent2"/>
                        </a:solidFill>
                      </a:endParaRPr>
                    </a:p>
                  </a:txBody>
                  <a:tcPr marT="91440" marB="91440" anchor="b">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91584407"/>
                  </a:ext>
                </a:extLst>
              </a:tr>
              <a:tr h="360000">
                <a:tc gridSpan="3">
                  <a:txBody>
                    <a:bodyPr/>
                    <a:lstStyle/>
                    <a:p>
                      <a:pPr marL="0" algn="l" defTabSz="914400" rtl="0" eaLnBrk="1" latinLnBrk="0" hangingPunct="1">
                        <a:lnSpc>
                          <a:spcPct val="115000"/>
                        </a:lnSpc>
                        <a:spcAft>
                          <a:spcPts val="0"/>
                        </a:spcAft>
                      </a:pPr>
                      <a:r>
                        <a:rPr lang="en-CA" sz="1400" b="1" kern="1200" dirty="0">
                          <a:solidFill>
                            <a:schemeClr val="tx2"/>
                          </a:solidFill>
                          <a:latin typeface="+mn-lt"/>
                          <a:ea typeface="+mn-ea"/>
                          <a:cs typeface="+mn-cs"/>
                        </a:rPr>
                        <a:t>Credit Card Reports</a:t>
                      </a:r>
                      <a:endParaRPr lang="en-CA" sz="1400" kern="1200" dirty="0">
                        <a:solidFill>
                          <a:schemeClr val="tx2"/>
                        </a:solidFill>
                        <a:latin typeface="+mn-lt"/>
                        <a:ea typeface="+mn-ea"/>
                        <a:cs typeface="+mn-cs"/>
                      </a:endParaRPr>
                    </a:p>
                  </a:txBody>
                  <a:tcPr anchor="ctr">
                    <a:lnR w="12700" cap="flat" cmpd="sng" algn="ctr">
                      <a:solidFill>
                        <a:schemeClr val="bg1">
                          <a:lumMod val="65000"/>
                        </a:schemeClr>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hMerge="1">
                  <a:txBody>
                    <a:bodyPr/>
                    <a:lstStyle/>
                    <a:p>
                      <a:endParaRPr lang="en-CA"/>
                    </a:p>
                  </a:txBody>
                  <a:tcPr>
                    <a:lnL w="12700" cap="flat" cmpd="sng" algn="ctr">
                      <a:solidFill>
                        <a:schemeClr val="bg1">
                          <a:lumMod val="65000"/>
                        </a:schemeClr>
                      </a:solidFill>
                      <a:prstDash val="solid"/>
                      <a:round/>
                      <a:headEnd type="none" w="med" len="med"/>
                      <a:tailEnd type="none" w="med" len="med"/>
                    </a:lnL>
                    <a:lnT w="38100" cap="flat" cmpd="sng" algn="ctr">
                      <a:solidFill>
                        <a:schemeClr val="accent2"/>
                      </a:solidFill>
                      <a:prstDash val="solid"/>
                      <a:round/>
                      <a:headEnd type="none" w="med" len="med"/>
                      <a:tailEnd type="none" w="med" len="med"/>
                    </a:lnT>
                  </a:tcPr>
                </a:tc>
                <a:tc hMerge="1">
                  <a:txBody>
                    <a:bodyPr/>
                    <a:lstStyle/>
                    <a:p>
                      <a:pPr marL="0" algn="l" defTabSz="914400" rtl="0" eaLnBrk="1" latinLnBrk="0" hangingPunct="1">
                        <a:lnSpc>
                          <a:spcPct val="115000"/>
                        </a:lnSpc>
                        <a:spcAft>
                          <a:spcPts val="0"/>
                        </a:spcAft>
                      </a:pPr>
                      <a:endParaRPr lang="en-CA" sz="1400" kern="1200" dirty="0">
                        <a:solidFill>
                          <a:schemeClr val="tx2"/>
                        </a:solidFill>
                        <a:latin typeface="+mn-lt"/>
                        <a:ea typeface="+mn-ea"/>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latinLnBrk="0" hangingPunct="1">
                        <a:lnSpc>
                          <a:spcPct val="115000"/>
                        </a:lnSpc>
                        <a:spcAft>
                          <a:spcPts val="0"/>
                        </a:spcAft>
                      </a:pPr>
                      <a:r>
                        <a:rPr lang="en-CA" sz="1400" b="1" kern="1200" dirty="0">
                          <a:solidFill>
                            <a:schemeClr val="tx2"/>
                          </a:solidFill>
                          <a:latin typeface="+mn-lt"/>
                          <a:ea typeface="+mn-ea"/>
                          <a:cs typeface="+mn-cs"/>
                        </a:rPr>
                        <a:t>BW</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latinLnBrk="0" hangingPunct="1">
                        <a:lnSpc>
                          <a:spcPct val="115000"/>
                        </a:lnSpc>
                        <a:spcAft>
                          <a:spcPts val="0"/>
                        </a:spcAft>
                      </a:pPr>
                      <a:r>
                        <a:rPr lang="en-CA" sz="1400" b="1" kern="1200" dirty="0">
                          <a:solidFill>
                            <a:schemeClr val="tx2"/>
                          </a:solidFill>
                          <a:latin typeface="+mn-lt"/>
                          <a:ea typeface="+mn-ea"/>
                          <a:cs typeface="+mn-cs"/>
                        </a:rPr>
                        <a:t>R</a:t>
                      </a:r>
                    </a:p>
                  </a:txBody>
                  <a:tcPr anchor="ctr">
                    <a:lnL w="12700" cap="flat" cmpd="sng" algn="ctr">
                      <a:solidFill>
                        <a:schemeClr val="bg1">
                          <a:lumMod val="65000"/>
                        </a:schemeClr>
                      </a:solidFill>
                      <a:prstDash val="solid"/>
                      <a:round/>
                      <a:headEnd type="none" w="med" len="med"/>
                      <a:tailEnd type="none" w="med" len="med"/>
                    </a:lnL>
                    <a:lnR>
                      <a:noFill/>
                    </a:lnR>
                    <a:lnT w="38100" cap="flat" cmpd="sng" algn="ctr">
                      <a:solidFill>
                        <a:schemeClr val="accent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142358"/>
                  </a:ext>
                </a:extLst>
              </a:tr>
              <a:tr h="485804">
                <a:tc>
                  <a:txBody>
                    <a:bodyPr/>
                    <a:lstStyle/>
                    <a:p>
                      <a:pPr marL="0" algn="l" defTabSz="914400" rtl="0" eaLnBrk="1" latinLnBrk="0" hangingPunct="1">
                        <a:lnSpc>
                          <a:spcPct val="115000"/>
                        </a:lnSpc>
                        <a:spcAft>
                          <a:spcPts val="0"/>
                        </a:spcAft>
                      </a:pPr>
                      <a:r>
                        <a:rPr lang="en-CA" sz="1400" kern="1200" dirty="0">
                          <a:solidFill>
                            <a:schemeClr val="tx2"/>
                          </a:solidFill>
                          <a:latin typeface="+mn-lt"/>
                          <a:ea typeface="+mn-ea"/>
                          <a:cs typeface="+mn-cs"/>
                        </a:rPr>
                        <a:t>CCM</a:t>
                      </a: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CA" sz="1400" kern="1200" dirty="0">
                          <a:solidFill>
                            <a:schemeClr val="tx2"/>
                          </a:solidFill>
                          <a:latin typeface="+mn-lt"/>
                          <a:ea typeface="+mn-ea"/>
                          <a:cs typeface="+mn-cs"/>
                        </a:rPr>
                        <a:t>Card Settlement Report</a:t>
                      </a: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CA" sz="1400" kern="1200">
                          <a:solidFill>
                            <a:schemeClr val="tx2"/>
                          </a:solidFill>
                          <a:latin typeface="+mn-lt"/>
                          <a:ea typeface="+mn-ea"/>
                          <a:cs typeface="+mn-cs"/>
                        </a:rPr>
                        <a:t>Day/Shift summary totals and adjustments</a:t>
                      </a:r>
                      <a:endParaRPr lang="en-CA" sz="1400" kern="1200" dirty="0">
                        <a:solidFill>
                          <a:schemeClr val="tx2"/>
                        </a:solidFill>
                        <a:latin typeface="+mn-lt"/>
                        <a:ea typeface="+mn-ea"/>
                        <a:cs typeface="+mn-cs"/>
                      </a:endParaRPr>
                    </a:p>
                  </a:txBody>
                  <a:tcPr marL="36830" marR="36830" marT="36830" marB="36830"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sym typeface="Wingdings 2" panose="05020102010507070707" pitchFamily="18" charset="2"/>
                        </a:rPr>
                        <a:t></a:t>
                      </a:r>
                      <a:endPar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endParaRPr>
                    </a:p>
                  </a:txBody>
                  <a:tcPr marL="36830" marR="36830" marT="36830" marB="368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sym typeface="Wingdings 2" panose="05020102010507070707" pitchFamily="18" charset="2"/>
                        </a:rPr>
                        <a:t></a:t>
                      </a:r>
                      <a:endPar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endParaRPr>
                    </a:p>
                  </a:txBody>
                  <a:tcPr marL="36830" marR="36830" marT="36830" marB="3683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7599811"/>
                  </a:ext>
                </a:extLst>
              </a:tr>
              <a:tr h="485804">
                <a:tc>
                  <a:txBody>
                    <a:bodyPr/>
                    <a:lstStyle/>
                    <a:p>
                      <a:pPr marL="0" algn="l" defTabSz="914400" rtl="0" eaLnBrk="1" latinLnBrk="0" hangingPunct="1">
                        <a:lnSpc>
                          <a:spcPct val="115000"/>
                        </a:lnSpc>
                        <a:spcAft>
                          <a:spcPts val="0"/>
                        </a:spcAft>
                      </a:pPr>
                      <a:r>
                        <a:rPr lang="en-US" sz="1400" kern="1200" dirty="0">
                          <a:solidFill>
                            <a:schemeClr val="tx2"/>
                          </a:solidFill>
                          <a:latin typeface="+mn-lt"/>
                          <a:ea typeface="+mn-ea"/>
                          <a:cs typeface="+mn-cs"/>
                        </a:rPr>
                        <a:t>DFM</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US" sz="1400" kern="1200" dirty="0">
                          <a:solidFill>
                            <a:schemeClr val="tx2"/>
                          </a:solidFill>
                          <a:latin typeface="+mn-lt"/>
                          <a:ea typeface="+mn-ea"/>
                          <a:cs typeface="+mn-cs"/>
                        </a:rPr>
                        <a:t>Daily Card Sales Fee Report</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US" sz="1400" kern="1200">
                          <a:solidFill>
                            <a:schemeClr val="tx2"/>
                          </a:solidFill>
                          <a:latin typeface="+mn-lt"/>
                          <a:ea typeface="+mn-ea"/>
                          <a:cs typeface="+mn-cs"/>
                        </a:rPr>
                        <a:t>Daily summary of total sales and card fees by card type</a:t>
                      </a:r>
                      <a:endParaRPr lang="en-CA" sz="1400" kern="1200" dirty="0">
                        <a:solidFill>
                          <a:schemeClr val="tx2"/>
                        </a:solidFill>
                        <a:latin typeface="+mn-lt"/>
                        <a:ea typeface="+mn-ea"/>
                        <a:cs typeface="+mn-cs"/>
                      </a:endParaRPr>
                    </a:p>
                  </a:txBody>
                  <a:tcPr marL="36830" marR="36830" marT="36830" marB="36830"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sym typeface="Wingdings 2" panose="05020102010507070707" pitchFamily="18" charset="2"/>
                        </a:rPr>
                        <a:t></a:t>
                      </a:r>
                      <a:endPar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endParaRPr>
                    </a:p>
                  </a:txBody>
                  <a:tcPr marL="36830" marR="36830" marT="36830" marB="368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sym typeface="Wingdings 2" panose="05020102010507070707" pitchFamily="18" charset="2"/>
                        </a:rPr>
                        <a:t></a:t>
                      </a:r>
                      <a:endPar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endParaRPr>
                    </a:p>
                  </a:txBody>
                  <a:tcPr marL="36830" marR="36830" marT="36830" marB="3683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3777100"/>
                  </a:ext>
                </a:extLst>
              </a:tr>
              <a:tr h="547276">
                <a:tc>
                  <a:txBody>
                    <a:bodyPr/>
                    <a:lstStyle/>
                    <a:p>
                      <a:pPr marL="0" algn="l" defTabSz="914400" rtl="0" eaLnBrk="1" latinLnBrk="0" hangingPunct="1">
                        <a:lnSpc>
                          <a:spcPct val="115000"/>
                        </a:lnSpc>
                        <a:spcAft>
                          <a:spcPts val="0"/>
                        </a:spcAft>
                      </a:pPr>
                      <a:r>
                        <a:rPr lang="en-US" sz="1400" kern="1200" dirty="0">
                          <a:solidFill>
                            <a:schemeClr val="tx2"/>
                          </a:solidFill>
                          <a:latin typeface="+mn-lt"/>
                          <a:ea typeface="+mn-ea"/>
                          <a:cs typeface="+mn-cs"/>
                        </a:rPr>
                        <a:t>FMM</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US" sz="1400" kern="1200" dirty="0">
                          <a:solidFill>
                            <a:schemeClr val="tx2"/>
                          </a:solidFill>
                          <a:latin typeface="+mn-lt"/>
                          <a:ea typeface="+mn-ea"/>
                          <a:cs typeface="+mn-cs"/>
                        </a:rPr>
                        <a:t>Monthly Card Sales Fee Report</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US" sz="1400" kern="1200" dirty="0">
                          <a:solidFill>
                            <a:schemeClr val="tx2"/>
                          </a:solidFill>
                          <a:latin typeface="+mn-lt"/>
                          <a:ea typeface="+mn-ea"/>
                          <a:cs typeface="+mn-cs"/>
                        </a:rPr>
                        <a:t>Monthly summary of the daily card sales fee reports</a:t>
                      </a:r>
                      <a:endParaRPr lang="en-CA" sz="1400" kern="1200" dirty="0">
                        <a:solidFill>
                          <a:schemeClr val="tx2"/>
                        </a:solidFill>
                        <a:latin typeface="+mn-lt"/>
                        <a:ea typeface="+mn-ea"/>
                        <a:cs typeface="+mn-cs"/>
                      </a:endParaRPr>
                    </a:p>
                  </a:txBody>
                  <a:tcPr marL="36830" marR="36830" marT="36830" marB="36830"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sym typeface="Wingdings 2" panose="05020102010507070707" pitchFamily="18" charset="2"/>
                        </a:rPr>
                        <a:t></a:t>
                      </a:r>
                      <a:endPar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endParaRPr>
                    </a:p>
                  </a:txBody>
                  <a:tcPr marL="36830" marR="36830" marT="36830" marB="368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sym typeface="Wingdings 2" panose="05020102010507070707" pitchFamily="18" charset="2"/>
                        </a:rPr>
                        <a:t></a:t>
                      </a:r>
                      <a:endPar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endParaRPr>
                    </a:p>
                  </a:txBody>
                  <a:tcPr marL="36830" marR="36830" marT="36830" marB="3683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3687085"/>
                  </a:ext>
                </a:extLst>
              </a:tr>
              <a:tr h="485804">
                <a:tc>
                  <a:txBody>
                    <a:bodyPr/>
                    <a:lstStyle/>
                    <a:p>
                      <a:pPr marL="0" algn="l" defTabSz="914400" rtl="0" eaLnBrk="1" latinLnBrk="0" hangingPunct="1">
                        <a:lnSpc>
                          <a:spcPct val="115000"/>
                        </a:lnSpc>
                        <a:spcAft>
                          <a:spcPts val="0"/>
                        </a:spcAft>
                      </a:pPr>
                      <a:r>
                        <a:rPr lang="en-CA" sz="1400" kern="1200" dirty="0">
                          <a:solidFill>
                            <a:schemeClr val="tx2"/>
                          </a:solidFill>
                          <a:latin typeface="+mn-lt"/>
                          <a:ea typeface="+mn-ea"/>
                          <a:cs typeface="+mn-cs"/>
                        </a:rPr>
                        <a:t>PCR</a:t>
                      </a: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Bef>
                          <a:spcPts val="300"/>
                        </a:spcBef>
                        <a:spcAft>
                          <a:spcPts val="0"/>
                        </a:spcAft>
                      </a:pPr>
                      <a:r>
                        <a:rPr lang="en-US" sz="1400" kern="1200" dirty="0">
                          <a:solidFill>
                            <a:schemeClr val="tx2"/>
                          </a:solidFill>
                          <a:latin typeface="+mn-lt"/>
                          <a:ea typeface="+mn-ea"/>
                          <a:cs typeface="+mn-cs"/>
                        </a:rPr>
                        <a:t>Price Privileges/Car Wash Redemption Report</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Bef>
                          <a:spcPts val="300"/>
                        </a:spcBef>
                        <a:spcAft>
                          <a:spcPts val="0"/>
                        </a:spcAft>
                      </a:pPr>
                      <a:r>
                        <a:rPr lang="en-US" sz="1400" kern="1200" dirty="0">
                          <a:solidFill>
                            <a:schemeClr val="tx2"/>
                          </a:solidFill>
                          <a:latin typeface="+mn-lt"/>
                          <a:ea typeface="+mn-ea"/>
                          <a:cs typeface="+mn-cs"/>
                        </a:rPr>
                        <a:t>Price Privileges/Car Wash dollar amounts for loyalty points redeemed. </a:t>
                      </a:r>
                      <a:endParaRPr lang="en-US" sz="1400" i="1" kern="1200" dirty="0">
                        <a:solidFill>
                          <a:schemeClr val="tx2"/>
                        </a:solidFill>
                        <a:latin typeface="+mn-lt"/>
                        <a:ea typeface="+mn-ea"/>
                        <a:cs typeface="+mn-cs"/>
                      </a:endParaRPr>
                    </a:p>
                  </a:txBody>
                  <a:tcPr marL="36830" marR="36830" marT="36830" marB="36830"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sym typeface="Wingdings 2" panose="05020102010507070707" pitchFamily="18" charset="2"/>
                        </a:rPr>
                        <a:t></a:t>
                      </a:r>
                      <a:endPar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endParaRPr>
                    </a:p>
                  </a:txBody>
                  <a:tcPr marL="36830" marR="36830" marT="36830" marB="368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sym typeface="Wingdings 2" panose="05020102010507070707" pitchFamily="18" charset="2"/>
                        </a:rPr>
                        <a:t></a:t>
                      </a:r>
                      <a:endPar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endParaRPr>
                    </a:p>
                  </a:txBody>
                  <a:tcPr marL="36830" marR="36830" marT="36830" marB="3683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4955878"/>
                  </a:ext>
                </a:extLst>
              </a:tr>
              <a:tr h="485804">
                <a:tc>
                  <a:txBody>
                    <a:bodyPr/>
                    <a:lstStyle/>
                    <a:p>
                      <a:pPr marL="0" algn="l" defTabSz="914400" rtl="0" eaLnBrk="1" latinLnBrk="0" hangingPunct="1">
                        <a:lnSpc>
                          <a:spcPct val="115000"/>
                        </a:lnSpc>
                        <a:spcAft>
                          <a:spcPts val="0"/>
                        </a:spcAft>
                      </a:pPr>
                      <a:r>
                        <a:rPr lang="en-CA" sz="1400" kern="1200" dirty="0">
                          <a:solidFill>
                            <a:schemeClr val="tx2"/>
                          </a:solidFill>
                          <a:latin typeface="+mn-lt"/>
                          <a:ea typeface="+mn-ea"/>
                          <a:cs typeface="+mn-cs"/>
                        </a:rPr>
                        <a:t>MSR</a:t>
                      </a: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CA" sz="1400" kern="1200" dirty="0">
                          <a:solidFill>
                            <a:schemeClr val="tx2"/>
                          </a:solidFill>
                          <a:latin typeface="+mn-lt"/>
                          <a:ea typeface="+mn-ea"/>
                          <a:cs typeface="+mn-cs"/>
                        </a:rPr>
                        <a:t>Multiple Sales Report</a:t>
                      </a: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CA" sz="1400" kern="1200" dirty="0">
                          <a:solidFill>
                            <a:schemeClr val="tx2"/>
                          </a:solidFill>
                          <a:latin typeface="+mn-lt"/>
                          <a:ea typeface="+mn-ea"/>
                          <a:cs typeface="+mn-cs"/>
                        </a:rPr>
                        <a:t>Daily report identifying multiple inside sales (credit only; no debit or Fleet) by truncated card number, to help detect possible fraud </a:t>
                      </a:r>
                    </a:p>
                  </a:txBody>
                  <a:tcPr marL="36830" marR="36830" marT="36830" marB="36830"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endParaRPr>
                    </a:p>
                  </a:txBody>
                  <a:tcPr marL="36830" marR="36830" marT="36830" marB="368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sym typeface="Wingdings 2" panose="05020102010507070707" pitchFamily="18" charset="2"/>
                        </a:rPr>
                        <a:t></a:t>
                      </a:r>
                      <a:endParaRPr kumimoji="0" lang="en-CA" sz="1600" b="0" i="0" u="none" strike="noStrike" kern="1200" cap="none" spc="0" normalizeH="0" baseline="0" noProof="0" dirty="0">
                        <a:ln>
                          <a:noFill/>
                        </a:ln>
                        <a:solidFill>
                          <a:srgbClr val="525B68"/>
                        </a:solidFill>
                        <a:effectLst/>
                        <a:uLnTx/>
                        <a:uFillTx/>
                        <a:latin typeface="Calibri" panose="020F0502020204030204"/>
                        <a:ea typeface="+mn-ea"/>
                        <a:cs typeface="+mn-cs"/>
                      </a:endParaRPr>
                    </a:p>
                  </a:txBody>
                  <a:tcPr marL="36830" marR="36830" marT="36830" marB="3683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3951716"/>
                  </a:ext>
                </a:extLst>
              </a:tr>
            </a:tbl>
          </a:graphicData>
        </a:graphic>
      </p:graphicFrame>
    </p:spTree>
    <p:custDataLst>
      <p:tags r:id="rId1"/>
    </p:custDataLst>
    <p:extLst>
      <p:ext uri="{BB962C8B-B14F-4D97-AF65-F5344CB8AC3E}">
        <p14:creationId xmlns:p14="http://schemas.microsoft.com/office/powerpoint/2010/main" val="306523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9314F-1EDC-43D3-8C01-CE30D74725DF}"/>
              </a:ext>
            </a:extLst>
          </p:cNvPr>
          <p:cNvSpPr>
            <a:spLocks noGrp="1"/>
          </p:cNvSpPr>
          <p:nvPr>
            <p:ph type="title"/>
          </p:nvPr>
        </p:nvSpPr>
        <p:spPr/>
        <p:txBody>
          <a:bodyPr/>
          <a:lstStyle/>
          <a:p>
            <a:r>
              <a:rPr lang="en-CA" dirty="0"/>
              <a:t>New reports </a:t>
            </a:r>
            <a:r>
              <a:rPr lang="en-CA" sz="2000" dirty="0">
                <a:solidFill>
                  <a:srgbClr val="4B95A9"/>
                </a:solidFill>
              </a:rPr>
              <a:t>(cont.)</a:t>
            </a:r>
            <a:endParaRPr lang="en-CA" dirty="0"/>
          </a:p>
        </p:txBody>
      </p:sp>
      <p:graphicFrame>
        <p:nvGraphicFramePr>
          <p:cNvPr id="7" name="Table 6">
            <a:extLst>
              <a:ext uri="{FF2B5EF4-FFF2-40B4-BE49-F238E27FC236}">
                <a16:creationId xmlns:a16="http://schemas.microsoft.com/office/drawing/2014/main" id="{5241FE79-408B-48BB-AB08-7A0624D61996}"/>
              </a:ext>
            </a:extLst>
          </p:cNvPr>
          <p:cNvGraphicFramePr>
            <a:graphicFrameLocks noGrp="1"/>
          </p:cNvGraphicFramePr>
          <p:nvPr>
            <p:extLst>
              <p:ext uri="{D42A27DB-BD31-4B8C-83A1-F6EECF244321}">
                <p14:modId xmlns:p14="http://schemas.microsoft.com/office/powerpoint/2010/main" val="665555512"/>
              </p:ext>
            </p:extLst>
          </p:nvPr>
        </p:nvGraphicFramePr>
        <p:xfrm>
          <a:off x="404734" y="831954"/>
          <a:ext cx="8434796" cy="4941906"/>
        </p:xfrm>
        <a:graphic>
          <a:graphicData uri="http://schemas.openxmlformats.org/drawingml/2006/table">
            <a:tbl>
              <a:tblPr firstRow="1" bandRow="1">
                <a:tableStyleId>{2D5ABB26-0587-4C30-8999-92F81FD0307C}</a:tableStyleId>
              </a:tblPr>
              <a:tblGrid>
                <a:gridCol w="702849">
                  <a:extLst>
                    <a:ext uri="{9D8B030D-6E8A-4147-A177-3AD203B41FA5}">
                      <a16:colId xmlns:a16="http://schemas.microsoft.com/office/drawing/2014/main" val="1176349471"/>
                    </a:ext>
                  </a:extLst>
                </a:gridCol>
                <a:gridCol w="2240924">
                  <a:extLst>
                    <a:ext uri="{9D8B030D-6E8A-4147-A177-3AD203B41FA5}">
                      <a16:colId xmlns:a16="http://schemas.microsoft.com/office/drawing/2014/main" val="1724148419"/>
                    </a:ext>
                  </a:extLst>
                </a:gridCol>
                <a:gridCol w="4286511">
                  <a:extLst>
                    <a:ext uri="{9D8B030D-6E8A-4147-A177-3AD203B41FA5}">
                      <a16:colId xmlns:a16="http://schemas.microsoft.com/office/drawing/2014/main" val="2596743891"/>
                    </a:ext>
                  </a:extLst>
                </a:gridCol>
                <a:gridCol w="602256">
                  <a:extLst>
                    <a:ext uri="{9D8B030D-6E8A-4147-A177-3AD203B41FA5}">
                      <a16:colId xmlns:a16="http://schemas.microsoft.com/office/drawing/2014/main" val="1939904318"/>
                    </a:ext>
                  </a:extLst>
                </a:gridCol>
                <a:gridCol w="602256">
                  <a:extLst>
                    <a:ext uri="{9D8B030D-6E8A-4147-A177-3AD203B41FA5}">
                      <a16:colId xmlns:a16="http://schemas.microsoft.com/office/drawing/2014/main" val="4114419514"/>
                    </a:ext>
                  </a:extLst>
                </a:gridCol>
              </a:tblGrid>
              <a:tr h="0">
                <a:tc>
                  <a:txBody>
                    <a:bodyPr/>
                    <a:lstStyle/>
                    <a:p>
                      <a:pPr algn="l"/>
                      <a:r>
                        <a:rPr lang="en-CA" sz="1600" b="1" dirty="0">
                          <a:solidFill>
                            <a:schemeClr val="accent2"/>
                          </a:solidFill>
                        </a:rPr>
                        <a:t>Code</a:t>
                      </a:r>
                    </a:p>
                  </a:txBody>
                  <a:tcPr marT="91440" marB="91440" anchor="b">
                    <a:lnB w="38100" cap="flat" cmpd="sng" algn="ctr">
                      <a:solidFill>
                        <a:schemeClr val="accent2"/>
                      </a:solidFill>
                      <a:prstDash val="solid"/>
                      <a:round/>
                      <a:headEnd type="none" w="med" len="med"/>
                      <a:tailEnd type="none" w="med" len="med"/>
                    </a:lnB>
                  </a:tcPr>
                </a:tc>
                <a:tc>
                  <a:txBody>
                    <a:bodyPr/>
                    <a:lstStyle/>
                    <a:p>
                      <a:pPr algn="l"/>
                      <a:r>
                        <a:rPr lang="en-CA" sz="1600" b="1" dirty="0">
                          <a:solidFill>
                            <a:schemeClr val="accent2"/>
                          </a:solidFill>
                        </a:rPr>
                        <a:t>Report Name</a:t>
                      </a:r>
                    </a:p>
                  </a:txBody>
                  <a:tcPr marT="91440" marB="91440" anchor="b">
                    <a:lnB w="38100" cap="flat" cmpd="sng" algn="ctr">
                      <a:solidFill>
                        <a:schemeClr val="accent2"/>
                      </a:solidFill>
                      <a:prstDash val="solid"/>
                      <a:round/>
                      <a:headEnd type="none" w="med" len="med"/>
                      <a:tailEnd type="none" w="med" len="med"/>
                    </a:lnB>
                  </a:tcPr>
                </a:tc>
                <a:tc>
                  <a:txBody>
                    <a:bodyPr/>
                    <a:lstStyle/>
                    <a:p>
                      <a:pPr algn="l"/>
                      <a:r>
                        <a:rPr lang="en-CA" sz="1600" b="1" dirty="0">
                          <a:solidFill>
                            <a:schemeClr val="accent2"/>
                          </a:solidFill>
                        </a:rPr>
                        <a:t>Description</a:t>
                      </a:r>
                    </a:p>
                  </a:txBody>
                  <a:tcPr marT="91440" marB="91440" anchor="b">
                    <a:lnB w="38100" cap="flat" cmpd="sng" algn="ctr">
                      <a:solidFill>
                        <a:schemeClr val="accent2"/>
                      </a:solidFill>
                      <a:prstDash val="solid"/>
                      <a:round/>
                      <a:headEnd type="none" w="med" len="med"/>
                      <a:tailEnd type="none" w="med" len="med"/>
                    </a:lnB>
                  </a:tcPr>
                </a:tc>
                <a:tc>
                  <a:txBody>
                    <a:bodyPr/>
                    <a:lstStyle/>
                    <a:p>
                      <a:pPr algn="l"/>
                      <a:endParaRPr lang="en-CA" sz="1600" b="1" dirty="0">
                        <a:solidFill>
                          <a:schemeClr val="accent2"/>
                        </a:solidFill>
                      </a:endParaRPr>
                    </a:p>
                  </a:txBody>
                  <a:tcPr marT="91440" marB="91440" anchor="b">
                    <a:lnB w="38100" cap="flat" cmpd="sng" algn="ctr">
                      <a:solidFill>
                        <a:schemeClr val="accent2"/>
                      </a:solidFill>
                      <a:prstDash val="solid"/>
                      <a:round/>
                      <a:headEnd type="none" w="med" len="med"/>
                      <a:tailEnd type="none" w="med" len="med"/>
                    </a:lnB>
                  </a:tcPr>
                </a:tc>
                <a:tc>
                  <a:txBody>
                    <a:bodyPr/>
                    <a:lstStyle/>
                    <a:p>
                      <a:pPr algn="l"/>
                      <a:endParaRPr lang="en-CA" sz="1600" b="1" dirty="0">
                        <a:solidFill>
                          <a:schemeClr val="accent2"/>
                        </a:solidFill>
                      </a:endParaRPr>
                    </a:p>
                  </a:txBody>
                  <a:tcPr marT="91440" marB="91440" anchor="b">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91584407"/>
                  </a:ext>
                </a:extLst>
              </a:tr>
              <a:tr h="360000">
                <a:tc gridSpan="3">
                  <a:txBody>
                    <a:bodyPr/>
                    <a:lstStyle/>
                    <a:p>
                      <a:pPr marL="0" algn="l" defTabSz="914400" rtl="0" eaLnBrk="1" latinLnBrk="0" hangingPunct="1">
                        <a:lnSpc>
                          <a:spcPct val="115000"/>
                        </a:lnSpc>
                        <a:spcAft>
                          <a:spcPts val="0"/>
                        </a:spcAft>
                      </a:pPr>
                      <a:r>
                        <a:rPr lang="en-CA" sz="1400" b="1" kern="1200" dirty="0">
                          <a:solidFill>
                            <a:schemeClr val="tx2"/>
                          </a:solidFill>
                          <a:latin typeface="+mn-lt"/>
                          <a:ea typeface="+mn-ea"/>
                          <a:cs typeface="+mn-cs"/>
                        </a:rPr>
                        <a:t>Loyalty Reports</a:t>
                      </a:r>
                      <a:endParaRPr lang="en-CA" sz="1400" kern="1200" dirty="0">
                        <a:solidFill>
                          <a:schemeClr val="tx2"/>
                        </a:solidFill>
                        <a:latin typeface="+mn-lt"/>
                        <a:ea typeface="+mn-ea"/>
                        <a:cs typeface="+mn-cs"/>
                      </a:endParaRPr>
                    </a:p>
                  </a:txBody>
                  <a:tcPr anchor="ctr">
                    <a:lnR w="12700" cap="flat" cmpd="sng" algn="ctr">
                      <a:solidFill>
                        <a:schemeClr val="bg1">
                          <a:lumMod val="65000"/>
                        </a:schemeClr>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hMerge="1">
                  <a:txBody>
                    <a:bodyPr/>
                    <a:lstStyle/>
                    <a:p>
                      <a:endParaRPr lang="en-CA"/>
                    </a:p>
                  </a:txBody>
                  <a:tcPr>
                    <a:lnL w="12700" cap="flat" cmpd="sng" algn="ctr">
                      <a:solidFill>
                        <a:schemeClr val="bg1">
                          <a:lumMod val="65000"/>
                        </a:schemeClr>
                      </a:solidFill>
                      <a:prstDash val="solid"/>
                      <a:round/>
                      <a:headEnd type="none" w="med" len="med"/>
                      <a:tailEnd type="none" w="med" len="med"/>
                    </a:lnL>
                    <a:lnT w="38100" cap="flat" cmpd="sng" algn="ctr">
                      <a:solidFill>
                        <a:schemeClr val="accent2"/>
                      </a:solidFill>
                      <a:prstDash val="solid"/>
                      <a:round/>
                      <a:headEnd type="none" w="med" len="med"/>
                      <a:tailEnd type="none" w="med" len="med"/>
                    </a:lnT>
                  </a:tcPr>
                </a:tc>
                <a:tc hMerge="1">
                  <a:txBody>
                    <a:bodyPr/>
                    <a:lstStyle/>
                    <a:p>
                      <a:pPr marL="0" algn="l" defTabSz="914400" rtl="0" eaLnBrk="1" latinLnBrk="0" hangingPunct="1">
                        <a:lnSpc>
                          <a:spcPct val="115000"/>
                        </a:lnSpc>
                        <a:spcAft>
                          <a:spcPts val="0"/>
                        </a:spcAft>
                      </a:pPr>
                      <a:endParaRPr lang="en-CA" sz="1400" kern="1200" dirty="0">
                        <a:solidFill>
                          <a:schemeClr val="tx2"/>
                        </a:solidFill>
                        <a:latin typeface="+mn-lt"/>
                        <a:ea typeface="+mn-ea"/>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latinLnBrk="0" hangingPunct="1">
                        <a:lnSpc>
                          <a:spcPct val="115000"/>
                        </a:lnSpc>
                        <a:spcAft>
                          <a:spcPts val="0"/>
                        </a:spcAft>
                      </a:pPr>
                      <a:r>
                        <a:rPr lang="en-CA" sz="1400" b="1" kern="1200" dirty="0">
                          <a:solidFill>
                            <a:schemeClr val="tx2"/>
                          </a:solidFill>
                          <a:latin typeface="+mn-lt"/>
                          <a:ea typeface="+mn-ea"/>
                          <a:cs typeface="+mn-cs"/>
                        </a:rPr>
                        <a:t>BW</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latinLnBrk="0" hangingPunct="1">
                        <a:lnSpc>
                          <a:spcPct val="115000"/>
                        </a:lnSpc>
                        <a:spcAft>
                          <a:spcPts val="0"/>
                        </a:spcAft>
                      </a:pPr>
                      <a:r>
                        <a:rPr lang="en-CA" sz="1400" b="1" kern="1200" dirty="0">
                          <a:solidFill>
                            <a:schemeClr val="tx2"/>
                          </a:solidFill>
                          <a:latin typeface="+mn-lt"/>
                          <a:ea typeface="+mn-ea"/>
                          <a:cs typeface="+mn-cs"/>
                        </a:rPr>
                        <a:t>R</a:t>
                      </a:r>
                    </a:p>
                  </a:txBody>
                  <a:tcPr anchor="ctr">
                    <a:lnL w="12700" cap="flat" cmpd="sng" algn="ctr">
                      <a:solidFill>
                        <a:schemeClr val="bg1">
                          <a:lumMod val="65000"/>
                        </a:schemeClr>
                      </a:solidFill>
                      <a:prstDash val="solid"/>
                      <a:round/>
                      <a:headEnd type="none" w="med" len="med"/>
                      <a:tailEnd type="none" w="med" len="med"/>
                    </a:lnL>
                    <a:lnR>
                      <a:noFill/>
                    </a:lnR>
                    <a:lnT w="38100" cap="flat" cmpd="sng" algn="ctr">
                      <a:solidFill>
                        <a:schemeClr val="accent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142358"/>
                  </a:ext>
                </a:extLst>
              </a:tr>
              <a:tr h="485804">
                <a:tc rowSpan="2">
                  <a:txBody>
                    <a:bodyPr/>
                    <a:lstStyle/>
                    <a:p>
                      <a:pPr marL="0" algn="l" defTabSz="914400" rtl="0" eaLnBrk="1" latinLnBrk="0" hangingPunct="1">
                        <a:lnSpc>
                          <a:spcPct val="115000"/>
                        </a:lnSpc>
                        <a:spcAft>
                          <a:spcPts val="0"/>
                        </a:spcAft>
                      </a:pPr>
                      <a:r>
                        <a:rPr lang="en-US" sz="1400" kern="1200" dirty="0">
                          <a:solidFill>
                            <a:schemeClr val="tx2"/>
                          </a:solidFill>
                          <a:latin typeface="+mn-lt"/>
                          <a:ea typeface="+mn-ea"/>
                          <a:cs typeface="+mn-cs"/>
                        </a:rPr>
                        <a:t>LRD</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rowSpan="2">
                  <a:txBody>
                    <a:bodyPr/>
                    <a:lstStyle/>
                    <a:p>
                      <a:pPr marL="0" algn="l" defTabSz="914400" rtl="0" eaLnBrk="1" latinLnBrk="0" hangingPunct="1">
                        <a:lnSpc>
                          <a:spcPct val="115000"/>
                        </a:lnSpc>
                        <a:spcAft>
                          <a:spcPts val="0"/>
                        </a:spcAft>
                      </a:pPr>
                      <a:r>
                        <a:rPr lang="en-US" sz="1400" kern="1200" dirty="0">
                          <a:solidFill>
                            <a:schemeClr val="tx2"/>
                          </a:solidFill>
                          <a:latin typeface="+mn-lt"/>
                          <a:ea typeface="+mn-ea"/>
                          <a:cs typeface="+mn-cs"/>
                        </a:rPr>
                        <a:t>Daily Loyalty Detail Report</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lvl="0" indent="0" algn="l" defTabSz="914400" rtl="0" eaLnBrk="1" latinLnBrk="0" hangingPunct="1">
                        <a:lnSpc>
                          <a:spcPct val="115000"/>
                        </a:lnSpc>
                        <a:spcAft>
                          <a:spcPts val="0"/>
                        </a:spcAft>
                        <a:buFont typeface="Arial" panose="020B0604020202020204" pitchFamily="34" charset="0"/>
                        <a:buNone/>
                      </a:pPr>
                      <a:r>
                        <a:rPr lang="en-US" sz="1400" b="1" strike="noStrike" kern="1200" dirty="0">
                          <a:solidFill>
                            <a:schemeClr val="tx2"/>
                          </a:solidFill>
                          <a:latin typeface="+mn-lt"/>
                          <a:ea typeface="+mn-ea"/>
                          <a:cs typeface="+mn-cs"/>
                        </a:rPr>
                        <a:t>BW Loyalty Detail Report (LRD)</a:t>
                      </a:r>
                      <a:r>
                        <a:rPr lang="en-US" sz="1400" strike="noStrike" kern="1200" dirty="0">
                          <a:solidFill>
                            <a:schemeClr val="tx2"/>
                          </a:solidFill>
                          <a:latin typeface="+mn-lt"/>
                          <a:ea typeface="+mn-ea"/>
                          <a:cs typeface="+mn-cs"/>
                        </a:rPr>
                        <a:t>:</a:t>
                      </a:r>
                    </a:p>
                    <a:p>
                      <a:pPr marL="285750" lvl="0" indent="-285750" algn="l" defTabSz="914400" rtl="0" eaLnBrk="1" latinLnBrk="0" hangingPunct="1">
                        <a:lnSpc>
                          <a:spcPct val="115000"/>
                        </a:lnSpc>
                        <a:spcAft>
                          <a:spcPts val="0"/>
                        </a:spcAft>
                        <a:buFont typeface="Arial" panose="020B0604020202020204" pitchFamily="34" charset="0"/>
                        <a:buChar char="•"/>
                      </a:pPr>
                      <a:r>
                        <a:rPr lang="en-US" sz="1400" strike="noStrike" kern="1200" dirty="0" err="1">
                          <a:solidFill>
                            <a:schemeClr val="tx2"/>
                          </a:solidFill>
                          <a:latin typeface="+mn-lt"/>
                          <a:ea typeface="+mn-ea"/>
                          <a:cs typeface="+mn-cs"/>
                        </a:rPr>
                        <a:t>LRDa</a:t>
                      </a:r>
                      <a:r>
                        <a:rPr lang="en-US" sz="1400" strike="noStrike" kern="1200" dirty="0">
                          <a:solidFill>
                            <a:schemeClr val="tx2"/>
                          </a:solidFill>
                          <a:latin typeface="+mn-lt"/>
                          <a:ea typeface="+mn-ea"/>
                          <a:cs typeface="+mn-cs"/>
                        </a:rPr>
                        <a:t>: Transaction level </a:t>
                      </a:r>
                      <a:r>
                        <a:rPr lang="en-US" sz="1400" b="1" strike="noStrike" kern="1200" dirty="0">
                          <a:solidFill>
                            <a:schemeClr val="tx2"/>
                          </a:solidFill>
                          <a:latin typeface="+mn-lt"/>
                          <a:ea typeface="+mn-ea"/>
                          <a:cs typeface="+mn-cs"/>
                        </a:rPr>
                        <a:t>dollar amounts </a:t>
                      </a:r>
                      <a:r>
                        <a:rPr lang="en-US" sz="1400" strike="noStrike" kern="1200" dirty="0">
                          <a:solidFill>
                            <a:schemeClr val="tx2"/>
                          </a:solidFill>
                          <a:latin typeface="+mn-lt"/>
                          <a:ea typeface="+mn-ea"/>
                          <a:cs typeface="+mn-cs"/>
                        </a:rPr>
                        <a:t>for loyalty points issued/redeemed for all BW Dealers</a:t>
                      </a:r>
                      <a:endParaRPr lang="en-CA" sz="1400" strike="noStrike" kern="1200" dirty="0">
                        <a:solidFill>
                          <a:schemeClr val="tx2"/>
                        </a:solidFill>
                        <a:latin typeface="+mn-lt"/>
                        <a:ea typeface="+mn-ea"/>
                        <a:cs typeface="+mn-cs"/>
                      </a:endParaRPr>
                    </a:p>
                    <a:p>
                      <a:pPr marL="285750" lvl="0" indent="-285750" algn="l" defTabSz="914400" rtl="0" eaLnBrk="1" latinLnBrk="0" hangingPunct="1">
                        <a:lnSpc>
                          <a:spcPct val="115000"/>
                        </a:lnSpc>
                        <a:spcAft>
                          <a:spcPts val="0"/>
                        </a:spcAft>
                        <a:buFont typeface="Arial" panose="020B0604020202020204" pitchFamily="34" charset="0"/>
                        <a:buChar char="•"/>
                      </a:pPr>
                      <a:r>
                        <a:rPr lang="en-US" sz="1400" strike="noStrike" kern="1200" dirty="0" err="1">
                          <a:solidFill>
                            <a:schemeClr val="tx2"/>
                          </a:solidFill>
                          <a:latin typeface="+mn-lt"/>
                          <a:ea typeface="+mn-ea"/>
                          <a:cs typeface="+mn-cs"/>
                        </a:rPr>
                        <a:t>LRDb</a:t>
                      </a:r>
                      <a:r>
                        <a:rPr lang="en-US" sz="1400" strike="noStrike" kern="1200" dirty="0">
                          <a:solidFill>
                            <a:schemeClr val="tx2"/>
                          </a:solidFill>
                          <a:latin typeface="+mn-lt"/>
                          <a:ea typeface="+mn-ea"/>
                          <a:cs typeface="+mn-cs"/>
                        </a:rPr>
                        <a:t>: Transaction level details for loyalty </a:t>
                      </a:r>
                      <a:r>
                        <a:rPr lang="en-US" sz="1400" b="1" strike="noStrike" kern="1200" dirty="0">
                          <a:solidFill>
                            <a:schemeClr val="tx2"/>
                          </a:solidFill>
                          <a:latin typeface="+mn-lt"/>
                          <a:ea typeface="+mn-ea"/>
                          <a:cs typeface="+mn-cs"/>
                        </a:rPr>
                        <a:t>points </a:t>
                      </a:r>
                      <a:r>
                        <a:rPr lang="en-US" sz="1400" strike="noStrike" kern="1200" dirty="0">
                          <a:solidFill>
                            <a:schemeClr val="tx2"/>
                          </a:solidFill>
                          <a:latin typeface="+mn-lt"/>
                          <a:ea typeface="+mn-ea"/>
                          <a:cs typeface="+mn-cs"/>
                        </a:rPr>
                        <a:t>issued/redeemed for all BW Dealers</a:t>
                      </a:r>
                      <a:endParaRPr lang="en-CA" sz="1400" strike="noStrike" kern="1200" dirty="0">
                        <a:solidFill>
                          <a:schemeClr val="tx2"/>
                        </a:solidFill>
                        <a:latin typeface="+mn-lt"/>
                        <a:ea typeface="+mn-ea"/>
                        <a:cs typeface="+mn-cs"/>
                      </a:endParaRPr>
                    </a:p>
                  </a:txBody>
                  <a:tcPr marL="36830" marR="36830" marT="36830" marB="36830"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tx2"/>
                          </a:solidFill>
                          <a:effectLst/>
                          <a:uLnTx/>
                          <a:uFillTx/>
                          <a:latin typeface="+mn-lt"/>
                          <a:ea typeface="+mn-ea"/>
                          <a:cs typeface="+mn-cs"/>
                          <a:sym typeface="Wingdings 2" panose="05020102010507070707" pitchFamily="18" charset="2"/>
                        </a:rPr>
                        <a:t></a:t>
                      </a:r>
                      <a:endParaRPr kumimoji="0" lang="en-CA" sz="1600" b="0" i="0" u="none" strike="noStrike" kern="1200" cap="none" spc="0" normalizeH="0" baseline="0" noProof="0" dirty="0">
                        <a:ln>
                          <a:noFill/>
                        </a:ln>
                        <a:solidFill>
                          <a:schemeClr val="tx2"/>
                        </a:solidFill>
                        <a:effectLst/>
                        <a:uLnTx/>
                        <a:uFillTx/>
                        <a:latin typeface="+mn-lt"/>
                        <a:ea typeface="+mn-ea"/>
                        <a:cs typeface="+mn-cs"/>
                      </a:endParaRPr>
                    </a:p>
                  </a:txBody>
                  <a:tcPr marL="36830" marR="36830" marT="36830" marB="368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lvl="0" indent="-285750" algn="l" defTabSz="914400" rtl="0" eaLnBrk="1" latinLnBrk="0" hangingPunct="1">
                        <a:lnSpc>
                          <a:spcPct val="115000"/>
                        </a:lnSpc>
                        <a:spcAft>
                          <a:spcPts val="0"/>
                        </a:spcAft>
                        <a:buFont typeface="Arial" panose="020B0604020202020204" pitchFamily="34" charset="0"/>
                        <a:buChar char="•"/>
                      </a:pPr>
                      <a:endParaRPr kumimoji="0" lang="en-CA" sz="1600" b="0" i="0" u="none" strike="noStrike" kern="1200" cap="none" spc="0" normalizeH="0" baseline="0" dirty="0">
                        <a:ln>
                          <a:noFill/>
                        </a:ln>
                        <a:solidFill>
                          <a:schemeClr val="tx2"/>
                        </a:solidFill>
                        <a:effectLst/>
                        <a:uLnTx/>
                        <a:uFillTx/>
                        <a:latin typeface="+mn-lt"/>
                        <a:ea typeface="+mn-ea"/>
                        <a:cs typeface="+mn-cs"/>
                      </a:endParaRPr>
                    </a:p>
                  </a:txBody>
                  <a:tcPr marL="36830" marR="36830" marT="36830" marB="3683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7599811"/>
                  </a:ext>
                </a:extLst>
              </a:tr>
              <a:tr h="485804">
                <a:tc vMerge="1">
                  <a:txBody>
                    <a:bodyPr/>
                    <a:lstStyle/>
                    <a:p>
                      <a:pPr marL="0" algn="l" defTabSz="914400" rtl="0" eaLnBrk="1" latinLnBrk="0" hangingPunct="1">
                        <a:lnSpc>
                          <a:spcPct val="115000"/>
                        </a:lnSpc>
                        <a:spcAft>
                          <a:spcPts val="0"/>
                        </a:spcAft>
                      </a:pP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vMerge="1">
                  <a:txBody>
                    <a:bodyPr/>
                    <a:lstStyle/>
                    <a:p>
                      <a:endParaRPr lang="en-CA"/>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lvl="0" indent="0" algn="l" defTabSz="914400" rtl="0" eaLnBrk="1" latinLnBrk="0" hangingPunct="1">
                        <a:lnSpc>
                          <a:spcPct val="115000"/>
                        </a:lnSpc>
                        <a:spcAft>
                          <a:spcPts val="0"/>
                        </a:spcAft>
                        <a:buFont typeface="Symbol" panose="05050102010706020507" pitchFamily="18" charset="2"/>
                        <a:buNone/>
                      </a:pPr>
                      <a:r>
                        <a:rPr lang="en-US" sz="1400" b="1" strike="noStrike" kern="1200" dirty="0">
                          <a:solidFill>
                            <a:schemeClr val="tx2"/>
                          </a:solidFill>
                          <a:latin typeface="+mn-lt"/>
                          <a:ea typeface="+mn-ea"/>
                          <a:cs typeface="+mn-cs"/>
                        </a:rPr>
                        <a:t>Dealer Loyalty Detail Report</a:t>
                      </a:r>
                      <a:r>
                        <a:rPr lang="en-US" sz="1400" strike="noStrike" kern="1200" dirty="0">
                          <a:solidFill>
                            <a:schemeClr val="tx2"/>
                          </a:solidFill>
                          <a:latin typeface="+mn-lt"/>
                          <a:ea typeface="+mn-ea"/>
                          <a:cs typeface="+mn-cs"/>
                        </a:rPr>
                        <a:t> </a:t>
                      </a:r>
                      <a:r>
                        <a:rPr lang="en-US" sz="1400" b="1" strike="noStrike" kern="1200" dirty="0">
                          <a:solidFill>
                            <a:schemeClr val="tx2"/>
                          </a:solidFill>
                          <a:latin typeface="+mn-lt"/>
                          <a:ea typeface="+mn-ea"/>
                          <a:cs typeface="+mn-cs"/>
                        </a:rPr>
                        <a:t>(LDD)</a:t>
                      </a:r>
                      <a:r>
                        <a:rPr lang="en-US" sz="1400" strike="noStrike" kern="1200" dirty="0">
                          <a:solidFill>
                            <a:schemeClr val="tx2"/>
                          </a:solidFill>
                          <a:latin typeface="+mn-lt"/>
                          <a:ea typeface="+mn-ea"/>
                          <a:cs typeface="+mn-cs"/>
                        </a:rPr>
                        <a:t>: </a:t>
                      </a:r>
                    </a:p>
                    <a:p>
                      <a:pPr marL="285750" lvl="0" indent="-285750" algn="l" defTabSz="914400" rtl="0" eaLnBrk="1" latinLnBrk="0" hangingPunct="1">
                        <a:lnSpc>
                          <a:spcPct val="115000"/>
                        </a:lnSpc>
                        <a:spcAft>
                          <a:spcPts val="0"/>
                        </a:spcAft>
                        <a:buFont typeface="Arial" panose="020B0604020202020204" pitchFamily="34" charset="0"/>
                        <a:buChar char="•"/>
                      </a:pPr>
                      <a:r>
                        <a:rPr lang="en-US" sz="1400" strike="noStrike" kern="1200" dirty="0" err="1">
                          <a:solidFill>
                            <a:schemeClr val="tx2"/>
                          </a:solidFill>
                          <a:latin typeface="+mn-lt"/>
                          <a:ea typeface="+mn-ea"/>
                          <a:cs typeface="+mn-cs"/>
                        </a:rPr>
                        <a:t>LDDa</a:t>
                      </a:r>
                      <a:r>
                        <a:rPr lang="en-US" sz="1400" strike="noStrike" kern="1200" dirty="0">
                          <a:solidFill>
                            <a:schemeClr val="tx2"/>
                          </a:solidFill>
                          <a:latin typeface="+mn-lt"/>
                          <a:ea typeface="+mn-ea"/>
                          <a:cs typeface="+mn-cs"/>
                        </a:rPr>
                        <a:t>: Transaction level </a:t>
                      </a:r>
                      <a:r>
                        <a:rPr lang="en-US" sz="1400" b="1" strike="noStrike" kern="1200" dirty="0">
                          <a:solidFill>
                            <a:schemeClr val="tx2"/>
                          </a:solidFill>
                          <a:latin typeface="+mn-lt"/>
                          <a:ea typeface="+mn-ea"/>
                          <a:cs typeface="+mn-cs"/>
                        </a:rPr>
                        <a:t>dollar amounts </a:t>
                      </a:r>
                      <a:r>
                        <a:rPr lang="en-US" sz="1400" strike="noStrike" kern="1200" dirty="0">
                          <a:solidFill>
                            <a:schemeClr val="tx2"/>
                          </a:solidFill>
                          <a:latin typeface="+mn-lt"/>
                          <a:ea typeface="+mn-ea"/>
                          <a:cs typeface="+mn-cs"/>
                        </a:rPr>
                        <a:t>for loyalty points issued/redeemed</a:t>
                      </a:r>
                      <a:endParaRPr lang="en-CA" sz="1400" strike="noStrike" kern="1200" dirty="0">
                        <a:solidFill>
                          <a:schemeClr val="tx2"/>
                        </a:solidFill>
                        <a:latin typeface="+mn-lt"/>
                        <a:ea typeface="+mn-ea"/>
                        <a:cs typeface="+mn-cs"/>
                      </a:endParaRPr>
                    </a:p>
                    <a:p>
                      <a:pPr marL="285750" lvl="0" indent="-285750" algn="l" defTabSz="914400" rtl="0" eaLnBrk="1" latinLnBrk="0" hangingPunct="1">
                        <a:lnSpc>
                          <a:spcPct val="115000"/>
                        </a:lnSpc>
                        <a:spcAft>
                          <a:spcPts val="0"/>
                        </a:spcAft>
                        <a:buFont typeface="Arial" panose="020B0604020202020204" pitchFamily="34" charset="0"/>
                        <a:buChar char="•"/>
                      </a:pPr>
                      <a:r>
                        <a:rPr lang="en-US" sz="1400" strike="noStrike" kern="1200" dirty="0" err="1">
                          <a:solidFill>
                            <a:schemeClr val="tx2"/>
                          </a:solidFill>
                          <a:latin typeface="+mn-lt"/>
                          <a:ea typeface="+mn-ea"/>
                          <a:cs typeface="+mn-cs"/>
                        </a:rPr>
                        <a:t>LDDb</a:t>
                      </a:r>
                      <a:r>
                        <a:rPr lang="en-US" sz="1400" strike="noStrike" kern="1200" dirty="0">
                          <a:solidFill>
                            <a:schemeClr val="tx2"/>
                          </a:solidFill>
                          <a:latin typeface="+mn-lt"/>
                          <a:ea typeface="+mn-ea"/>
                          <a:cs typeface="+mn-cs"/>
                        </a:rPr>
                        <a:t>: Transaction level details for loyalty </a:t>
                      </a:r>
                      <a:r>
                        <a:rPr lang="en-US" sz="1400" b="1" strike="noStrike" kern="1200" dirty="0">
                          <a:solidFill>
                            <a:schemeClr val="tx2"/>
                          </a:solidFill>
                          <a:latin typeface="+mn-lt"/>
                          <a:ea typeface="+mn-ea"/>
                          <a:cs typeface="+mn-cs"/>
                        </a:rPr>
                        <a:t>points </a:t>
                      </a:r>
                      <a:r>
                        <a:rPr lang="en-US" sz="1400" strike="noStrike" kern="1200" dirty="0">
                          <a:solidFill>
                            <a:schemeClr val="tx2"/>
                          </a:solidFill>
                          <a:latin typeface="+mn-lt"/>
                          <a:ea typeface="+mn-ea"/>
                          <a:cs typeface="+mn-cs"/>
                        </a:rPr>
                        <a:t>issued/redeemed</a:t>
                      </a:r>
                      <a:endParaRPr lang="en-CA" strike="noStrike" dirty="0">
                        <a:solidFill>
                          <a:schemeClr val="tx2"/>
                        </a:solidFill>
                      </a:endParaRPr>
                    </a:p>
                  </a:txBody>
                  <a:tcPr marL="36830" marR="36830" marT="36830" marB="368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285750" lvl="0" indent="-285750" algn="l" defTabSz="914400" rtl="0" eaLnBrk="1" latinLnBrk="0" hangingPunct="1">
                        <a:lnSpc>
                          <a:spcPct val="115000"/>
                        </a:lnSpc>
                        <a:spcAft>
                          <a:spcPts val="0"/>
                        </a:spcAft>
                        <a:buFont typeface="Arial" panose="020B0604020202020204" pitchFamily="34" charset="0"/>
                        <a:buChar char="•"/>
                      </a:pPr>
                      <a:endParaRPr kumimoji="0" lang="en-CA" sz="1600" b="0" i="0" u="none" strike="noStrike" kern="1200" cap="none" spc="0" normalizeH="0" baseline="0" dirty="0">
                        <a:ln>
                          <a:noFill/>
                        </a:ln>
                        <a:solidFill>
                          <a:srgbClr val="525B68"/>
                        </a:solidFill>
                        <a:effectLst/>
                        <a:uLnTx/>
                        <a:uFillTx/>
                        <a:latin typeface="+mn-lt"/>
                        <a:ea typeface="+mn-ea"/>
                        <a:cs typeface="+mn-cs"/>
                      </a:endParaRPr>
                    </a:p>
                  </a:txBody>
                  <a:tcPr marL="36830" marR="36830" marT="36830" marB="368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25B68"/>
                          </a:solidFill>
                          <a:effectLst/>
                          <a:uLnTx/>
                          <a:uFillTx/>
                          <a:latin typeface="+mn-lt"/>
                          <a:ea typeface="+mn-ea"/>
                          <a:cs typeface="+mn-cs"/>
                          <a:sym typeface="Wingdings 2" panose="05020102010507070707" pitchFamily="18" charset="2"/>
                        </a:rPr>
                        <a:t></a:t>
                      </a:r>
                      <a:endParaRPr kumimoji="0" lang="en-CA" sz="1600" b="0" i="0" u="none" strike="noStrike" kern="1200" cap="none" spc="0" normalizeH="0" baseline="0" noProof="0" dirty="0">
                        <a:ln>
                          <a:noFill/>
                        </a:ln>
                        <a:solidFill>
                          <a:srgbClr val="525B68"/>
                        </a:solidFill>
                        <a:effectLst/>
                        <a:uLnTx/>
                        <a:uFillTx/>
                        <a:latin typeface="+mn-lt"/>
                        <a:ea typeface="+mn-ea"/>
                        <a:cs typeface="+mn-cs"/>
                      </a:endParaRPr>
                    </a:p>
                    <a:p>
                      <a:pPr marL="285750" lvl="0" indent="-285750" algn="l" defTabSz="914400" rtl="0" eaLnBrk="1" latinLnBrk="0" hangingPunct="1">
                        <a:lnSpc>
                          <a:spcPct val="115000"/>
                        </a:lnSpc>
                        <a:spcAft>
                          <a:spcPts val="0"/>
                        </a:spcAft>
                        <a:buFont typeface="Arial" panose="020B0604020202020204" pitchFamily="34" charset="0"/>
                        <a:buChar char="•"/>
                      </a:pPr>
                      <a:endParaRPr kumimoji="0" lang="en-CA" sz="1600" b="0" i="0" u="none" strike="noStrike" kern="1200" cap="none" spc="0" normalizeH="0" baseline="0" dirty="0">
                        <a:ln>
                          <a:noFill/>
                        </a:ln>
                        <a:solidFill>
                          <a:srgbClr val="525B68"/>
                        </a:solidFill>
                        <a:effectLst/>
                        <a:uLnTx/>
                        <a:uFillTx/>
                        <a:latin typeface="+mn-lt"/>
                        <a:ea typeface="+mn-ea"/>
                        <a:cs typeface="+mn-cs"/>
                      </a:endParaRPr>
                    </a:p>
                  </a:txBody>
                  <a:tcPr marL="36830" marR="36830" marT="36830" marB="3683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3777100"/>
                  </a:ext>
                </a:extLst>
              </a:tr>
              <a:tr h="547276">
                <a:tc>
                  <a:txBody>
                    <a:bodyPr/>
                    <a:lstStyle/>
                    <a:p>
                      <a:pPr marL="54610" algn="l">
                        <a:lnSpc>
                          <a:spcPct val="115000"/>
                        </a:lnSpc>
                        <a:spcBef>
                          <a:spcPts val="300"/>
                        </a:spcBef>
                        <a:spcAft>
                          <a:spcPts val="300"/>
                        </a:spcAft>
                      </a:pPr>
                      <a:r>
                        <a:rPr lang="en-US" sz="1400" dirty="0">
                          <a:solidFill>
                            <a:schemeClr val="tx2"/>
                          </a:solidFill>
                          <a:effectLst/>
                          <a:latin typeface="+mn-lt"/>
                          <a:ea typeface="Calibri" panose="020F0502020204030204" pitchFamily="34" charset="0"/>
                          <a:cs typeface="Times New Roman" panose="02020603050405020304" pitchFamily="18" charset="0"/>
                        </a:rPr>
                        <a:t>LRS</a:t>
                      </a:r>
                      <a:endParaRPr lang="en-CA" sz="1400" dirty="0">
                        <a:solidFill>
                          <a:schemeClr val="tx2"/>
                        </a:solidFill>
                        <a:effectLst/>
                        <a:latin typeface="+mn-lt"/>
                        <a:ea typeface="Calibri" panose="020F0502020204030204" pitchFamily="34" charset="0"/>
                        <a:cs typeface="Times New Roman" panose="02020603050405020304" pitchFamily="18" charset="0"/>
                      </a:endParaRPr>
                    </a:p>
                  </a:txBody>
                  <a:tcPr marL="0" marR="0" marT="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54610">
                        <a:lnSpc>
                          <a:spcPct val="115000"/>
                        </a:lnSpc>
                        <a:spcBef>
                          <a:spcPts val="300"/>
                        </a:spcBef>
                        <a:spcAft>
                          <a:spcPts val="300"/>
                        </a:spcAft>
                      </a:pPr>
                      <a:r>
                        <a:rPr lang="en-US" sz="1400" dirty="0">
                          <a:solidFill>
                            <a:schemeClr val="tx2"/>
                          </a:solidFill>
                          <a:effectLst/>
                          <a:latin typeface="+mn-lt"/>
                          <a:ea typeface="Calibri" panose="020F0502020204030204" pitchFamily="34" charset="0"/>
                          <a:cs typeface="Times New Roman" panose="02020603050405020304" pitchFamily="18" charset="0"/>
                        </a:rPr>
                        <a:t>Daily Loyalty Summary Report</a:t>
                      </a:r>
                      <a:endParaRPr lang="en-CA" sz="1400" dirty="0">
                        <a:solidFill>
                          <a:schemeClr val="tx2"/>
                        </a:solidFill>
                        <a:effectLst/>
                        <a:latin typeface="+mn-lt"/>
                        <a:ea typeface="Calibri" panose="020F0502020204030204" pitchFamily="34" charset="0"/>
                        <a:cs typeface="Times New Roman" panose="02020603050405020304" pitchFamily="18" charset="0"/>
                      </a:endParaRPr>
                    </a:p>
                  </a:txBody>
                  <a:tcPr marL="4445" marR="4445" marT="444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54610">
                        <a:lnSpc>
                          <a:spcPct val="115000"/>
                        </a:lnSpc>
                        <a:spcBef>
                          <a:spcPts val="300"/>
                        </a:spcBef>
                        <a:spcAft>
                          <a:spcPts val="300"/>
                        </a:spcAft>
                      </a:pPr>
                      <a:r>
                        <a:rPr lang="en-US" sz="1400" dirty="0">
                          <a:solidFill>
                            <a:schemeClr val="tx2"/>
                          </a:solidFill>
                          <a:effectLst/>
                          <a:latin typeface="+mn-lt"/>
                          <a:ea typeface="Calibri" panose="020F0502020204030204" pitchFamily="34" charset="0"/>
                          <a:cs typeface="Times New Roman" panose="02020603050405020304" pitchFamily="18" charset="0"/>
                        </a:rPr>
                        <a:t>Loyalty program summary data by Dealer with BW totals</a:t>
                      </a:r>
                      <a:endParaRPr lang="en-CA" sz="1400" dirty="0">
                        <a:solidFill>
                          <a:schemeClr val="tx2"/>
                        </a:solidFill>
                        <a:effectLst/>
                        <a:latin typeface="+mn-lt"/>
                        <a:ea typeface="Calibri" panose="020F0502020204030204" pitchFamily="34" charset="0"/>
                        <a:cs typeface="Times New Roman" panose="02020603050405020304" pitchFamily="18" charset="0"/>
                      </a:endParaRPr>
                    </a:p>
                  </a:txBody>
                  <a:tcPr marL="4445" marR="4445" marT="4445" marB="0"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25B68"/>
                          </a:solidFill>
                          <a:effectLst/>
                          <a:uLnTx/>
                          <a:uFillTx/>
                          <a:latin typeface="+mn-lt"/>
                          <a:ea typeface="+mn-ea"/>
                          <a:cs typeface="+mn-cs"/>
                          <a:sym typeface="Wingdings 2" panose="05020102010507070707" pitchFamily="18" charset="2"/>
                        </a:rPr>
                        <a:t></a:t>
                      </a:r>
                      <a:endParaRPr kumimoji="0" lang="en-CA" sz="1600" b="0" i="0" u="none" strike="noStrike" kern="1200" cap="none" spc="0" normalizeH="0" baseline="0" noProof="0" dirty="0">
                        <a:ln>
                          <a:noFill/>
                        </a:ln>
                        <a:solidFill>
                          <a:srgbClr val="525B68"/>
                        </a:solidFill>
                        <a:effectLst/>
                        <a:uLnTx/>
                        <a:uFillTx/>
                        <a:latin typeface="+mn-lt"/>
                        <a:ea typeface="+mn-ea"/>
                        <a:cs typeface="+mn-cs"/>
                      </a:endParaRPr>
                    </a:p>
                  </a:txBody>
                  <a:tcPr marL="36830" marR="36830" marT="36830" marB="368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525B68"/>
                        </a:solidFill>
                        <a:effectLst/>
                        <a:uLnTx/>
                        <a:uFillTx/>
                        <a:latin typeface="+mn-lt"/>
                        <a:ea typeface="+mn-ea"/>
                        <a:cs typeface="+mn-cs"/>
                      </a:endParaRPr>
                    </a:p>
                  </a:txBody>
                  <a:tcPr marL="36830" marR="36830" marT="36830" marB="3683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520966"/>
                  </a:ext>
                </a:extLst>
              </a:tr>
              <a:tr h="485804">
                <a:tc>
                  <a:txBody>
                    <a:bodyPr/>
                    <a:lstStyle/>
                    <a:p>
                      <a:pPr marL="54610" algn="l">
                        <a:lnSpc>
                          <a:spcPct val="115000"/>
                        </a:lnSpc>
                        <a:spcBef>
                          <a:spcPts val="300"/>
                        </a:spcBef>
                        <a:spcAft>
                          <a:spcPts val="300"/>
                        </a:spcAft>
                      </a:pPr>
                      <a:r>
                        <a:rPr lang="en-US" sz="1400" dirty="0">
                          <a:solidFill>
                            <a:schemeClr val="tx2"/>
                          </a:solidFill>
                          <a:effectLst/>
                          <a:latin typeface="+mn-lt"/>
                          <a:ea typeface="Calibri" panose="020F0502020204030204" pitchFamily="34" charset="0"/>
                          <a:cs typeface="Times New Roman" panose="02020603050405020304" pitchFamily="18" charset="0"/>
                        </a:rPr>
                        <a:t>LMS</a:t>
                      </a:r>
                      <a:endParaRPr lang="en-CA" sz="1400" dirty="0">
                        <a:solidFill>
                          <a:schemeClr val="tx2"/>
                        </a:solidFill>
                        <a:effectLst/>
                        <a:latin typeface="+mn-lt"/>
                        <a:ea typeface="Calibri" panose="020F0502020204030204" pitchFamily="34" charset="0"/>
                        <a:cs typeface="Times New Roman" panose="02020603050405020304" pitchFamily="18" charset="0"/>
                      </a:endParaRPr>
                    </a:p>
                  </a:txBody>
                  <a:tcPr marL="0" marR="0" marT="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54610" algn="l" defTabSz="914400" rtl="0" eaLnBrk="1" latinLnBrk="0" hangingPunct="1">
                        <a:lnSpc>
                          <a:spcPct val="115000"/>
                        </a:lnSpc>
                        <a:spcBef>
                          <a:spcPts val="300"/>
                        </a:spcBef>
                        <a:spcAft>
                          <a:spcPts val="300"/>
                        </a:spcAft>
                      </a:pPr>
                      <a:r>
                        <a:rPr lang="en-US" sz="1400" kern="1200" dirty="0">
                          <a:solidFill>
                            <a:schemeClr val="tx2"/>
                          </a:solidFill>
                          <a:effectLst/>
                          <a:latin typeface="+mn-lt"/>
                          <a:ea typeface="Calibri" panose="020F0502020204030204" pitchFamily="34" charset="0"/>
                          <a:cs typeface="Times New Roman" panose="02020603050405020304" pitchFamily="18" charset="0"/>
                        </a:rPr>
                        <a:t>Monthly Loyalty Summary Report</a:t>
                      </a:r>
                      <a:endParaRPr lang="en-CA" sz="1400" kern="1200" dirty="0">
                        <a:solidFill>
                          <a:schemeClr val="tx2"/>
                        </a:solidFill>
                        <a:effectLst/>
                        <a:latin typeface="+mn-lt"/>
                        <a:ea typeface="Calibri" panose="020F0502020204030204" pitchFamily="34" charset="0"/>
                        <a:cs typeface="Times New Roman" panose="02020603050405020304" pitchFamily="18" charset="0"/>
                      </a:endParaRPr>
                    </a:p>
                  </a:txBody>
                  <a:tcPr marL="4445" marR="4445" marT="4445"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54610" algn="l" defTabSz="914400" rtl="0" eaLnBrk="1" latinLnBrk="0" hangingPunct="1">
                        <a:lnSpc>
                          <a:spcPct val="115000"/>
                        </a:lnSpc>
                        <a:spcBef>
                          <a:spcPts val="300"/>
                        </a:spcBef>
                        <a:spcAft>
                          <a:spcPts val="300"/>
                        </a:spcAft>
                      </a:pPr>
                      <a:r>
                        <a:rPr lang="en-US" sz="1400" dirty="0">
                          <a:solidFill>
                            <a:schemeClr val="tx2"/>
                          </a:solidFill>
                          <a:effectLst/>
                          <a:latin typeface="+mn-lt"/>
                          <a:ea typeface="Calibri" panose="020F0502020204030204" pitchFamily="34" charset="0"/>
                          <a:cs typeface="Times New Roman" panose="02020603050405020304" pitchFamily="18" charset="0"/>
                        </a:rPr>
                        <a:t>Monthly roll up of loyalty activity for all BW Dealers</a:t>
                      </a:r>
                      <a:endParaRPr lang="en-CA" sz="1400" kern="1200" dirty="0">
                        <a:solidFill>
                          <a:schemeClr val="tx2"/>
                        </a:solidFill>
                        <a:effectLst/>
                        <a:latin typeface="+mn-lt"/>
                        <a:ea typeface="Calibri" panose="020F0502020204030204" pitchFamily="34" charset="0"/>
                        <a:cs typeface="Times New Roman" panose="02020603050405020304" pitchFamily="18" charset="0"/>
                      </a:endParaRPr>
                    </a:p>
                  </a:txBody>
                  <a:tcPr marL="4445" marR="4445" marT="4445" marB="0"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25B68"/>
                          </a:solidFill>
                          <a:effectLst/>
                          <a:uLnTx/>
                          <a:uFillTx/>
                          <a:latin typeface="+mn-lt"/>
                          <a:ea typeface="+mn-ea"/>
                          <a:cs typeface="+mn-cs"/>
                          <a:sym typeface="Wingdings 2" panose="05020102010507070707" pitchFamily="18" charset="2"/>
                        </a:rPr>
                        <a:t></a:t>
                      </a:r>
                      <a:endParaRPr kumimoji="0" lang="en-CA" sz="1600" b="0" i="0" u="none" strike="noStrike" kern="1200" cap="none" spc="0" normalizeH="0" baseline="0" noProof="0" dirty="0">
                        <a:ln>
                          <a:noFill/>
                        </a:ln>
                        <a:solidFill>
                          <a:srgbClr val="525B68"/>
                        </a:solidFill>
                        <a:effectLst/>
                        <a:uLnTx/>
                        <a:uFillTx/>
                        <a:latin typeface="+mn-lt"/>
                        <a:ea typeface="+mn-ea"/>
                        <a:cs typeface="+mn-cs"/>
                      </a:endParaRPr>
                    </a:p>
                  </a:txBody>
                  <a:tcPr marL="36830" marR="36830" marT="36830" marB="368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525B68"/>
                        </a:solidFill>
                        <a:effectLst/>
                        <a:uLnTx/>
                        <a:uFillTx/>
                        <a:latin typeface="+mn-lt"/>
                        <a:ea typeface="+mn-ea"/>
                        <a:cs typeface="+mn-cs"/>
                      </a:endParaRPr>
                    </a:p>
                  </a:txBody>
                  <a:tcPr marL="36830" marR="36830" marT="36830" marB="3683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8254119"/>
                  </a:ext>
                </a:extLst>
              </a:tr>
              <a:tr h="485804">
                <a:tc>
                  <a:txBody>
                    <a:bodyPr/>
                    <a:lstStyle/>
                    <a:p>
                      <a:pPr marL="54610" algn="l" defTabSz="914400" rtl="0" eaLnBrk="1" latinLnBrk="0" hangingPunct="1">
                        <a:lnSpc>
                          <a:spcPct val="115000"/>
                        </a:lnSpc>
                        <a:spcBef>
                          <a:spcPts val="300"/>
                        </a:spcBef>
                        <a:spcAft>
                          <a:spcPts val="300"/>
                        </a:spcAft>
                      </a:pPr>
                      <a:r>
                        <a:rPr lang="en-US" sz="1400" kern="1200" dirty="0">
                          <a:solidFill>
                            <a:schemeClr val="tx2"/>
                          </a:solidFill>
                          <a:effectLst/>
                          <a:latin typeface="+mn-lt"/>
                          <a:ea typeface="Calibri" panose="020F0502020204030204" pitchFamily="34" charset="0"/>
                          <a:cs typeface="Times New Roman" panose="02020603050405020304" pitchFamily="18" charset="0"/>
                        </a:rPr>
                        <a:t>LPF</a:t>
                      </a:r>
                      <a:endParaRPr lang="en-CA" sz="1400" kern="1200" dirty="0">
                        <a:solidFill>
                          <a:schemeClr val="tx2"/>
                        </a:solidFill>
                        <a:effectLst/>
                        <a:latin typeface="+mn-lt"/>
                        <a:ea typeface="Calibri" panose="020F0502020204030204" pitchFamily="34" charset="0"/>
                        <a:cs typeface="Times New Roman" panose="02020603050405020304" pitchFamily="18" charset="0"/>
                      </a:endParaRPr>
                    </a:p>
                  </a:txBody>
                  <a:tcPr marL="0" marR="0" marT="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54610" algn="l" defTabSz="914400" rtl="0" eaLnBrk="1" latinLnBrk="0" hangingPunct="1">
                        <a:lnSpc>
                          <a:spcPct val="115000"/>
                        </a:lnSpc>
                        <a:spcBef>
                          <a:spcPts val="300"/>
                        </a:spcBef>
                        <a:spcAft>
                          <a:spcPts val="300"/>
                        </a:spcAft>
                      </a:pPr>
                      <a:r>
                        <a:rPr lang="en-US" sz="1400" kern="1200" dirty="0">
                          <a:solidFill>
                            <a:schemeClr val="tx2"/>
                          </a:solidFill>
                          <a:effectLst/>
                          <a:latin typeface="+mn-lt"/>
                          <a:ea typeface="Calibri" panose="020F0502020204030204" pitchFamily="34" charset="0"/>
                          <a:cs typeface="Times New Roman" panose="02020603050405020304" pitchFamily="18" charset="0"/>
                        </a:rPr>
                        <a:t>Daily Loyalty Potential Fraud</a:t>
                      </a:r>
                      <a:endParaRPr lang="en-CA" sz="1400" kern="1200" dirty="0">
                        <a:solidFill>
                          <a:schemeClr val="tx2"/>
                        </a:solidFill>
                        <a:effectLst/>
                        <a:latin typeface="+mn-lt"/>
                        <a:ea typeface="Calibri" panose="020F0502020204030204" pitchFamily="34" charset="0"/>
                        <a:cs typeface="Times New Roman" panose="02020603050405020304" pitchFamily="18" charset="0"/>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54610" algn="l" defTabSz="914400" rtl="0" eaLnBrk="1" latinLnBrk="0" hangingPunct="1">
                        <a:lnSpc>
                          <a:spcPct val="115000"/>
                        </a:lnSpc>
                        <a:spcBef>
                          <a:spcPts val="300"/>
                        </a:spcBef>
                        <a:spcAft>
                          <a:spcPts val="300"/>
                        </a:spcAft>
                      </a:pPr>
                      <a:r>
                        <a:rPr lang="en-US" sz="1400" i="0" kern="1200" dirty="0">
                          <a:solidFill>
                            <a:schemeClr val="tx2"/>
                          </a:solidFill>
                          <a:effectLst/>
                          <a:latin typeface="+mn-lt"/>
                          <a:ea typeface="Calibri" panose="020F0502020204030204" pitchFamily="34" charset="0"/>
                          <a:cs typeface="Times New Roman" panose="02020603050405020304" pitchFamily="18" charset="0"/>
                        </a:rPr>
                        <a:t>Periodic report </a:t>
                      </a:r>
                      <a:r>
                        <a:rPr lang="en-US" sz="1400" i="1" kern="1200" dirty="0">
                          <a:solidFill>
                            <a:schemeClr val="tx2"/>
                          </a:solidFill>
                          <a:effectLst/>
                          <a:latin typeface="+mn-lt"/>
                          <a:ea typeface="Calibri" panose="020F0502020204030204" pitchFamily="34" charset="0"/>
                          <a:cs typeface="Times New Roman" panose="02020603050405020304" pitchFamily="18" charset="0"/>
                        </a:rPr>
                        <a:t>– </a:t>
                      </a:r>
                      <a:r>
                        <a:rPr lang="en-US" sz="1400" i="0" kern="1200" dirty="0">
                          <a:solidFill>
                            <a:schemeClr val="tx2"/>
                          </a:solidFill>
                          <a:effectLst/>
                          <a:latin typeface="+mn-lt"/>
                          <a:ea typeface="Calibri" panose="020F0502020204030204" pitchFamily="34" charset="0"/>
                          <a:cs typeface="Times New Roman" panose="02020603050405020304" pitchFamily="18" charset="0"/>
                        </a:rPr>
                        <a:t>Summary of cards that were used multiple times at a site in one day</a:t>
                      </a:r>
                      <a:endParaRPr lang="en-CA" sz="1400" kern="1200" dirty="0">
                        <a:solidFill>
                          <a:schemeClr val="tx2"/>
                        </a:solidFill>
                        <a:effectLst/>
                        <a:latin typeface="+mn-lt"/>
                        <a:ea typeface="Calibri" panose="020F0502020204030204" pitchFamily="34" charset="0"/>
                        <a:cs typeface="Times New Roman" panose="02020603050405020304" pitchFamily="18" charset="0"/>
                      </a:endParaRPr>
                    </a:p>
                  </a:txBody>
                  <a:tcPr marL="36830" marR="36830" marT="36830" marB="36830"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lvl="0" indent="0" algn="ctr" defTabSz="914400" rtl="0" eaLnBrk="1" latinLnBrk="0" hangingPunct="1">
                        <a:lnSpc>
                          <a:spcPct val="115000"/>
                        </a:lnSpc>
                        <a:spcAft>
                          <a:spcPts val="0"/>
                        </a:spcAft>
                        <a:buFont typeface="Arial" panose="020B0604020202020204" pitchFamily="34" charset="0"/>
                        <a:buNone/>
                      </a:pPr>
                      <a:r>
                        <a:rPr kumimoji="0" lang="en-CA" sz="1600" b="0" i="0" u="none" strike="noStrike" kern="1200" cap="none" spc="0" normalizeH="0" baseline="0" noProof="0" dirty="0">
                          <a:ln>
                            <a:noFill/>
                          </a:ln>
                          <a:solidFill>
                            <a:srgbClr val="525B68"/>
                          </a:solidFill>
                          <a:effectLst/>
                          <a:uLnTx/>
                          <a:uFillTx/>
                          <a:latin typeface="+mn-lt"/>
                          <a:ea typeface="+mn-ea"/>
                          <a:cs typeface="+mn-cs"/>
                          <a:sym typeface="Wingdings 2" panose="05020102010507070707" pitchFamily="18" charset="2"/>
                        </a:rPr>
                        <a:t></a:t>
                      </a:r>
                      <a:endParaRPr lang="en-CA" sz="1600" b="1" kern="1200" dirty="0">
                        <a:solidFill>
                          <a:schemeClr val="tx2"/>
                        </a:solidFill>
                        <a:latin typeface="+mn-lt"/>
                        <a:ea typeface="+mn-ea"/>
                        <a:cs typeface="+mn-cs"/>
                      </a:endParaRPr>
                    </a:p>
                  </a:txBody>
                  <a:tcPr marL="36830" marR="36830" marT="36830" marB="368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25B68"/>
                          </a:solidFill>
                          <a:effectLst/>
                          <a:uLnTx/>
                          <a:uFillTx/>
                          <a:latin typeface="+mn-lt"/>
                          <a:ea typeface="+mn-ea"/>
                          <a:cs typeface="+mn-cs"/>
                          <a:sym typeface="Wingdings 2" panose="05020102010507070707" pitchFamily="18" charset="2"/>
                        </a:rPr>
                        <a:t></a:t>
                      </a:r>
                      <a:endParaRPr kumimoji="0" lang="en-CA" sz="1600" b="0" i="0" u="none" strike="noStrike" kern="1200" cap="none" spc="0" normalizeH="0" baseline="0" noProof="0" dirty="0">
                        <a:ln>
                          <a:noFill/>
                        </a:ln>
                        <a:solidFill>
                          <a:srgbClr val="525B68"/>
                        </a:solidFill>
                        <a:effectLst/>
                        <a:uLnTx/>
                        <a:uFillTx/>
                        <a:latin typeface="+mn-lt"/>
                        <a:ea typeface="+mn-ea"/>
                        <a:cs typeface="+mn-cs"/>
                      </a:endParaRPr>
                    </a:p>
                  </a:txBody>
                  <a:tcPr marL="36830" marR="36830" marT="36830" marB="3683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9651139"/>
                  </a:ext>
                </a:extLst>
              </a:tr>
            </a:tbl>
          </a:graphicData>
        </a:graphic>
      </p:graphicFrame>
    </p:spTree>
    <p:custDataLst>
      <p:tags r:id="rId1"/>
    </p:custDataLst>
    <p:extLst>
      <p:ext uri="{BB962C8B-B14F-4D97-AF65-F5344CB8AC3E}">
        <p14:creationId xmlns:p14="http://schemas.microsoft.com/office/powerpoint/2010/main" val="142247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A5C6A1-6A9B-460B-AAF7-032B2B2F5BE7}"/>
              </a:ext>
            </a:extLst>
          </p:cNvPr>
          <p:cNvSpPr>
            <a:spLocks noGrp="1"/>
          </p:cNvSpPr>
          <p:nvPr>
            <p:ph idx="1"/>
          </p:nvPr>
        </p:nvSpPr>
        <p:spPr>
          <a:xfrm>
            <a:off x="4572001" y="2205038"/>
            <a:ext cx="3865418" cy="4011172"/>
          </a:xfrm>
        </p:spPr>
        <p:txBody>
          <a:bodyPr vert="horz" lIns="91440" tIns="45720" rIns="91440" bIns="45720" rtlCol="0">
            <a:noAutofit/>
          </a:bodyPr>
          <a:lstStyle/>
          <a:p>
            <a:pPr marL="342900" indent="-342900">
              <a:buChar char="•"/>
            </a:pPr>
            <a:r>
              <a:rPr lang="en-CA" dirty="0"/>
              <a:t>Virtual DTN portal training </a:t>
            </a:r>
          </a:p>
        </p:txBody>
      </p:sp>
      <p:sp>
        <p:nvSpPr>
          <p:cNvPr id="3" name="Title 2">
            <a:extLst>
              <a:ext uri="{FF2B5EF4-FFF2-40B4-BE49-F238E27FC236}">
                <a16:creationId xmlns:a16="http://schemas.microsoft.com/office/drawing/2014/main" id="{92B41CA3-3A18-45BF-95E7-A4521A80F7A3}"/>
              </a:ext>
            </a:extLst>
          </p:cNvPr>
          <p:cNvSpPr>
            <a:spLocks noGrp="1"/>
          </p:cNvSpPr>
          <p:nvPr>
            <p:ph type="title"/>
          </p:nvPr>
        </p:nvSpPr>
        <p:spPr/>
        <p:txBody>
          <a:bodyPr/>
          <a:lstStyle/>
          <a:p>
            <a:r>
              <a:rPr lang="en-CA" dirty="0"/>
              <a:t>Support – Training</a:t>
            </a:r>
          </a:p>
        </p:txBody>
      </p:sp>
      <p:grpSp>
        <p:nvGrpSpPr>
          <p:cNvPr id="39" name="Group 38">
            <a:extLst>
              <a:ext uri="{FF2B5EF4-FFF2-40B4-BE49-F238E27FC236}">
                <a16:creationId xmlns:a16="http://schemas.microsoft.com/office/drawing/2014/main" id="{F2F8FF07-6AFD-4E92-B3C9-6C8358888E1B}"/>
              </a:ext>
            </a:extLst>
          </p:cNvPr>
          <p:cNvGrpSpPr/>
          <p:nvPr/>
        </p:nvGrpSpPr>
        <p:grpSpPr>
          <a:xfrm>
            <a:off x="-259777" y="1284563"/>
            <a:ext cx="4613564" cy="4613564"/>
            <a:chOff x="-259777" y="1284563"/>
            <a:chExt cx="4613564" cy="4613564"/>
          </a:xfrm>
        </p:grpSpPr>
        <p:sp>
          <p:nvSpPr>
            <p:cNvPr id="35" name="Oval 34">
              <a:extLst>
                <a:ext uri="{FF2B5EF4-FFF2-40B4-BE49-F238E27FC236}">
                  <a16:creationId xmlns:a16="http://schemas.microsoft.com/office/drawing/2014/main" id="{B553574E-43CA-42E4-87A7-836DF127AA15}"/>
                </a:ext>
              </a:extLst>
            </p:cNvPr>
            <p:cNvSpPr/>
            <p:nvPr/>
          </p:nvSpPr>
          <p:spPr>
            <a:xfrm>
              <a:off x="-259777" y="1284563"/>
              <a:ext cx="4613564" cy="4613564"/>
            </a:xfrm>
            <a:prstGeom prst="ellipse">
              <a:avLst/>
            </a:prstGeom>
            <a:solidFill>
              <a:schemeClr val="accent2"/>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36" name="Freeform: Shape 35">
              <a:extLst>
                <a:ext uri="{FF2B5EF4-FFF2-40B4-BE49-F238E27FC236}">
                  <a16:creationId xmlns:a16="http://schemas.microsoft.com/office/drawing/2014/main" id="{3A280461-3425-43D0-90CF-8D5AD1DD0883}"/>
                </a:ext>
              </a:extLst>
            </p:cNvPr>
            <p:cNvSpPr/>
            <p:nvPr/>
          </p:nvSpPr>
          <p:spPr>
            <a:xfrm>
              <a:off x="579185" y="2352907"/>
              <a:ext cx="3717506" cy="3545220"/>
            </a:xfrm>
            <a:custGeom>
              <a:avLst/>
              <a:gdLst>
                <a:gd name="connsiteX0" fmla="*/ 2286000 w 3627618"/>
                <a:gd name="connsiteY0" fmla="*/ 0 h 3545220"/>
                <a:gd name="connsiteX1" fmla="*/ 3627618 w 3627618"/>
                <a:gd name="connsiteY1" fmla="*/ 1743124 h 3545220"/>
                <a:gd name="connsiteX2" fmla="*/ 3581006 w 3627618"/>
                <a:gd name="connsiteY2" fmla="*/ 1924405 h 3545220"/>
                <a:gd name="connsiteX3" fmla="*/ 1377932 w 3627618"/>
                <a:gd name="connsiteY3" fmla="*/ 3545220 h 3545220"/>
                <a:gd name="connsiteX4" fmla="*/ 913035 w 3627618"/>
                <a:gd name="connsiteY4" fmla="*/ 3498355 h 3545220"/>
                <a:gd name="connsiteX5" fmla="*/ 831264 w 3627618"/>
                <a:gd name="connsiteY5" fmla="*/ 3477329 h 3545220"/>
                <a:gd name="connsiteX6" fmla="*/ 11151 w 3627618"/>
                <a:gd name="connsiteY6" fmla="*/ 2419815 h 3545220"/>
                <a:gd name="connsiteX7" fmla="*/ 524107 w 3627618"/>
                <a:gd name="connsiteY7" fmla="*/ 2352908 h 3545220"/>
                <a:gd name="connsiteX8" fmla="*/ 0 w 3627618"/>
                <a:gd name="connsiteY8" fmla="*/ 1371600 h 3545220"/>
                <a:gd name="connsiteX9" fmla="*/ 557561 w 3627618"/>
                <a:gd name="connsiteY9" fmla="*/ 189571 h 3545220"/>
                <a:gd name="connsiteX10" fmla="*/ 947854 w 3627618"/>
                <a:gd name="connsiteY10" fmla="*/ 602166 h 3545220"/>
                <a:gd name="connsiteX11" fmla="*/ 914400 w 3627618"/>
                <a:gd name="connsiteY11" fmla="*/ 1081669 h 3545220"/>
                <a:gd name="connsiteX12" fmla="*/ 2263698 w 3627618"/>
                <a:gd name="connsiteY12" fmla="*/ 1103971 h 3545220"/>
                <a:gd name="connsiteX0" fmla="*/ 2375888 w 3717506"/>
                <a:gd name="connsiteY0" fmla="*/ 0 h 3545220"/>
                <a:gd name="connsiteX1" fmla="*/ 3717506 w 3717506"/>
                <a:gd name="connsiteY1" fmla="*/ 1743124 h 3545220"/>
                <a:gd name="connsiteX2" fmla="*/ 3670894 w 3717506"/>
                <a:gd name="connsiteY2" fmla="*/ 1924405 h 3545220"/>
                <a:gd name="connsiteX3" fmla="*/ 1467820 w 3717506"/>
                <a:gd name="connsiteY3" fmla="*/ 3545220 h 3545220"/>
                <a:gd name="connsiteX4" fmla="*/ 1002923 w 3717506"/>
                <a:gd name="connsiteY4" fmla="*/ 3498355 h 3545220"/>
                <a:gd name="connsiteX5" fmla="*/ 921152 w 3717506"/>
                <a:gd name="connsiteY5" fmla="*/ 3477329 h 3545220"/>
                <a:gd name="connsiteX6" fmla="*/ 0 w 3717506"/>
                <a:gd name="connsiteY6" fmla="*/ 2419815 h 3545220"/>
                <a:gd name="connsiteX7" fmla="*/ 613995 w 3717506"/>
                <a:gd name="connsiteY7" fmla="*/ 2352908 h 3545220"/>
                <a:gd name="connsiteX8" fmla="*/ 89888 w 3717506"/>
                <a:gd name="connsiteY8" fmla="*/ 1371600 h 3545220"/>
                <a:gd name="connsiteX9" fmla="*/ 647449 w 3717506"/>
                <a:gd name="connsiteY9" fmla="*/ 189571 h 3545220"/>
                <a:gd name="connsiteX10" fmla="*/ 1037742 w 3717506"/>
                <a:gd name="connsiteY10" fmla="*/ 602166 h 3545220"/>
                <a:gd name="connsiteX11" fmla="*/ 1004288 w 3717506"/>
                <a:gd name="connsiteY11" fmla="*/ 1081669 h 3545220"/>
                <a:gd name="connsiteX12" fmla="*/ 2353586 w 3717506"/>
                <a:gd name="connsiteY12" fmla="*/ 1103971 h 3545220"/>
                <a:gd name="connsiteX13" fmla="*/ 2375888 w 3717506"/>
                <a:gd name="connsiteY13" fmla="*/ 0 h 3545220"/>
                <a:gd name="connsiteX0" fmla="*/ 2375888 w 3717506"/>
                <a:gd name="connsiteY0" fmla="*/ 0 h 3545220"/>
                <a:gd name="connsiteX1" fmla="*/ 3717506 w 3717506"/>
                <a:gd name="connsiteY1" fmla="*/ 1743124 h 3545220"/>
                <a:gd name="connsiteX2" fmla="*/ 3670894 w 3717506"/>
                <a:gd name="connsiteY2" fmla="*/ 1924405 h 3545220"/>
                <a:gd name="connsiteX3" fmla="*/ 1467820 w 3717506"/>
                <a:gd name="connsiteY3" fmla="*/ 3545220 h 3545220"/>
                <a:gd name="connsiteX4" fmla="*/ 1002923 w 3717506"/>
                <a:gd name="connsiteY4" fmla="*/ 3498355 h 3545220"/>
                <a:gd name="connsiteX5" fmla="*/ 921152 w 3717506"/>
                <a:gd name="connsiteY5" fmla="*/ 3477329 h 3545220"/>
                <a:gd name="connsiteX6" fmla="*/ 0 w 3717506"/>
                <a:gd name="connsiteY6" fmla="*/ 2419815 h 3545220"/>
                <a:gd name="connsiteX7" fmla="*/ 646833 w 3717506"/>
                <a:gd name="connsiteY7" fmla="*/ 2428687 h 3545220"/>
                <a:gd name="connsiteX8" fmla="*/ 89888 w 3717506"/>
                <a:gd name="connsiteY8" fmla="*/ 1371600 h 3545220"/>
                <a:gd name="connsiteX9" fmla="*/ 647449 w 3717506"/>
                <a:gd name="connsiteY9" fmla="*/ 189571 h 3545220"/>
                <a:gd name="connsiteX10" fmla="*/ 1037742 w 3717506"/>
                <a:gd name="connsiteY10" fmla="*/ 602166 h 3545220"/>
                <a:gd name="connsiteX11" fmla="*/ 1004288 w 3717506"/>
                <a:gd name="connsiteY11" fmla="*/ 1081669 h 3545220"/>
                <a:gd name="connsiteX12" fmla="*/ 2353586 w 3717506"/>
                <a:gd name="connsiteY12" fmla="*/ 1103971 h 3545220"/>
                <a:gd name="connsiteX13" fmla="*/ 2375888 w 3717506"/>
                <a:gd name="connsiteY13" fmla="*/ 0 h 3545220"/>
                <a:gd name="connsiteX0" fmla="*/ 2375888 w 3717506"/>
                <a:gd name="connsiteY0" fmla="*/ 0 h 3545220"/>
                <a:gd name="connsiteX1" fmla="*/ 3717506 w 3717506"/>
                <a:gd name="connsiteY1" fmla="*/ 1743124 h 3545220"/>
                <a:gd name="connsiteX2" fmla="*/ 3670894 w 3717506"/>
                <a:gd name="connsiteY2" fmla="*/ 1924405 h 3545220"/>
                <a:gd name="connsiteX3" fmla="*/ 1467820 w 3717506"/>
                <a:gd name="connsiteY3" fmla="*/ 3545220 h 3545220"/>
                <a:gd name="connsiteX4" fmla="*/ 1002923 w 3717506"/>
                <a:gd name="connsiteY4" fmla="*/ 3498355 h 3545220"/>
                <a:gd name="connsiteX5" fmla="*/ 921152 w 3717506"/>
                <a:gd name="connsiteY5" fmla="*/ 3477329 h 3545220"/>
                <a:gd name="connsiteX6" fmla="*/ 0 w 3717506"/>
                <a:gd name="connsiteY6" fmla="*/ 2419815 h 3545220"/>
                <a:gd name="connsiteX7" fmla="*/ 646833 w 3717506"/>
                <a:gd name="connsiteY7" fmla="*/ 2428687 h 3545220"/>
                <a:gd name="connsiteX8" fmla="*/ 89888 w 3717506"/>
                <a:gd name="connsiteY8" fmla="*/ 1371600 h 3545220"/>
                <a:gd name="connsiteX9" fmla="*/ 563815 w 3717506"/>
                <a:gd name="connsiteY9" fmla="*/ 375053 h 3545220"/>
                <a:gd name="connsiteX10" fmla="*/ 647449 w 3717506"/>
                <a:gd name="connsiteY10" fmla="*/ 189571 h 3545220"/>
                <a:gd name="connsiteX11" fmla="*/ 1037742 w 3717506"/>
                <a:gd name="connsiteY11" fmla="*/ 602166 h 3545220"/>
                <a:gd name="connsiteX12" fmla="*/ 1004288 w 3717506"/>
                <a:gd name="connsiteY12" fmla="*/ 1081669 h 3545220"/>
                <a:gd name="connsiteX13" fmla="*/ 2353586 w 3717506"/>
                <a:gd name="connsiteY13" fmla="*/ 1103971 h 3545220"/>
                <a:gd name="connsiteX14" fmla="*/ 2375888 w 3717506"/>
                <a:gd name="connsiteY14" fmla="*/ 0 h 3545220"/>
                <a:gd name="connsiteX0" fmla="*/ 2375888 w 3717506"/>
                <a:gd name="connsiteY0" fmla="*/ 0 h 3545220"/>
                <a:gd name="connsiteX1" fmla="*/ 3717506 w 3717506"/>
                <a:gd name="connsiteY1" fmla="*/ 1743124 h 3545220"/>
                <a:gd name="connsiteX2" fmla="*/ 3670894 w 3717506"/>
                <a:gd name="connsiteY2" fmla="*/ 1924405 h 3545220"/>
                <a:gd name="connsiteX3" fmla="*/ 1467820 w 3717506"/>
                <a:gd name="connsiteY3" fmla="*/ 3545220 h 3545220"/>
                <a:gd name="connsiteX4" fmla="*/ 1002923 w 3717506"/>
                <a:gd name="connsiteY4" fmla="*/ 3498355 h 3545220"/>
                <a:gd name="connsiteX5" fmla="*/ 921152 w 3717506"/>
                <a:gd name="connsiteY5" fmla="*/ 3477329 h 3545220"/>
                <a:gd name="connsiteX6" fmla="*/ 0 w 3717506"/>
                <a:gd name="connsiteY6" fmla="*/ 2419815 h 3545220"/>
                <a:gd name="connsiteX7" fmla="*/ 646833 w 3717506"/>
                <a:gd name="connsiteY7" fmla="*/ 2428687 h 3545220"/>
                <a:gd name="connsiteX8" fmla="*/ 89888 w 3717506"/>
                <a:gd name="connsiteY8" fmla="*/ 1371600 h 3545220"/>
                <a:gd name="connsiteX9" fmla="*/ 563815 w 3717506"/>
                <a:gd name="connsiteY9" fmla="*/ 375053 h 3545220"/>
                <a:gd name="connsiteX10" fmla="*/ 708409 w 3717506"/>
                <a:gd name="connsiteY10" fmla="*/ 288631 h 3545220"/>
                <a:gd name="connsiteX11" fmla="*/ 1037742 w 3717506"/>
                <a:gd name="connsiteY11" fmla="*/ 602166 h 3545220"/>
                <a:gd name="connsiteX12" fmla="*/ 1004288 w 3717506"/>
                <a:gd name="connsiteY12" fmla="*/ 1081669 h 3545220"/>
                <a:gd name="connsiteX13" fmla="*/ 2353586 w 3717506"/>
                <a:gd name="connsiteY13" fmla="*/ 1103971 h 3545220"/>
                <a:gd name="connsiteX14" fmla="*/ 2375888 w 3717506"/>
                <a:gd name="connsiteY14" fmla="*/ 0 h 3545220"/>
                <a:gd name="connsiteX0" fmla="*/ 2375888 w 3717506"/>
                <a:gd name="connsiteY0" fmla="*/ 0 h 3545220"/>
                <a:gd name="connsiteX1" fmla="*/ 3717506 w 3717506"/>
                <a:gd name="connsiteY1" fmla="*/ 1743124 h 3545220"/>
                <a:gd name="connsiteX2" fmla="*/ 3670894 w 3717506"/>
                <a:gd name="connsiteY2" fmla="*/ 1924405 h 3545220"/>
                <a:gd name="connsiteX3" fmla="*/ 1467820 w 3717506"/>
                <a:gd name="connsiteY3" fmla="*/ 3545220 h 3545220"/>
                <a:gd name="connsiteX4" fmla="*/ 1002923 w 3717506"/>
                <a:gd name="connsiteY4" fmla="*/ 3498355 h 3545220"/>
                <a:gd name="connsiteX5" fmla="*/ 921152 w 3717506"/>
                <a:gd name="connsiteY5" fmla="*/ 3477329 h 3545220"/>
                <a:gd name="connsiteX6" fmla="*/ 0 w 3717506"/>
                <a:gd name="connsiteY6" fmla="*/ 2419815 h 3545220"/>
                <a:gd name="connsiteX7" fmla="*/ 646833 w 3717506"/>
                <a:gd name="connsiteY7" fmla="*/ 2428687 h 3545220"/>
                <a:gd name="connsiteX8" fmla="*/ 89888 w 3717506"/>
                <a:gd name="connsiteY8" fmla="*/ 1371600 h 3545220"/>
                <a:gd name="connsiteX9" fmla="*/ 441895 w 3717506"/>
                <a:gd name="connsiteY9" fmla="*/ 260753 h 3545220"/>
                <a:gd name="connsiteX10" fmla="*/ 708409 w 3717506"/>
                <a:gd name="connsiteY10" fmla="*/ 288631 h 3545220"/>
                <a:gd name="connsiteX11" fmla="*/ 1037742 w 3717506"/>
                <a:gd name="connsiteY11" fmla="*/ 602166 h 3545220"/>
                <a:gd name="connsiteX12" fmla="*/ 1004288 w 3717506"/>
                <a:gd name="connsiteY12" fmla="*/ 1081669 h 3545220"/>
                <a:gd name="connsiteX13" fmla="*/ 2353586 w 3717506"/>
                <a:gd name="connsiteY13" fmla="*/ 1103971 h 3545220"/>
                <a:gd name="connsiteX14" fmla="*/ 2375888 w 3717506"/>
                <a:gd name="connsiteY14" fmla="*/ 0 h 3545220"/>
                <a:gd name="connsiteX0" fmla="*/ 2375888 w 3717506"/>
                <a:gd name="connsiteY0" fmla="*/ 0 h 3545220"/>
                <a:gd name="connsiteX1" fmla="*/ 3717506 w 3717506"/>
                <a:gd name="connsiteY1" fmla="*/ 1743124 h 3545220"/>
                <a:gd name="connsiteX2" fmla="*/ 3670894 w 3717506"/>
                <a:gd name="connsiteY2" fmla="*/ 1924405 h 3545220"/>
                <a:gd name="connsiteX3" fmla="*/ 1467820 w 3717506"/>
                <a:gd name="connsiteY3" fmla="*/ 3545220 h 3545220"/>
                <a:gd name="connsiteX4" fmla="*/ 1002923 w 3717506"/>
                <a:gd name="connsiteY4" fmla="*/ 3498355 h 3545220"/>
                <a:gd name="connsiteX5" fmla="*/ 921152 w 3717506"/>
                <a:gd name="connsiteY5" fmla="*/ 3477329 h 3545220"/>
                <a:gd name="connsiteX6" fmla="*/ 0 w 3717506"/>
                <a:gd name="connsiteY6" fmla="*/ 2419815 h 3545220"/>
                <a:gd name="connsiteX7" fmla="*/ 646833 w 3717506"/>
                <a:gd name="connsiteY7" fmla="*/ 2428687 h 3545220"/>
                <a:gd name="connsiteX8" fmla="*/ 89888 w 3717506"/>
                <a:gd name="connsiteY8" fmla="*/ 1371600 h 3545220"/>
                <a:gd name="connsiteX9" fmla="*/ 441895 w 3717506"/>
                <a:gd name="connsiteY9" fmla="*/ 260753 h 3545220"/>
                <a:gd name="connsiteX10" fmla="*/ 662689 w 3717506"/>
                <a:gd name="connsiteY10" fmla="*/ 166711 h 3545220"/>
                <a:gd name="connsiteX11" fmla="*/ 1037742 w 3717506"/>
                <a:gd name="connsiteY11" fmla="*/ 602166 h 3545220"/>
                <a:gd name="connsiteX12" fmla="*/ 1004288 w 3717506"/>
                <a:gd name="connsiteY12" fmla="*/ 1081669 h 3545220"/>
                <a:gd name="connsiteX13" fmla="*/ 2353586 w 3717506"/>
                <a:gd name="connsiteY13" fmla="*/ 1103971 h 3545220"/>
                <a:gd name="connsiteX14" fmla="*/ 2375888 w 3717506"/>
                <a:gd name="connsiteY14" fmla="*/ 0 h 3545220"/>
                <a:gd name="connsiteX0" fmla="*/ 2375888 w 3717506"/>
                <a:gd name="connsiteY0" fmla="*/ 0 h 3545220"/>
                <a:gd name="connsiteX1" fmla="*/ 3717506 w 3717506"/>
                <a:gd name="connsiteY1" fmla="*/ 1743124 h 3545220"/>
                <a:gd name="connsiteX2" fmla="*/ 3670894 w 3717506"/>
                <a:gd name="connsiteY2" fmla="*/ 1924405 h 3545220"/>
                <a:gd name="connsiteX3" fmla="*/ 1467820 w 3717506"/>
                <a:gd name="connsiteY3" fmla="*/ 3545220 h 3545220"/>
                <a:gd name="connsiteX4" fmla="*/ 1002923 w 3717506"/>
                <a:gd name="connsiteY4" fmla="*/ 3498355 h 3545220"/>
                <a:gd name="connsiteX5" fmla="*/ 921152 w 3717506"/>
                <a:gd name="connsiteY5" fmla="*/ 3477329 h 3545220"/>
                <a:gd name="connsiteX6" fmla="*/ 0 w 3717506"/>
                <a:gd name="connsiteY6" fmla="*/ 2419815 h 3545220"/>
                <a:gd name="connsiteX7" fmla="*/ 646833 w 3717506"/>
                <a:gd name="connsiteY7" fmla="*/ 2428687 h 3545220"/>
                <a:gd name="connsiteX8" fmla="*/ 89888 w 3717506"/>
                <a:gd name="connsiteY8" fmla="*/ 1371600 h 3545220"/>
                <a:gd name="connsiteX9" fmla="*/ 358075 w 3717506"/>
                <a:gd name="connsiteY9" fmla="*/ 199793 h 3545220"/>
                <a:gd name="connsiteX10" fmla="*/ 662689 w 3717506"/>
                <a:gd name="connsiteY10" fmla="*/ 166711 h 3545220"/>
                <a:gd name="connsiteX11" fmla="*/ 1037742 w 3717506"/>
                <a:gd name="connsiteY11" fmla="*/ 602166 h 3545220"/>
                <a:gd name="connsiteX12" fmla="*/ 1004288 w 3717506"/>
                <a:gd name="connsiteY12" fmla="*/ 1081669 h 3545220"/>
                <a:gd name="connsiteX13" fmla="*/ 2353586 w 3717506"/>
                <a:gd name="connsiteY13" fmla="*/ 1103971 h 3545220"/>
                <a:gd name="connsiteX14" fmla="*/ 2375888 w 3717506"/>
                <a:gd name="connsiteY14" fmla="*/ 0 h 3545220"/>
                <a:gd name="connsiteX0" fmla="*/ 2375888 w 3717506"/>
                <a:gd name="connsiteY0" fmla="*/ 0 h 3545220"/>
                <a:gd name="connsiteX1" fmla="*/ 3717506 w 3717506"/>
                <a:gd name="connsiteY1" fmla="*/ 1743124 h 3545220"/>
                <a:gd name="connsiteX2" fmla="*/ 3670894 w 3717506"/>
                <a:gd name="connsiteY2" fmla="*/ 1924405 h 3545220"/>
                <a:gd name="connsiteX3" fmla="*/ 1467820 w 3717506"/>
                <a:gd name="connsiteY3" fmla="*/ 3545220 h 3545220"/>
                <a:gd name="connsiteX4" fmla="*/ 1002923 w 3717506"/>
                <a:gd name="connsiteY4" fmla="*/ 3498355 h 3545220"/>
                <a:gd name="connsiteX5" fmla="*/ 921152 w 3717506"/>
                <a:gd name="connsiteY5" fmla="*/ 3477329 h 3545220"/>
                <a:gd name="connsiteX6" fmla="*/ 0 w 3717506"/>
                <a:gd name="connsiteY6" fmla="*/ 2419815 h 3545220"/>
                <a:gd name="connsiteX7" fmla="*/ 646833 w 3717506"/>
                <a:gd name="connsiteY7" fmla="*/ 2428687 h 3545220"/>
                <a:gd name="connsiteX8" fmla="*/ 89888 w 3717506"/>
                <a:gd name="connsiteY8" fmla="*/ 1371600 h 3545220"/>
                <a:gd name="connsiteX9" fmla="*/ 632395 w 3717506"/>
                <a:gd name="connsiteY9" fmla="*/ 253133 h 3545220"/>
                <a:gd name="connsiteX10" fmla="*/ 662689 w 3717506"/>
                <a:gd name="connsiteY10" fmla="*/ 166711 h 3545220"/>
                <a:gd name="connsiteX11" fmla="*/ 1037742 w 3717506"/>
                <a:gd name="connsiteY11" fmla="*/ 602166 h 3545220"/>
                <a:gd name="connsiteX12" fmla="*/ 1004288 w 3717506"/>
                <a:gd name="connsiteY12" fmla="*/ 1081669 h 3545220"/>
                <a:gd name="connsiteX13" fmla="*/ 2353586 w 3717506"/>
                <a:gd name="connsiteY13" fmla="*/ 1103971 h 3545220"/>
                <a:gd name="connsiteX14" fmla="*/ 2375888 w 3717506"/>
                <a:gd name="connsiteY14" fmla="*/ 0 h 3545220"/>
                <a:gd name="connsiteX0" fmla="*/ 2375888 w 3717506"/>
                <a:gd name="connsiteY0" fmla="*/ 0 h 3545220"/>
                <a:gd name="connsiteX1" fmla="*/ 3717506 w 3717506"/>
                <a:gd name="connsiteY1" fmla="*/ 1743124 h 3545220"/>
                <a:gd name="connsiteX2" fmla="*/ 3670894 w 3717506"/>
                <a:gd name="connsiteY2" fmla="*/ 1924405 h 3545220"/>
                <a:gd name="connsiteX3" fmla="*/ 1467820 w 3717506"/>
                <a:gd name="connsiteY3" fmla="*/ 3545220 h 3545220"/>
                <a:gd name="connsiteX4" fmla="*/ 1002923 w 3717506"/>
                <a:gd name="connsiteY4" fmla="*/ 3498355 h 3545220"/>
                <a:gd name="connsiteX5" fmla="*/ 921152 w 3717506"/>
                <a:gd name="connsiteY5" fmla="*/ 3477329 h 3545220"/>
                <a:gd name="connsiteX6" fmla="*/ 0 w 3717506"/>
                <a:gd name="connsiteY6" fmla="*/ 2419815 h 3545220"/>
                <a:gd name="connsiteX7" fmla="*/ 646833 w 3717506"/>
                <a:gd name="connsiteY7" fmla="*/ 2428687 h 3545220"/>
                <a:gd name="connsiteX8" fmla="*/ 89888 w 3717506"/>
                <a:gd name="connsiteY8" fmla="*/ 1371600 h 3545220"/>
                <a:gd name="connsiteX9" fmla="*/ 152335 w 3717506"/>
                <a:gd name="connsiteY9" fmla="*/ 748433 h 3545220"/>
                <a:gd name="connsiteX10" fmla="*/ 662689 w 3717506"/>
                <a:gd name="connsiteY10" fmla="*/ 166711 h 3545220"/>
                <a:gd name="connsiteX11" fmla="*/ 1037742 w 3717506"/>
                <a:gd name="connsiteY11" fmla="*/ 602166 h 3545220"/>
                <a:gd name="connsiteX12" fmla="*/ 1004288 w 3717506"/>
                <a:gd name="connsiteY12" fmla="*/ 1081669 h 3545220"/>
                <a:gd name="connsiteX13" fmla="*/ 2353586 w 3717506"/>
                <a:gd name="connsiteY13" fmla="*/ 1103971 h 3545220"/>
                <a:gd name="connsiteX14" fmla="*/ 2375888 w 3717506"/>
                <a:gd name="connsiteY14" fmla="*/ 0 h 3545220"/>
                <a:gd name="connsiteX0" fmla="*/ 2375888 w 3717506"/>
                <a:gd name="connsiteY0" fmla="*/ 0 h 3545220"/>
                <a:gd name="connsiteX1" fmla="*/ 3717506 w 3717506"/>
                <a:gd name="connsiteY1" fmla="*/ 1743124 h 3545220"/>
                <a:gd name="connsiteX2" fmla="*/ 3670894 w 3717506"/>
                <a:gd name="connsiteY2" fmla="*/ 1924405 h 3545220"/>
                <a:gd name="connsiteX3" fmla="*/ 1467820 w 3717506"/>
                <a:gd name="connsiteY3" fmla="*/ 3545220 h 3545220"/>
                <a:gd name="connsiteX4" fmla="*/ 1002923 w 3717506"/>
                <a:gd name="connsiteY4" fmla="*/ 3498355 h 3545220"/>
                <a:gd name="connsiteX5" fmla="*/ 921152 w 3717506"/>
                <a:gd name="connsiteY5" fmla="*/ 3477329 h 3545220"/>
                <a:gd name="connsiteX6" fmla="*/ 0 w 3717506"/>
                <a:gd name="connsiteY6" fmla="*/ 2419815 h 3545220"/>
                <a:gd name="connsiteX7" fmla="*/ 646833 w 3717506"/>
                <a:gd name="connsiteY7" fmla="*/ 2428687 h 3545220"/>
                <a:gd name="connsiteX8" fmla="*/ 89888 w 3717506"/>
                <a:gd name="connsiteY8" fmla="*/ 1371600 h 3545220"/>
                <a:gd name="connsiteX9" fmla="*/ 152335 w 3717506"/>
                <a:gd name="connsiteY9" fmla="*/ 748433 h 3545220"/>
                <a:gd name="connsiteX10" fmla="*/ 647449 w 3717506"/>
                <a:gd name="connsiteY10" fmla="*/ 616291 h 3545220"/>
                <a:gd name="connsiteX11" fmla="*/ 1037742 w 3717506"/>
                <a:gd name="connsiteY11" fmla="*/ 602166 h 3545220"/>
                <a:gd name="connsiteX12" fmla="*/ 1004288 w 3717506"/>
                <a:gd name="connsiteY12" fmla="*/ 1081669 h 3545220"/>
                <a:gd name="connsiteX13" fmla="*/ 2353586 w 3717506"/>
                <a:gd name="connsiteY13" fmla="*/ 1103971 h 3545220"/>
                <a:gd name="connsiteX14" fmla="*/ 2375888 w 3717506"/>
                <a:gd name="connsiteY14" fmla="*/ 0 h 3545220"/>
                <a:gd name="connsiteX0" fmla="*/ 2375888 w 3717506"/>
                <a:gd name="connsiteY0" fmla="*/ 0 h 3545220"/>
                <a:gd name="connsiteX1" fmla="*/ 3717506 w 3717506"/>
                <a:gd name="connsiteY1" fmla="*/ 1743124 h 3545220"/>
                <a:gd name="connsiteX2" fmla="*/ 3670894 w 3717506"/>
                <a:gd name="connsiteY2" fmla="*/ 1924405 h 3545220"/>
                <a:gd name="connsiteX3" fmla="*/ 1467820 w 3717506"/>
                <a:gd name="connsiteY3" fmla="*/ 3545220 h 3545220"/>
                <a:gd name="connsiteX4" fmla="*/ 1002923 w 3717506"/>
                <a:gd name="connsiteY4" fmla="*/ 3498355 h 3545220"/>
                <a:gd name="connsiteX5" fmla="*/ 921152 w 3717506"/>
                <a:gd name="connsiteY5" fmla="*/ 3477329 h 3545220"/>
                <a:gd name="connsiteX6" fmla="*/ 0 w 3717506"/>
                <a:gd name="connsiteY6" fmla="*/ 2419815 h 3545220"/>
                <a:gd name="connsiteX7" fmla="*/ 646833 w 3717506"/>
                <a:gd name="connsiteY7" fmla="*/ 2428687 h 3545220"/>
                <a:gd name="connsiteX8" fmla="*/ 89888 w 3717506"/>
                <a:gd name="connsiteY8" fmla="*/ 1371600 h 3545220"/>
                <a:gd name="connsiteX9" fmla="*/ 152335 w 3717506"/>
                <a:gd name="connsiteY9" fmla="*/ 748433 h 3545220"/>
                <a:gd name="connsiteX10" fmla="*/ 647449 w 3717506"/>
                <a:gd name="connsiteY10" fmla="*/ 616291 h 3545220"/>
                <a:gd name="connsiteX11" fmla="*/ 839622 w 3717506"/>
                <a:gd name="connsiteY11" fmla="*/ 632646 h 3545220"/>
                <a:gd name="connsiteX12" fmla="*/ 1004288 w 3717506"/>
                <a:gd name="connsiteY12" fmla="*/ 1081669 h 3545220"/>
                <a:gd name="connsiteX13" fmla="*/ 2353586 w 3717506"/>
                <a:gd name="connsiteY13" fmla="*/ 1103971 h 3545220"/>
                <a:gd name="connsiteX14" fmla="*/ 2375888 w 3717506"/>
                <a:gd name="connsiteY14" fmla="*/ 0 h 354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7506" h="3545220">
                  <a:moveTo>
                    <a:pt x="2375888" y="0"/>
                  </a:moveTo>
                  <a:lnTo>
                    <a:pt x="3717506" y="1743124"/>
                  </a:lnTo>
                  <a:lnTo>
                    <a:pt x="3670894" y="1924405"/>
                  </a:lnTo>
                  <a:cubicBezTo>
                    <a:pt x="3378829" y="2863423"/>
                    <a:pt x="2502946" y="3545220"/>
                    <a:pt x="1467820" y="3545220"/>
                  </a:cubicBezTo>
                  <a:cubicBezTo>
                    <a:pt x="1308570" y="3545220"/>
                    <a:pt x="1153089" y="3529083"/>
                    <a:pt x="1002923" y="3498355"/>
                  </a:cubicBezTo>
                  <a:lnTo>
                    <a:pt x="921152" y="3477329"/>
                  </a:lnTo>
                  <a:lnTo>
                    <a:pt x="0" y="2419815"/>
                  </a:lnTo>
                  <a:lnTo>
                    <a:pt x="646833" y="2428687"/>
                  </a:lnTo>
                  <a:lnTo>
                    <a:pt x="89888" y="1371600"/>
                  </a:lnTo>
                  <a:lnTo>
                    <a:pt x="152335" y="748433"/>
                  </a:lnTo>
                  <a:lnTo>
                    <a:pt x="647449" y="616291"/>
                  </a:lnTo>
                  <a:lnTo>
                    <a:pt x="839622" y="632646"/>
                  </a:lnTo>
                  <a:lnTo>
                    <a:pt x="1004288" y="1081669"/>
                  </a:lnTo>
                  <a:lnTo>
                    <a:pt x="2353586" y="1103971"/>
                  </a:lnTo>
                  <a:lnTo>
                    <a:pt x="2375888" y="0"/>
                  </a:lnTo>
                  <a:close/>
                </a:path>
              </a:pathLst>
            </a:custGeom>
            <a:solidFill>
              <a:schemeClr val="accent2">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0" name="Freeform 5">
              <a:extLst>
                <a:ext uri="{FF2B5EF4-FFF2-40B4-BE49-F238E27FC236}">
                  <a16:creationId xmlns:a16="http://schemas.microsoft.com/office/drawing/2014/main" id="{152EFF96-F58E-4B37-877E-42D7A817ECA4}"/>
                </a:ext>
              </a:extLst>
            </p:cNvPr>
            <p:cNvSpPr>
              <a:spLocks noEditPoints="1"/>
            </p:cNvSpPr>
            <p:nvPr/>
          </p:nvSpPr>
          <p:spPr bwMode="auto">
            <a:xfrm>
              <a:off x="1566773" y="2354400"/>
              <a:ext cx="1427120" cy="1391100"/>
            </a:xfrm>
            <a:custGeom>
              <a:avLst/>
              <a:gdLst>
                <a:gd name="T0" fmla="*/ 592 w 613"/>
                <a:gd name="T1" fmla="*/ 483 h 595"/>
                <a:gd name="T2" fmla="*/ 613 w 613"/>
                <a:gd name="T3" fmla="*/ 458 h 595"/>
                <a:gd name="T4" fmla="*/ 613 w 613"/>
                <a:gd name="T5" fmla="*/ 25 h 595"/>
                <a:gd name="T6" fmla="*/ 592 w 613"/>
                <a:gd name="T7" fmla="*/ 0 h 595"/>
                <a:gd name="T8" fmla="*/ 21 w 613"/>
                <a:gd name="T9" fmla="*/ 0 h 595"/>
                <a:gd name="T10" fmla="*/ 0 w 613"/>
                <a:gd name="T11" fmla="*/ 25 h 595"/>
                <a:gd name="T12" fmla="*/ 0 w 613"/>
                <a:gd name="T13" fmla="*/ 458 h 595"/>
                <a:gd name="T14" fmla="*/ 21 w 613"/>
                <a:gd name="T15" fmla="*/ 483 h 595"/>
                <a:gd name="T16" fmla="*/ 181 w 613"/>
                <a:gd name="T17" fmla="*/ 483 h 595"/>
                <a:gd name="T18" fmla="*/ 144 w 613"/>
                <a:gd name="T19" fmla="*/ 595 h 595"/>
                <a:gd name="T20" fmla="*/ 180 w 613"/>
                <a:gd name="T21" fmla="*/ 595 h 595"/>
                <a:gd name="T22" fmla="*/ 217 w 613"/>
                <a:gd name="T23" fmla="*/ 483 h 595"/>
                <a:gd name="T24" fmla="*/ 232 w 613"/>
                <a:gd name="T25" fmla="*/ 483 h 595"/>
                <a:gd name="T26" fmla="*/ 243 w 613"/>
                <a:gd name="T27" fmla="*/ 483 h 595"/>
                <a:gd name="T28" fmla="*/ 370 w 613"/>
                <a:gd name="T29" fmla="*/ 483 h 595"/>
                <a:gd name="T30" fmla="*/ 394 w 613"/>
                <a:gd name="T31" fmla="*/ 483 h 595"/>
                <a:gd name="T32" fmla="*/ 395 w 613"/>
                <a:gd name="T33" fmla="*/ 483 h 595"/>
                <a:gd name="T34" fmla="*/ 432 w 613"/>
                <a:gd name="T35" fmla="*/ 595 h 595"/>
                <a:gd name="T36" fmla="*/ 469 w 613"/>
                <a:gd name="T37" fmla="*/ 595 h 595"/>
                <a:gd name="T38" fmla="*/ 432 w 613"/>
                <a:gd name="T39" fmla="*/ 483 h 595"/>
                <a:gd name="T40" fmla="*/ 592 w 613"/>
                <a:gd name="T41" fmla="*/ 483 h 595"/>
                <a:gd name="T42" fmla="*/ 36 w 613"/>
                <a:gd name="T43" fmla="*/ 442 h 595"/>
                <a:gd name="T44" fmla="*/ 36 w 613"/>
                <a:gd name="T45" fmla="*/ 41 h 595"/>
                <a:gd name="T46" fmla="*/ 577 w 613"/>
                <a:gd name="T47" fmla="*/ 41 h 595"/>
                <a:gd name="T48" fmla="*/ 577 w 613"/>
                <a:gd name="T49" fmla="*/ 442 h 595"/>
                <a:gd name="T50" fmla="*/ 36 w 613"/>
                <a:gd name="T51" fmla="*/ 44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3" h="595">
                  <a:moveTo>
                    <a:pt x="592" y="483"/>
                  </a:moveTo>
                  <a:cubicBezTo>
                    <a:pt x="604" y="483"/>
                    <a:pt x="613" y="472"/>
                    <a:pt x="613" y="458"/>
                  </a:cubicBezTo>
                  <a:cubicBezTo>
                    <a:pt x="613" y="25"/>
                    <a:pt x="613" y="25"/>
                    <a:pt x="613" y="25"/>
                  </a:cubicBezTo>
                  <a:cubicBezTo>
                    <a:pt x="613" y="11"/>
                    <a:pt x="604" y="0"/>
                    <a:pt x="592" y="0"/>
                  </a:cubicBezTo>
                  <a:cubicBezTo>
                    <a:pt x="21" y="0"/>
                    <a:pt x="21" y="0"/>
                    <a:pt x="21" y="0"/>
                  </a:cubicBezTo>
                  <a:cubicBezTo>
                    <a:pt x="9" y="0"/>
                    <a:pt x="0" y="11"/>
                    <a:pt x="0" y="25"/>
                  </a:cubicBezTo>
                  <a:cubicBezTo>
                    <a:pt x="0" y="458"/>
                    <a:pt x="0" y="458"/>
                    <a:pt x="0" y="458"/>
                  </a:cubicBezTo>
                  <a:cubicBezTo>
                    <a:pt x="0" y="472"/>
                    <a:pt x="9" y="483"/>
                    <a:pt x="21" y="483"/>
                  </a:cubicBezTo>
                  <a:cubicBezTo>
                    <a:pt x="181" y="483"/>
                    <a:pt x="181" y="483"/>
                    <a:pt x="181" y="483"/>
                  </a:cubicBezTo>
                  <a:cubicBezTo>
                    <a:pt x="144" y="595"/>
                    <a:pt x="144" y="595"/>
                    <a:pt x="144" y="595"/>
                  </a:cubicBezTo>
                  <a:cubicBezTo>
                    <a:pt x="180" y="595"/>
                    <a:pt x="180" y="595"/>
                    <a:pt x="180" y="595"/>
                  </a:cubicBezTo>
                  <a:cubicBezTo>
                    <a:pt x="217" y="483"/>
                    <a:pt x="217" y="483"/>
                    <a:pt x="217" y="483"/>
                  </a:cubicBezTo>
                  <a:cubicBezTo>
                    <a:pt x="232" y="483"/>
                    <a:pt x="232" y="483"/>
                    <a:pt x="232" y="483"/>
                  </a:cubicBezTo>
                  <a:cubicBezTo>
                    <a:pt x="243" y="483"/>
                    <a:pt x="243" y="483"/>
                    <a:pt x="243" y="483"/>
                  </a:cubicBezTo>
                  <a:cubicBezTo>
                    <a:pt x="370" y="483"/>
                    <a:pt x="370" y="483"/>
                    <a:pt x="370" y="483"/>
                  </a:cubicBezTo>
                  <a:cubicBezTo>
                    <a:pt x="394" y="483"/>
                    <a:pt x="394" y="483"/>
                    <a:pt x="394" y="483"/>
                  </a:cubicBezTo>
                  <a:cubicBezTo>
                    <a:pt x="395" y="483"/>
                    <a:pt x="395" y="483"/>
                    <a:pt x="395" y="483"/>
                  </a:cubicBezTo>
                  <a:cubicBezTo>
                    <a:pt x="432" y="595"/>
                    <a:pt x="432" y="595"/>
                    <a:pt x="432" y="595"/>
                  </a:cubicBezTo>
                  <a:cubicBezTo>
                    <a:pt x="469" y="595"/>
                    <a:pt x="469" y="595"/>
                    <a:pt x="469" y="595"/>
                  </a:cubicBezTo>
                  <a:cubicBezTo>
                    <a:pt x="432" y="483"/>
                    <a:pt x="432" y="483"/>
                    <a:pt x="432" y="483"/>
                  </a:cubicBezTo>
                  <a:lnTo>
                    <a:pt x="592" y="483"/>
                  </a:lnTo>
                  <a:close/>
                  <a:moveTo>
                    <a:pt x="36" y="442"/>
                  </a:moveTo>
                  <a:cubicBezTo>
                    <a:pt x="36" y="41"/>
                    <a:pt x="36" y="41"/>
                    <a:pt x="36" y="41"/>
                  </a:cubicBezTo>
                  <a:cubicBezTo>
                    <a:pt x="577" y="41"/>
                    <a:pt x="577" y="41"/>
                    <a:pt x="577" y="41"/>
                  </a:cubicBezTo>
                  <a:cubicBezTo>
                    <a:pt x="577" y="442"/>
                    <a:pt x="577" y="442"/>
                    <a:pt x="577" y="442"/>
                  </a:cubicBezTo>
                  <a:lnTo>
                    <a:pt x="36" y="4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sp>
          <p:nvSpPr>
            <p:cNvPr id="11" name="Freeform 6">
              <a:extLst>
                <a:ext uri="{FF2B5EF4-FFF2-40B4-BE49-F238E27FC236}">
                  <a16:creationId xmlns:a16="http://schemas.microsoft.com/office/drawing/2014/main" id="{84E4F3E2-9763-402B-B407-67D78B349EBE}"/>
                </a:ext>
              </a:extLst>
            </p:cNvPr>
            <p:cNvSpPr>
              <a:spLocks/>
            </p:cNvSpPr>
            <p:nvPr/>
          </p:nvSpPr>
          <p:spPr bwMode="auto">
            <a:xfrm>
              <a:off x="1752024" y="2687166"/>
              <a:ext cx="1061764" cy="538601"/>
            </a:xfrm>
            <a:custGeom>
              <a:avLst/>
              <a:gdLst>
                <a:gd name="T0" fmla="*/ 424 w 456"/>
                <a:gd name="T1" fmla="*/ 0 h 231"/>
                <a:gd name="T2" fmla="*/ 392 w 456"/>
                <a:gd name="T3" fmla="*/ 32 h 231"/>
                <a:gd name="T4" fmla="*/ 393 w 456"/>
                <a:gd name="T5" fmla="*/ 40 h 231"/>
                <a:gd name="T6" fmla="*/ 244 w 456"/>
                <a:gd name="T7" fmla="*/ 169 h 231"/>
                <a:gd name="T8" fmla="*/ 232 w 456"/>
                <a:gd name="T9" fmla="*/ 167 h 231"/>
                <a:gd name="T10" fmla="*/ 222 w 456"/>
                <a:gd name="T11" fmla="*/ 169 h 231"/>
                <a:gd name="T12" fmla="*/ 165 w 456"/>
                <a:gd name="T13" fmla="*/ 113 h 231"/>
                <a:gd name="T14" fmla="*/ 166 w 456"/>
                <a:gd name="T15" fmla="*/ 104 h 231"/>
                <a:gd name="T16" fmla="*/ 135 w 456"/>
                <a:gd name="T17" fmla="*/ 72 h 231"/>
                <a:gd name="T18" fmla="*/ 103 w 456"/>
                <a:gd name="T19" fmla="*/ 104 h 231"/>
                <a:gd name="T20" fmla="*/ 103 w 456"/>
                <a:gd name="T21" fmla="*/ 112 h 231"/>
                <a:gd name="T22" fmla="*/ 45 w 456"/>
                <a:gd name="T23" fmla="*/ 162 h 231"/>
                <a:gd name="T24" fmla="*/ 32 w 456"/>
                <a:gd name="T25" fmla="*/ 159 h 231"/>
                <a:gd name="T26" fmla="*/ 0 w 456"/>
                <a:gd name="T27" fmla="*/ 191 h 231"/>
                <a:gd name="T28" fmla="*/ 32 w 456"/>
                <a:gd name="T29" fmla="*/ 223 h 231"/>
                <a:gd name="T30" fmla="*/ 64 w 456"/>
                <a:gd name="T31" fmla="*/ 191 h 231"/>
                <a:gd name="T32" fmla="*/ 64 w 456"/>
                <a:gd name="T33" fmla="*/ 184 h 231"/>
                <a:gd name="T34" fmla="*/ 122 w 456"/>
                <a:gd name="T35" fmla="*/ 134 h 231"/>
                <a:gd name="T36" fmla="*/ 135 w 456"/>
                <a:gd name="T37" fmla="*/ 136 h 231"/>
                <a:gd name="T38" fmla="*/ 145 w 456"/>
                <a:gd name="T39" fmla="*/ 134 h 231"/>
                <a:gd name="T40" fmla="*/ 202 w 456"/>
                <a:gd name="T41" fmla="*/ 189 h 231"/>
                <a:gd name="T42" fmla="*/ 200 w 456"/>
                <a:gd name="T43" fmla="*/ 199 h 231"/>
                <a:gd name="T44" fmla="*/ 232 w 456"/>
                <a:gd name="T45" fmla="*/ 231 h 231"/>
                <a:gd name="T46" fmla="*/ 264 w 456"/>
                <a:gd name="T47" fmla="*/ 199 h 231"/>
                <a:gd name="T48" fmla="*/ 263 w 456"/>
                <a:gd name="T49" fmla="*/ 192 h 231"/>
                <a:gd name="T50" fmla="*/ 412 w 456"/>
                <a:gd name="T51" fmla="*/ 62 h 231"/>
                <a:gd name="T52" fmla="*/ 424 w 456"/>
                <a:gd name="T53" fmla="*/ 64 h 231"/>
                <a:gd name="T54" fmla="*/ 456 w 456"/>
                <a:gd name="T55" fmla="*/ 32 h 231"/>
                <a:gd name="T56" fmla="*/ 424 w 456"/>
                <a:gd name="T5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6" h="231">
                  <a:moveTo>
                    <a:pt x="424" y="0"/>
                  </a:moveTo>
                  <a:cubicBezTo>
                    <a:pt x="406" y="0"/>
                    <a:pt x="392" y="15"/>
                    <a:pt x="392" y="32"/>
                  </a:cubicBezTo>
                  <a:cubicBezTo>
                    <a:pt x="392" y="35"/>
                    <a:pt x="392" y="37"/>
                    <a:pt x="393" y="40"/>
                  </a:cubicBezTo>
                  <a:cubicBezTo>
                    <a:pt x="244" y="169"/>
                    <a:pt x="244" y="169"/>
                    <a:pt x="244" y="169"/>
                  </a:cubicBezTo>
                  <a:cubicBezTo>
                    <a:pt x="241" y="168"/>
                    <a:pt x="236" y="167"/>
                    <a:pt x="232" y="167"/>
                  </a:cubicBezTo>
                  <a:cubicBezTo>
                    <a:pt x="229" y="167"/>
                    <a:pt x="225" y="168"/>
                    <a:pt x="222" y="169"/>
                  </a:cubicBezTo>
                  <a:cubicBezTo>
                    <a:pt x="165" y="113"/>
                    <a:pt x="165" y="113"/>
                    <a:pt x="165" y="113"/>
                  </a:cubicBezTo>
                  <a:cubicBezTo>
                    <a:pt x="166" y="110"/>
                    <a:pt x="166" y="107"/>
                    <a:pt x="166" y="104"/>
                  </a:cubicBezTo>
                  <a:cubicBezTo>
                    <a:pt x="166" y="87"/>
                    <a:pt x="152" y="72"/>
                    <a:pt x="135" y="72"/>
                  </a:cubicBezTo>
                  <a:cubicBezTo>
                    <a:pt x="117" y="72"/>
                    <a:pt x="103" y="87"/>
                    <a:pt x="103" y="104"/>
                  </a:cubicBezTo>
                  <a:cubicBezTo>
                    <a:pt x="103" y="107"/>
                    <a:pt x="103" y="109"/>
                    <a:pt x="103" y="112"/>
                  </a:cubicBezTo>
                  <a:cubicBezTo>
                    <a:pt x="45" y="162"/>
                    <a:pt x="45" y="162"/>
                    <a:pt x="45" y="162"/>
                  </a:cubicBezTo>
                  <a:cubicBezTo>
                    <a:pt x="41" y="160"/>
                    <a:pt x="37" y="159"/>
                    <a:pt x="32" y="159"/>
                  </a:cubicBezTo>
                  <a:cubicBezTo>
                    <a:pt x="15" y="159"/>
                    <a:pt x="0" y="173"/>
                    <a:pt x="0" y="191"/>
                  </a:cubicBezTo>
                  <a:cubicBezTo>
                    <a:pt x="0" y="209"/>
                    <a:pt x="15" y="223"/>
                    <a:pt x="32" y="223"/>
                  </a:cubicBezTo>
                  <a:cubicBezTo>
                    <a:pt x="50" y="223"/>
                    <a:pt x="64" y="209"/>
                    <a:pt x="64" y="191"/>
                  </a:cubicBezTo>
                  <a:cubicBezTo>
                    <a:pt x="64" y="189"/>
                    <a:pt x="64" y="186"/>
                    <a:pt x="64" y="184"/>
                  </a:cubicBezTo>
                  <a:cubicBezTo>
                    <a:pt x="122" y="134"/>
                    <a:pt x="122" y="134"/>
                    <a:pt x="122" y="134"/>
                  </a:cubicBezTo>
                  <a:cubicBezTo>
                    <a:pt x="126" y="135"/>
                    <a:pt x="130" y="136"/>
                    <a:pt x="135" y="136"/>
                  </a:cubicBezTo>
                  <a:cubicBezTo>
                    <a:pt x="138" y="136"/>
                    <a:pt x="142" y="136"/>
                    <a:pt x="145" y="134"/>
                  </a:cubicBezTo>
                  <a:cubicBezTo>
                    <a:pt x="202" y="189"/>
                    <a:pt x="202" y="189"/>
                    <a:pt x="202" y="189"/>
                  </a:cubicBezTo>
                  <a:cubicBezTo>
                    <a:pt x="201" y="192"/>
                    <a:pt x="200" y="196"/>
                    <a:pt x="200" y="199"/>
                  </a:cubicBezTo>
                  <a:cubicBezTo>
                    <a:pt x="200" y="217"/>
                    <a:pt x="214" y="231"/>
                    <a:pt x="232" y="231"/>
                  </a:cubicBezTo>
                  <a:cubicBezTo>
                    <a:pt x="250" y="231"/>
                    <a:pt x="264" y="217"/>
                    <a:pt x="264" y="199"/>
                  </a:cubicBezTo>
                  <a:cubicBezTo>
                    <a:pt x="264" y="196"/>
                    <a:pt x="264" y="194"/>
                    <a:pt x="263" y="192"/>
                  </a:cubicBezTo>
                  <a:cubicBezTo>
                    <a:pt x="412" y="62"/>
                    <a:pt x="412" y="62"/>
                    <a:pt x="412" y="62"/>
                  </a:cubicBezTo>
                  <a:cubicBezTo>
                    <a:pt x="415" y="63"/>
                    <a:pt x="419" y="64"/>
                    <a:pt x="424" y="64"/>
                  </a:cubicBezTo>
                  <a:cubicBezTo>
                    <a:pt x="441" y="64"/>
                    <a:pt x="456" y="50"/>
                    <a:pt x="456" y="32"/>
                  </a:cubicBezTo>
                  <a:cubicBezTo>
                    <a:pt x="456" y="15"/>
                    <a:pt x="441" y="0"/>
                    <a:pt x="4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sp>
          <p:nvSpPr>
            <p:cNvPr id="12" name="Freeform 7">
              <a:extLst>
                <a:ext uri="{FF2B5EF4-FFF2-40B4-BE49-F238E27FC236}">
                  <a16:creationId xmlns:a16="http://schemas.microsoft.com/office/drawing/2014/main" id="{EA98A896-DFA3-40F2-B43A-764170AAD891}"/>
                </a:ext>
              </a:extLst>
            </p:cNvPr>
            <p:cNvSpPr>
              <a:spLocks/>
            </p:cNvSpPr>
            <p:nvPr/>
          </p:nvSpPr>
          <p:spPr bwMode="auto">
            <a:xfrm>
              <a:off x="657670" y="2824389"/>
              <a:ext cx="857644" cy="974284"/>
            </a:xfrm>
            <a:custGeom>
              <a:avLst/>
              <a:gdLst>
                <a:gd name="T0" fmla="*/ 66 w 368"/>
                <a:gd name="T1" fmla="*/ 362 h 417"/>
                <a:gd name="T2" fmla="*/ 66 w 368"/>
                <a:gd name="T3" fmla="*/ 139 h 417"/>
                <a:gd name="T4" fmla="*/ 67 w 368"/>
                <a:gd name="T5" fmla="*/ 135 h 417"/>
                <a:gd name="T6" fmla="*/ 72 w 368"/>
                <a:gd name="T7" fmla="*/ 133 h 417"/>
                <a:gd name="T8" fmla="*/ 80 w 368"/>
                <a:gd name="T9" fmla="*/ 133 h 417"/>
                <a:gd name="T10" fmla="*/ 86 w 368"/>
                <a:gd name="T11" fmla="*/ 139 h 417"/>
                <a:gd name="T12" fmla="*/ 86 w 368"/>
                <a:gd name="T13" fmla="*/ 417 h 417"/>
                <a:gd name="T14" fmla="*/ 282 w 368"/>
                <a:gd name="T15" fmla="*/ 417 h 417"/>
                <a:gd name="T16" fmla="*/ 282 w 368"/>
                <a:gd name="T17" fmla="*/ 139 h 417"/>
                <a:gd name="T18" fmla="*/ 288 w 368"/>
                <a:gd name="T19" fmla="*/ 133 h 417"/>
                <a:gd name="T20" fmla="*/ 296 w 368"/>
                <a:gd name="T21" fmla="*/ 133 h 417"/>
                <a:gd name="T22" fmla="*/ 302 w 368"/>
                <a:gd name="T23" fmla="*/ 139 h 417"/>
                <a:gd name="T24" fmla="*/ 302 w 368"/>
                <a:gd name="T25" fmla="*/ 362 h 417"/>
                <a:gd name="T26" fmla="*/ 335 w 368"/>
                <a:gd name="T27" fmla="*/ 397 h 417"/>
                <a:gd name="T28" fmla="*/ 368 w 368"/>
                <a:gd name="T29" fmla="*/ 362 h 417"/>
                <a:gd name="T30" fmla="*/ 368 w 368"/>
                <a:gd name="T31" fmla="*/ 139 h 417"/>
                <a:gd name="T32" fmla="*/ 368 w 368"/>
                <a:gd name="T33" fmla="*/ 133 h 417"/>
                <a:gd name="T34" fmla="*/ 368 w 368"/>
                <a:gd name="T35" fmla="*/ 120 h 417"/>
                <a:gd name="T36" fmla="*/ 274 w 368"/>
                <a:gd name="T37" fmla="*/ 13 h 417"/>
                <a:gd name="T38" fmla="*/ 94 w 368"/>
                <a:gd name="T39" fmla="*/ 13 h 417"/>
                <a:gd name="T40" fmla="*/ 0 w 368"/>
                <a:gd name="T41" fmla="*/ 120 h 417"/>
                <a:gd name="T42" fmla="*/ 0 w 368"/>
                <a:gd name="T43" fmla="*/ 133 h 417"/>
                <a:gd name="T44" fmla="*/ 0 w 368"/>
                <a:gd name="T45" fmla="*/ 139 h 417"/>
                <a:gd name="T46" fmla="*/ 0 w 368"/>
                <a:gd name="T47" fmla="*/ 362 h 417"/>
                <a:gd name="T48" fmla="*/ 33 w 368"/>
                <a:gd name="T49" fmla="*/ 397 h 417"/>
                <a:gd name="T50" fmla="*/ 66 w 368"/>
                <a:gd name="T51" fmla="*/ 36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8" h="417">
                  <a:moveTo>
                    <a:pt x="66" y="362"/>
                  </a:moveTo>
                  <a:cubicBezTo>
                    <a:pt x="66" y="139"/>
                    <a:pt x="66" y="139"/>
                    <a:pt x="66" y="139"/>
                  </a:cubicBezTo>
                  <a:cubicBezTo>
                    <a:pt x="66" y="137"/>
                    <a:pt x="66" y="136"/>
                    <a:pt x="67" y="135"/>
                  </a:cubicBezTo>
                  <a:cubicBezTo>
                    <a:pt x="69" y="134"/>
                    <a:pt x="70" y="133"/>
                    <a:pt x="72" y="133"/>
                  </a:cubicBezTo>
                  <a:cubicBezTo>
                    <a:pt x="80" y="133"/>
                    <a:pt x="80" y="133"/>
                    <a:pt x="80" y="133"/>
                  </a:cubicBezTo>
                  <a:cubicBezTo>
                    <a:pt x="83" y="133"/>
                    <a:pt x="86" y="136"/>
                    <a:pt x="86" y="139"/>
                  </a:cubicBezTo>
                  <a:cubicBezTo>
                    <a:pt x="86" y="417"/>
                    <a:pt x="86" y="417"/>
                    <a:pt x="86" y="417"/>
                  </a:cubicBezTo>
                  <a:cubicBezTo>
                    <a:pt x="282" y="417"/>
                    <a:pt x="282" y="417"/>
                    <a:pt x="282" y="417"/>
                  </a:cubicBezTo>
                  <a:cubicBezTo>
                    <a:pt x="282" y="139"/>
                    <a:pt x="282" y="139"/>
                    <a:pt x="282" y="139"/>
                  </a:cubicBezTo>
                  <a:cubicBezTo>
                    <a:pt x="282" y="136"/>
                    <a:pt x="284" y="133"/>
                    <a:pt x="288" y="133"/>
                  </a:cubicBezTo>
                  <a:cubicBezTo>
                    <a:pt x="296" y="133"/>
                    <a:pt x="296" y="133"/>
                    <a:pt x="296" y="133"/>
                  </a:cubicBezTo>
                  <a:cubicBezTo>
                    <a:pt x="299" y="133"/>
                    <a:pt x="302" y="136"/>
                    <a:pt x="302" y="139"/>
                  </a:cubicBezTo>
                  <a:cubicBezTo>
                    <a:pt x="302" y="362"/>
                    <a:pt x="302" y="362"/>
                    <a:pt x="302" y="362"/>
                  </a:cubicBezTo>
                  <a:cubicBezTo>
                    <a:pt x="302" y="382"/>
                    <a:pt x="317" y="397"/>
                    <a:pt x="335" y="397"/>
                  </a:cubicBezTo>
                  <a:cubicBezTo>
                    <a:pt x="353" y="397"/>
                    <a:pt x="368" y="382"/>
                    <a:pt x="368" y="362"/>
                  </a:cubicBezTo>
                  <a:cubicBezTo>
                    <a:pt x="368" y="139"/>
                    <a:pt x="368" y="139"/>
                    <a:pt x="368" y="139"/>
                  </a:cubicBezTo>
                  <a:cubicBezTo>
                    <a:pt x="368" y="137"/>
                    <a:pt x="368" y="133"/>
                    <a:pt x="368" y="133"/>
                  </a:cubicBezTo>
                  <a:cubicBezTo>
                    <a:pt x="368" y="120"/>
                    <a:pt x="368" y="120"/>
                    <a:pt x="368" y="120"/>
                  </a:cubicBezTo>
                  <a:cubicBezTo>
                    <a:pt x="368" y="61"/>
                    <a:pt x="325" y="23"/>
                    <a:pt x="274" y="13"/>
                  </a:cubicBezTo>
                  <a:cubicBezTo>
                    <a:pt x="204" y="0"/>
                    <a:pt x="163" y="0"/>
                    <a:pt x="94" y="13"/>
                  </a:cubicBezTo>
                  <a:cubicBezTo>
                    <a:pt x="43" y="23"/>
                    <a:pt x="0" y="61"/>
                    <a:pt x="0" y="120"/>
                  </a:cubicBezTo>
                  <a:cubicBezTo>
                    <a:pt x="0" y="133"/>
                    <a:pt x="0" y="133"/>
                    <a:pt x="0" y="133"/>
                  </a:cubicBezTo>
                  <a:cubicBezTo>
                    <a:pt x="0" y="133"/>
                    <a:pt x="0" y="137"/>
                    <a:pt x="0" y="139"/>
                  </a:cubicBezTo>
                  <a:cubicBezTo>
                    <a:pt x="0" y="362"/>
                    <a:pt x="0" y="362"/>
                    <a:pt x="0" y="362"/>
                  </a:cubicBezTo>
                  <a:cubicBezTo>
                    <a:pt x="0" y="382"/>
                    <a:pt x="15" y="397"/>
                    <a:pt x="33" y="397"/>
                  </a:cubicBezTo>
                  <a:cubicBezTo>
                    <a:pt x="51" y="397"/>
                    <a:pt x="66" y="382"/>
                    <a:pt x="66" y="3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sp>
          <p:nvSpPr>
            <p:cNvPr id="13" name="Oval 8">
              <a:extLst>
                <a:ext uri="{FF2B5EF4-FFF2-40B4-BE49-F238E27FC236}">
                  <a16:creationId xmlns:a16="http://schemas.microsoft.com/office/drawing/2014/main" id="{7A9A7486-262D-48BA-B2C6-FD55CD99AB96}"/>
                </a:ext>
              </a:extLst>
            </p:cNvPr>
            <p:cNvSpPr>
              <a:spLocks noChangeArrowheads="1"/>
            </p:cNvSpPr>
            <p:nvPr/>
          </p:nvSpPr>
          <p:spPr bwMode="auto">
            <a:xfrm>
              <a:off x="894380" y="2390421"/>
              <a:ext cx="384225" cy="38594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sp>
          <p:nvSpPr>
            <p:cNvPr id="14" name="Freeform 9">
              <a:extLst>
                <a:ext uri="{FF2B5EF4-FFF2-40B4-BE49-F238E27FC236}">
                  <a16:creationId xmlns:a16="http://schemas.microsoft.com/office/drawing/2014/main" id="{8858E2D9-5E80-47B4-97D9-5D1147BCE0CC}"/>
                </a:ext>
              </a:extLst>
            </p:cNvPr>
            <p:cNvSpPr>
              <a:spLocks/>
            </p:cNvSpPr>
            <p:nvPr/>
          </p:nvSpPr>
          <p:spPr bwMode="auto">
            <a:xfrm>
              <a:off x="1532451" y="4338988"/>
              <a:ext cx="855930" cy="440830"/>
            </a:xfrm>
            <a:custGeom>
              <a:avLst/>
              <a:gdLst>
                <a:gd name="T0" fmla="*/ 274 w 368"/>
                <a:gd name="T1" fmla="*/ 13 h 189"/>
                <a:gd name="T2" fmla="*/ 94 w 368"/>
                <a:gd name="T3" fmla="*/ 13 h 189"/>
                <a:gd name="T4" fmla="*/ 0 w 368"/>
                <a:gd name="T5" fmla="*/ 119 h 189"/>
                <a:gd name="T6" fmla="*/ 0 w 368"/>
                <a:gd name="T7" fmla="*/ 133 h 189"/>
                <a:gd name="T8" fmla="*/ 0 w 368"/>
                <a:gd name="T9" fmla="*/ 139 h 189"/>
                <a:gd name="T10" fmla="*/ 0 w 368"/>
                <a:gd name="T11" fmla="*/ 189 h 189"/>
                <a:gd name="T12" fmla="*/ 66 w 368"/>
                <a:gd name="T13" fmla="*/ 189 h 189"/>
                <a:gd name="T14" fmla="*/ 66 w 368"/>
                <a:gd name="T15" fmla="*/ 139 h 189"/>
                <a:gd name="T16" fmla="*/ 68 w 368"/>
                <a:gd name="T17" fmla="*/ 134 h 189"/>
                <a:gd name="T18" fmla="*/ 72 w 368"/>
                <a:gd name="T19" fmla="*/ 133 h 189"/>
                <a:gd name="T20" fmla="*/ 80 w 368"/>
                <a:gd name="T21" fmla="*/ 133 h 189"/>
                <a:gd name="T22" fmla="*/ 86 w 368"/>
                <a:gd name="T23" fmla="*/ 139 h 189"/>
                <a:gd name="T24" fmla="*/ 86 w 368"/>
                <a:gd name="T25" fmla="*/ 189 h 189"/>
                <a:gd name="T26" fmla="*/ 282 w 368"/>
                <a:gd name="T27" fmla="*/ 189 h 189"/>
                <a:gd name="T28" fmla="*/ 282 w 368"/>
                <a:gd name="T29" fmla="*/ 139 h 189"/>
                <a:gd name="T30" fmla="*/ 288 w 368"/>
                <a:gd name="T31" fmla="*/ 133 h 189"/>
                <a:gd name="T32" fmla="*/ 296 w 368"/>
                <a:gd name="T33" fmla="*/ 133 h 189"/>
                <a:gd name="T34" fmla="*/ 302 w 368"/>
                <a:gd name="T35" fmla="*/ 139 h 189"/>
                <a:gd name="T36" fmla="*/ 302 w 368"/>
                <a:gd name="T37" fmla="*/ 189 h 189"/>
                <a:gd name="T38" fmla="*/ 368 w 368"/>
                <a:gd name="T39" fmla="*/ 189 h 189"/>
                <a:gd name="T40" fmla="*/ 368 w 368"/>
                <a:gd name="T41" fmla="*/ 139 h 189"/>
                <a:gd name="T42" fmla="*/ 368 w 368"/>
                <a:gd name="T43" fmla="*/ 133 h 189"/>
                <a:gd name="T44" fmla="*/ 368 w 368"/>
                <a:gd name="T45" fmla="*/ 119 h 189"/>
                <a:gd name="T46" fmla="*/ 274 w 368"/>
                <a:gd name="T47" fmla="*/ 1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189">
                  <a:moveTo>
                    <a:pt x="274" y="13"/>
                  </a:moveTo>
                  <a:cubicBezTo>
                    <a:pt x="205" y="0"/>
                    <a:pt x="163" y="0"/>
                    <a:pt x="94" y="13"/>
                  </a:cubicBezTo>
                  <a:cubicBezTo>
                    <a:pt x="43" y="22"/>
                    <a:pt x="0" y="61"/>
                    <a:pt x="0" y="119"/>
                  </a:cubicBezTo>
                  <a:cubicBezTo>
                    <a:pt x="0" y="133"/>
                    <a:pt x="0" y="133"/>
                    <a:pt x="0" y="133"/>
                  </a:cubicBezTo>
                  <a:cubicBezTo>
                    <a:pt x="0" y="133"/>
                    <a:pt x="0" y="137"/>
                    <a:pt x="0" y="139"/>
                  </a:cubicBezTo>
                  <a:cubicBezTo>
                    <a:pt x="0" y="189"/>
                    <a:pt x="0" y="189"/>
                    <a:pt x="0" y="189"/>
                  </a:cubicBezTo>
                  <a:cubicBezTo>
                    <a:pt x="66" y="189"/>
                    <a:pt x="66" y="189"/>
                    <a:pt x="66" y="189"/>
                  </a:cubicBezTo>
                  <a:cubicBezTo>
                    <a:pt x="66" y="139"/>
                    <a:pt x="66" y="139"/>
                    <a:pt x="66" y="139"/>
                  </a:cubicBezTo>
                  <a:cubicBezTo>
                    <a:pt x="66" y="137"/>
                    <a:pt x="67" y="136"/>
                    <a:pt x="68" y="134"/>
                  </a:cubicBezTo>
                  <a:cubicBezTo>
                    <a:pt x="69" y="133"/>
                    <a:pt x="71" y="133"/>
                    <a:pt x="72" y="133"/>
                  </a:cubicBezTo>
                  <a:cubicBezTo>
                    <a:pt x="80" y="133"/>
                    <a:pt x="80" y="133"/>
                    <a:pt x="80" y="133"/>
                  </a:cubicBezTo>
                  <a:cubicBezTo>
                    <a:pt x="84" y="133"/>
                    <a:pt x="86" y="135"/>
                    <a:pt x="86" y="139"/>
                  </a:cubicBezTo>
                  <a:cubicBezTo>
                    <a:pt x="86" y="189"/>
                    <a:pt x="86" y="189"/>
                    <a:pt x="86" y="189"/>
                  </a:cubicBezTo>
                  <a:cubicBezTo>
                    <a:pt x="282" y="189"/>
                    <a:pt x="282" y="189"/>
                    <a:pt x="282" y="189"/>
                  </a:cubicBezTo>
                  <a:cubicBezTo>
                    <a:pt x="282" y="139"/>
                    <a:pt x="282" y="139"/>
                    <a:pt x="282" y="139"/>
                  </a:cubicBezTo>
                  <a:cubicBezTo>
                    <a:pt x="282" y="135"/>
                    <a:pt x="285" y="133"/>
                    <a:pt x="288" y="133"/>
                  </a:cubicBezTo>
                  <a:cubicBezTo>
                    <a:pt x="296" y="133"/>
                    <a:pt x="296" y="133"/>
                    <a:pt x="296" y="133"/>
                  </a:cubicBezTo>
                  <a:cubicBezTo>
                    <a:pt x="300" y="133"/>
                    <a:pt x="302" y="135"/>
                    <a:pt x="302" y="139"/>
                  </a:cubicBezTo>
                  <a:cubicBezTo>
                    <a:pt x="302" y="189"/>
                    <a:pt x="302" y="189"/>
                    <a:pt x="302" y="189"/>
                  </a:cubicBezTo>
                  <a:cubicBezTo>
                    <a:pt x="368" y="189"/>
                    <a:pt x="368" y="189"/>
                    <a:pt x="368" y="189"/>
                  </a:cubicBezTo>
                  <a:cubicBezTo>
                    <a:pt x="368" y="139"/>
                    <a:pt x="368" y="139"/>
                    <a:pt x="368" y="139"/>
                  </a:cubicBezTo>
                  <a:cubicBezTo>
                    <a:pt x="368" y="137"/>
                    <a:pt x="368" y="133"/>
                    <a:pt x="368" y="133"/>
                  </a:cubicBezTo>
                  <a:cubicBezTo>
                    <a:pt x="368" y="119"/>
                    <a:pt x="368" y="119"/>
                    <a:pt x="368" y="119"/>
                  </a:cubicBezTo>
                  <a:cubicBezTo>
                    <a:pt x="368" y="61"/>
                    <a:pt x="325" y="22"/>
                    <a:pt x="274" y="13"/>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 name="Oval 10">
              <a:extLst>
                <a:ext uri="{FF2B5EF4-FFF2-40B4-BE49-F238E27FC236}">
                  <a16:creationId xmlns:a16="http://schemas.microsoft.com/office/drawing/2014/main" id="{935F7762-78F3-4B37-9505-FA8372C5780B}"/>
                </a:ext>
              </a:extLst>
            </p:cNvPr>
            <p:cNvSpPr>
              <a:spLocks noChangeArrowheads="1"/>
            </p:cNvSpPr>
            <p:nvPr/>
          </p:nvSpPr>
          <p:spPr bwMode="auto">
            <a:xfrm>
              <a:off x="1769160" y="3905021"/>
              <a:ext cx="384225" cy="382510"/>
            </a:xfrm>
            <a:prstGeom prst="ellipse">
              <a:avLst/>
            </a:pr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 name="Freeform 11">
              <a:extLst>
                <a:ext uri="{FF2B5EF4-FFF2-40B4-BE49-F238E27FC236}">
                  <a16:creationId xmlns:a16="http://schemas.microsoft.com/office/drawing/2014/main" id="{8A64D926-E1E2-473D-99E4-F2D24BE7B21F}"/>
                </a:ext>
              </a:extLst>
            </p:cNvPr>
            <p:cNvSpPr>
              <a:spLocks/>
            </p:cNvSpPr>
            <p:nvPr/>
          </p:nvSpPr>
          <p:spPr bwMode="auto">
            <a:xfrm>
              <a:off x="2484436" y="4338988"/>
              <a:ext cx="855930" cy="440830"/>
            </a:xfrm>
            <a:custGeom>
              <a:avLst/>
              <a:gdLst>
                <a:gd name="T0" fmla="*/ 274 w 368"/>
                <a:gd name="T1" fmla="*/ 13 h 189"/>
                <a:gd name="T2" fmla="*/ 94 w 368"/>
                <a:gd name="T3" fmla="*/ 13 h 189"/>
                <a:gd name="T4" fmla="*/ 0 w 368"/>
                <a:gd name="T5" fmla="*/ 119 h 189"/>
                <a:gd name="T6" fmla="*/ 0 w 368"/>
                <a:gd name="T7" fmla="*/ 133 h 189"/>
                <a:gd name="T8" fmla="*/ 0 w 368"/>
                <a:gd name="T9" fmla="*/ 139 h 189"/>
                <a:gd name="T10" fmla="*/ 0 w 368"/>
                <a:gd name="T11" fmla="*/ 189 h 189"/>
                <a:gd name="T12" fmla="*/ 66 w 368"/>
                <a:gd name="T13" fmla="*/ 189 h 189"/>
                <a:gd name="T14" fmla="*/ 66 w 368"/>
                <a:gd name="T15" fmla="*/ 139 h 189"/>
                <a:gd name="T16" fmla="*/ 68 w 368"/>
                <a:gd name="T17" fmla="*/ 134 h 189"/>
                <a:gd name="T18" fmla="*/ 72 w 368"/>
                <a:gd name="T19" fmla="*/ 133 h 189"/>
                <a:gd name="T20" fmla="*/ 80 w 368"/>
                <a:gd name="T21" fmla="*/ 133 h 189"/>
                <a:gd name="T22" fmla="*/ 86 w 368"/>
                <a:gd name="T23" fmla="*/ 139 h 189"/>
                <a:gd name="T24" fmla="*/ 86 w 368"/>
                <a:gd name="T25" fmla="*/ 189 h 189"/>
                <a:gd name="T26" fmla="*/ 282 w 368"/>
                <a:gd name="T27" fmla="*/ 189 h 189"/>
                <a:gd name="T28" fmla="*/ 282 w 368"/>
                <a:gd name="T29" fmla="*/ 139 h 189"/>
                <a:gd name="T30" fmla="*/ 288 w 368"/>
                <a:gd name="T31" fmla="*/ 133 h 189"/>
                <a:gd name="T32" fmla="*/ 296 w 368"/>
                <a:gd name="T33" fmla="*/ 133 h 189"/>
                <a:gd name="T34" fmla="*/ 302 w 368"/>
                <a:gd name="T35" fmla="*/ 139 h 189"/>
                <a:gd name="T36" fmla="*/ 302 w 368"/>
                <a:gd name="T37" fmla="*/ 189 h 189"/>
                <a:gd name="T38" fmla="*/ 368 w 368"/>
                <a:gd name="T39" fmla="*/ 189 h 189"/>
                <a:gd name="T40" fmla="*/ 368 w 368"/>
                <a:gd name="T41" fmla="*/ 139 h 189"/>
                <a:gd name="T42" fmla="*/ 368 w 368"/>
                <a:gd name="T43" fmla="*/ 133 h 189"/>
                <a:gd name="T44" fmla="*/ 368 w 368"/>
                <a:gd name="T45" fmla="*/ 119 h 189"/>
                <a:gd name="T46" fmla="*/ 274 w 368"/>
                <a:gd name="T47" fmla="*/ 1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189">
                  <a:moveTo>
                    <a:pt x="274" y="13"/>
                  </a:moveTo>
                  <a:cubicBezTo>
                    <a:pt x="205" y="0"/>
                    <a:pt x="163" y="0"/>
                    <a:pt x="94" y="13"/>
                  </a:cubicBezTo>
                  <a:cubicBezTo>
                    <a:pt x="43" y="22"/>
                    <a:pt x="0" y="61"/>
                    <a:pt x="0" y="119"/>
                  </a:cubicBezTo>
                  <a:cubicBezTo>
                    <a:pt x="0" y="133"/>
                    <a:pt x="0" y="133"/>
                    <a:pt x="0" y="133"/>
                  </a:cubicBezTo>
                  <a:cubicBezTo>
                    <a:pt x="0" y="133"/>
                    <a:pt x="0" y="137"/>
                    <a:pt x="0" y="139"/>
                  </a:cubicBezTo>
                  <a:cubicBezTo>
                    <a:pt x="0" y="189"/>
                    <a:pt x="0" y="189"/>
                    <a:pt x="0" y="189"/>
                  </a:cubicBezTo>
                  <a:cubicBezTo>
                    <a:pt x="66" y="189"/>
                    <a:pt x="66" y="189"/>
                    <a:pt x="66" y="189"/>
                  </a:cubicBezTo>
                  <a:cubicBezTo>
                    <a:pt x="66" y="139"/>
                    <a:pt x="66" y="139"/>
                    <a:pt x="66" y="139"/>
                  </a:cubicBezTo>
                  <a:cubicBezTo>
                    <a:pt x="66" y="137"/>
                    <a:pt x="67" y="136"/>
                    <a:pt x="68" y="134"/>
                  </a:cubicBezTo>
                  <a:cubicBezTo>
                    <a:pt x="69" y="133"/>
                    <a:pt x="71" y="133"/>
                    <a:pt x="72" y="133"/>
                  </a:cubicBezTo>
                  <a:cubicBezTo>
                    <a:pt x="80" y="133"/>
                    <a:pt x="80" y="133"/>
                    <a:pt x="80" y="133"/>
                  </a:cubicBezTo>
                  <a:cubicBezTo>
                    <a:pt x="84" y="133"/>
                    <a:pt x="86" y="135"/>
                    <a:pt x="86" y="139"/>
                  </a:cubicBezTo>
                  <a:cubicBezTo>
                    <a:pt x="86" y="189"/>
                    <a:pt x="86" y="189"/>
                    <a:pt x="86" y="189"/>
                  </a:cubicBezTo>
                  <a:cubicBezTo>
                    <a:pt x="282" y="189"/>
                    <a:pt x="282" y="189"/>
                    <a:pt x="282" y="189"/>
                  </a:cubicBezTo>
                  <a:cubicBezTo>
                    <a:pt x="282" y="139"/>
                    <a:pt x="282" y="139"/>
                    <a:pt x="282" y="139"/>
                  </a:cubicBezTo>
                  <a:cubicBezTo>
                    <a:pt x="282" y="135"/>
                    <a:pt x="285" y="133"/>
                    <a:pt x="288" y="133"/>
                  </a:cubicBezTo>
                  <a:cubicBezTo>
                    <a:pt x="296" y="133"/>
                    <a:pt x="296" y="133"/>
                    <a:pt x="296" y="133"/>
                  </a:cubicBezTo>
                  <a:cubicBezTo>
                    <a:pt x="300" y="133"/>
                    <a:pt x="302" y="135"/>
                    <a:pt x="302" y="139"/>
                  </a:cubicBezTo>
                  <a:cubicBezTo>
                    <a:pt x="302" y="189"/>
                    <a:pt x="302" y="189"/>
                    <a:pt x="302" y="189"/>
                  </a:cubicBezTo>
                  <a:cubicBezTo>
                    <a:pt x="368" y="189"/>
                    <a:pt x="368" y="189"/>
                    <a:pt x="368" y="189"/>
                  </a:cubicBezTo>
                  <a:cubicBezTo>
                    <a:pt x="368" y="139"/>
                    <a:pt x="368" y="139"/>
                    <a:pt x="368" y="139"/>
                  </a:cubicBezTo>
                  <a:cubicBezTo>
                    <a:pt x="368" y="137"/>
                    <a:pt x="368" y="133"/>
                    <a:pt x="368" y="133"/>
                  </a:cubicBezTo>
                  <a:cubicBezTo>
                    <a:pt x="368" y="119"/>
                    <a:pt x="368" y="119"/>
                    <a:pt x="368" y="119"/>
                  </a:cubicBezTo>
                  <a:cubicBezTo>
                    <a:pt x="368" y="61"/>
                    <a:pt x="325" y="22"/>
                    <a:pt x="274" y="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sp>
          <p:nvSpPr>
            <p:cNvPr id="17" name="Oval 12">
              <a:extLst>
                <a:ext uri="{FF2B5EF4-FFF2-40B4-BE49-F238E27FC236}">
                  <a16:creationId xmlns:a16="http://schemas.microsoft.com/office/drawing/2014/main" id="{3F17D226-0918-4C9C-B17E-BADC1BA48ABF}"/>
                </a:ext>
              </a:extLst>
            </p:cNvPr>
            <p:cNvSpPr>
              <a:spLocks noChangeArrowheads="1"/>
            </p:cNvSpPr>
            <p:nvPr/>
          </p:nvSpPr>
          <p:spPr bwMode="auto">
            <a:xfrm>
              <a:off x="2721146" y="3905021"/>
              <a:ext cx="384225" cy="38251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sp>
          <p:nvSpPr>
            <p:cNvPr id="18" name="Freeform 13">
              <a:extLst>
                <a:ext uri="{FF2B5EF4-FFF2-40B4-BE49-F238E27FC236}">
                  <a16:creationId xmlns:a16="http://schemas.microsoft.com/office/drawing/2014/main" id="{E4DC231D-75D2-4B66-B457-2FC67AE16C83}"/>
                </a:ext>
              </a:extLst>
            </p:cNvPr>
            <p:cNvSpPr>
              <a:spLocks/>
            </p:cNvSpPr>
            <p:nvPr/>
          </p:nvSpPr>
          <p:spPr bwMode="auto">
            <a:xfrm>
              <a:off x="578750" y="4338988"/>
              <a:ext cx="857644" cy="440830"/>
            </a:xfrm>
            <a:custGeom>
              <a:avLst/>
              <a:gdLst>
                <a:gd name="T0" fmla="*/ 274 w 368"/>
                <a:gd name="T1" fmla="*/ 13 h 189"/>
                <a:gd name="T2" fmla="*/ 94 w 368"/>
                <a:gd name="T3" fmla="*/ 13 h 189"/>
                <a:gd name="T4" fmla="*/ 0 w 368"/>
                <a:gd name="T5" fmla="*/ 119 h 189"/>
                <a:gd name="T6" fmla="*/ 0 w 368"/>
                <a:gd name="T7" fmla="*/ 133 h 189"/>
                <a:gd name="T8" fmla="*/ 0 w 368"/>
                <a:gd name="T9" fmla="*/ 139 h 189"/>
                <a:gd name="T10" fmla="*/ 0 w 368"/>
                <a:gd name="T11" fmla="*/ 189 h 189"/>
                <a:gd name="T12" fmla="*/ 66 w 368"/>
                <a:gd name="T13" fmla="*/ 189 h 189"/>
                <a:gd name="T14" fmla="*/ 66 w 368"/>
                <a:gd name="T15" fmla="*/ 139 h 189"/>
                <a:gd name="T16" fmla="*/ 72 w 368"/>
                <a:gd name="T17" fmla="*/ 133 h 189"/>
                <a:gd name="T18" fmla="*/ 80 w 368"/>
                <a:gd name="T19" fmla="*/ 133 h 189"/>
                <a:gd name="T20" fmla="*/ 86 w 368"/>
                <a:gd name="T21" fmla="*/ 139 h 189"/>
                <a:gd name="T22" fmla="*/ 86 w 368"/>
                <a:gd name="T23" fmla="*/ 189 h 189"/>
                <a:gd name="T24" fmla="*/ 282 w 368"/>
                <a:gd name="T25" fmla="*/ 189 h 189"/>
                <a:gd name="T26" fmla="*/ 282 w 368"/>
                <a:gd name="T27" fmla="*/ 139 h 189"/>
                <a:gd name="T28" fmla="*/ 288 w 368"/>
                <a:gd name="T29" fmla="*/ 133 h 189"/>
                <a:gd name="T30" fmla="*/ 296 w 368"/>
                <a:gd name="T31" fmla="*/ 133 h 189"/>
                <a:gd name="T32" fmla="*/ 301 w 368"/>
                <a:gd name="T33" fmla="*/ 134 h 189"/>
                <a:gd name="T34" fmla="*/ 302 w 368"/>
                <a:gd name="T35" fmla="*/ 139 h 189"/>
                <a:gd name="T36" fmla="*/ 302 w 368"/>
                <a:gd name="T37" fmla="*/ 189 h 189"/>
                <a:gd name="T38" fmla="*/ 368 w 368"/>
                <a:gd name="T39" fmla="*/ 189 h 189"/>
                <a:gd name="T40" fmla="*/ 368 w 368"/>
                <a:gd name="T41" fmla="*/ 139 h 189"/>
                <a:gd name="T42" fmla="*/ 368 w 368"/>
                <a:gd name="T43" fmla="*/ 133 h 189"/>
                <a:gd name="T44" fmla="*/ 368 w 368"/>
                <a:gd name="T45" fmla="*/ 119 h 189"/>
                <a:gd name="T46" fmla="*/ 274 w 368"/>
                <a:gd name="T47" fmla="*/ 1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189">
                  <a:moveTo>
                    <a:pt x="274" y="13"/>
                  </a:moveTo>
                  <a:cubicBezTo>
                    <a:pt x="205" y="0"/>
                    <a:pt x="164" y="0"/>
                    <a:pt x="94" y="13"/>
                  </a:cubicBezTo>
                  <a:cubicBezTo>
                    <a:pt x="43" y="22"/>
                    <a:pt x="0" y="61"/>
                    <a:pt x="0" y="119"/>
                  </a:cubicBezTo>
                  <a:cubicBezTo>
                    <a:pt x="0" y="133"/>
                    <a:pt x="0" y="133"/>
                    <a:pt x="0" y="133"/>
                  </a:cubicBezTo>
                  <a:cubicBezTo>
                    <a:pt x="0" y="133"/>
                    <a:pt x="0" y="137"/>
                    <a:pt x="0" y="139"/>
                  </a:cubicBezTo>
                  <a:cubicBezTo>
                    <a:pt x="0" y="189"/>
                    <a:pt x="0" y="189"/>
                    <a:pt x="0" y="189"/>
                  </a:cubicBezTo>
                  <a:cubicBezTo>
                    <a:pt x="66" y="189"/>
                    <a:pt x="66" y="189"/>
                    <a:pt x="66" y="189"/>
                  </a:cubicBezTo>
                  <a:cubicBezTo>
                    <a:pt x="66" y="139"/>
                    <a:pt x="66" y="139"/>
                    <a:pt x="66" y="139"/>
                  </a:cubicBezTo>
                  <a:cubicBezTo>
                    <a:pt x="66" y="135"/>
                    <a:pt x="69" y="133"/>
                    <a:pt x="72" y="133"/>
                  </a:cubicBezTo>
                  <a:cubicBezTo>
                    <a:pt x="80" y="133"/>
                    <a:pt x="80" y="133"/>
                    <a:pt x="80" y="133"/>
                  </a:cubicBezTo>
                  <a:cubicBezTo>
                    <a:pt x="84" y="133"/>
                    <a:pt x="86" y="135"/>
                    <a:pt x="86" y="139"/>
                  </a:cubicBezTo>
                  <a:cubicBezTo>
                    <a:pt x="86" y="189"/>
                    <a:pt x="86" y="189"/>
                    <a:pt x="86" y="189"/>
                  </a:cubicBezTo>
                  <a:cubicBezTo>
                    <a:pt x="282" y="189"/>
                    <a:pt x="282" y="189"/>
                    <a:pt x="282" y="189"/>
                  </a:cubicBezTo>
                  <a:cubicBezTo>
                    <a:pt x="282" y="139"/>
                    <a:pt x="282" y="139"/>
                    <a:pt x="282" y="139"/>
                  </a:cubicBezTo>
                  <a:cubicBezTo>
                    <a:pt x="282" y="135"/>
                    <a:pt x="285" y="133"/>
                    <a:pt x="288" y="133"/>
                  </a:cubicBezTo>
                  <a:cubicBezTo>
                    <a:pt x="296" y="133"/>
                    <a:pt x="296" y="133"/>
                    <a:pt x="296" y="133"/>
                  </a:cubicBezTo>
                  <a:cubicBezTo>
                    <a:pt x="298" y="133"/>
                    <a:pt x="299" y="133"/>
                    <a:pt x="301" y="134"/>
                  </a:cubicBezTo>
                  <a:cubicBezTo>
                    <a:pt x="302" y="136"/>
                    <a:pt x="302" y="137"/>
                    <a:pt x="302" y="139"/>
                  </a:cubicBezTo>
                  <a:cubicBezTo>
                    <a:pt x="302" y="189"/>
                    <a:pt x="302" y="189"/>
                    <a:pt x="302" y="189"/>
                  </a:cubicBezTo>
                  <a:cubicBezTo>
                    <a:pt x="368" y="189"/>
                    <a:pt x="368" y="189"/>
                    <a:pt x="368" y="189"/>
                  </a:cubicBezTo>
                  <a:cubicBezTo>
                    <a:pt x="368" y="139"/>
                    <a:pt x="368" y="139"/>
                    <a:pt x="368" y="139"/>
                  </a:cubicBezTo>
                  <a:cubicBezTo>
                    <a:pt x="368" y="137"/>
                    <a:pt x="368" y="133"/>
                    <a:pt x="368" y="133"/>
                  </a:cubicBezTo>
                  <a:cubicBezTo>
                    <a:pt x="368" y="119"/>
                    <a:pt x="368" y="119"/>
                    <a:pt x="368" y="119"/>
                  </a:cubicBezTo>
                  <a:cubicBezTo>
                    <a:pt x="368" y="61"/>
                    <a:pt x="325" y="22"/>
                    <a:pt x="274" y="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sp>
          <p:nvSpPr>
            <p:cNvPr id="19" name="Oval 14">
              <a:extLst>
                <a:ext uri="{FF2B5EF4-FFF2-40B4-BE49-F238E27FC236}">
                  <a16:creationId xmlns:a16="http://schemas.microsoft.com/office/drawing/2014/main" id="{61EB3074-1B58-4973-8A51-335025D7F6C3}"/>
                </a:ext>
              </a:extLst>
            </p:cNvPr>
            <p:cNvSpPr>
              <a:spLocks noChangeArrowheads="1"/>
            </p:cNvSpPr>
            <p:nvPr/>
          </p:nvSpPr>
          <p:spPr bwMode="auto">
            <a:xfrm>
              <a:off x="817176" y="3905021"/>
              <a:ext cx="384225" cy="38251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grpSp>
      <p:sp>
        <p:nvSpPr>
          <p:cNvPr id="31" name="Rectangle 30">
            <a:extLst>
              <a:ext uri="{FF2B5EF4-FFF2-40B4-BE49-F238E27FC236}">
                <a16:creationId xmlns:a16="http://schemas.microsoft.com/office/drawing/2014/main" id="{527A22EF-7818-4D42-BA21-04BB4667A165}"/>
              </a:ext>
            </a:extLst>
          </p:cNvPr>
          <p:cNvSpPr/>
          <p:nvPr/>
        </p:nvSpPr>
        <p:spPr>
          <a:xfrm>
            <a:off x="7917873" y="269918"/>
            <a:ext cx="1226127" cy="778840"/>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32" name="Freeform 20">
            <a:extLst>
              <a:ext uri="{FF2B5EF4-FFF2-40B4-BE49-F238E27FC236}">
                <a16:creationId xmlns:a16="http://schemas.microsoft.com/office/drawing/2014/main" id="{032E4C7C-115E-488A-8482-0748B0499FA9}"/>
              </a:ext>
            </a:extLst>
          </p:cNvPr>
          <p:cNvSpPr>
            <a:spLocks noEditPoints="1"/>
          </p:cNvSpPr>
          <p:nvPr/>
        </p:nvSpPr>
        <p:spPr bwMode="auto">
          <a:xfrm>
            <a:off x="8192304" y="385507"/>
            <a:ext cx="419324" cy="545804"/>
          </a:xfrm>
          <a:custGeom>
            <a:avLst/>
            <a:gdLst>
              <a:gd name="T0" fmla="*/ 1273 w 1402"/>
              <a:gd name="T1" fmla="*/ 427 h 1822"/>
              <a:gd name="T2" fmla="*/ 1169 w 1402"/>
              <a:gd name="T3" fmla="*/ 294 h 1822"/>
              <a:gd name="T4" fmla="*/ 1169 w 1402"/>
              <a:gd name="T5" fmla="*/ 293 h 1822"/>
              <a:gd name="T6" fmla="*/ 907 w 1402"/>
              <a:gd name="T7" fmla="*/ 227 h 1822"/>
              <a:gd name="T8" fmla="*/ 907 w 1402"/>
              <a:gd name="T9" fmla="*/ 138 h 1822"/>
              <a:gd name="T10" fmla="*/ 632 w 1402"/>
              <a:gd name="T11" fmla="*/ 137 h 1822"/>
              <a:gd name="T12" fmla="*/ 632 w 1402"/>
              <a:gd name="T13" fmla="*/ 232 h 1822"/>
              <a:gd name="T14" fmla="*/ 378 w 1402"/>
              <a:gd name="T15" fmla="*/ 308 h 1822"/>
              <a:gd name="T16" fmla="*/ 378 w 1402"/>
              <a:gd name="T17" fmla="*/ 310 h 1822"/>
              <a:gd name="T18" fmla="*/ 378 w 1402"/>
              <a:gd name="T19" fmla="*/ 313 h 1822"/>
              <a:gd name="T20" fmla="*/ 207 w 1402"/>
              <a:gd name="T21" fmla="*/ 917 h 1822"/>
              <a:gd name="T22" fmla="*/ 205 w 1402"/>
              <a:gd name="T23" fmla="*/ 915 h 1822"/>
              <a:gd name="T24" fmla="*/ 118 w 1402"/>
              <a:gd name="T25" fmla="*/ 877 h 1822"/>
              <a:gd name="T26" fmla="*/ 13 w 1402"/>
              <a:gd name="T27" fmla="*/ 1049 h 1822"/>
              <a:gd name="T28" fmla="*/ 13 w 1402"/>
              <a:gd name="T29" fmla="*/ 1050 h 1822"/>
              <a:gd name="T30" fmla="*/ 327 w 1402"/>
              <a:gd name="T31" fmla="*/ 1587 h 1822"/>
              <a:gd name="T32" fmla="*/ 755 w 1402"/>
              <a:gd name="T33" fmla="*/ 1822 h 1822"/>
              <a:gd name="T34" fmla="*/ 1090 w 1402"/>
              <a:gd name="T35" fmla="*/ 1822 h 1822"/>
              <a:gd name="T36" fmla="*/ 1402 w 1402"/>
              <a:gd name="T37" fmla="*/ 557 h 1822"/>
              <a:gd name="T38" fmla="*/ 1091 w 1402"/>
              <a:gd name="T39" fmla="*/ 1797 h 1822"/>
              <a:gd name="T40" fmla="*/ 755 w 1402"/>
              <a:gd name="T41" fmla="*/ 1797 h 1822"/>
              <a:gd name="T42" fmla="*/ 36 w 1402"/>
              <a:gd name="T43" fmla="*/ 1039 h 1822"/>
              <a:gd name="T44" fmla="*/ 35 w 1402"/>
              <a:gd name="T45" fmla="*/ 1037 h 1822"/>
              <a:gd name="T46" fmla="*/ 118 w 1402"/>
              <a:gd name="T47" fmla="*/ 902 h 1822"/>
              <a:gd name="T48" fmla="*/ 187 w 1402"/>
              <a:gd name="T49" fmla="*/ 933 h 1822"/>
              <a:gd name="T50" fmla="*/ 381 w 1402"/>
              <a:gd name="T51" fmla="*/ 1154 h 1822"/>
              <a:gd name="T52" fmla="*/ 384 w 1402"/>
              <a:gd name="T53" fmla="*/ 1156 h 1822"/>
              <a:gd name="T54" fmla="*/ 390 w 1402"/>
              <a:gd name="T55" fmla="*/ 1158 h 1822"/>
              <a:gd name="T56" fmla="*/ 397 w 1402"/>
              <a:gd name="T57" fmla="*/ 1156 h 1822"/>
              <a:gd name="T58" fmla="*/ 399 w 1402"/>
              <a:gd name="T59" fmla="*/ 1155 h 1822"/>
              <a:gd name="T60" fmla="*/ 402 w 1402"/>
              <a:gd name="T61" fmla="*/ 1151 h 1822"/>
              <a:gd name="T62" fmla="*/ 403 w 1402"/>
              <a:gd name="T63" fmla="*/ 1146 h 1822"/>
              <a:gd name="T64" fmla="*/ 403 w 1402"/>
              <a:gd name="T65" fmla="*/ 311 h 1822"/>
              <a:gd name="T66" fmla="*/ 632 w 1402"/>
              <a:gd name="T67" fmla="*/ 311 h 1822"/>
              <a:gd name="T68" fmla="*/ 645 w 1402"/>
              <a:gd name="T69" fmla="*/ 843 h 1822"/>
              <a:gd name="T70" fmla="*/ 657 w 1402"/>
              <a:gd name="T71" fmla="*/ 314 h 1822"/>
              <a:gd name="T72" fmla="*/ 657 w 1402"/>
              <a:gd name="T73" fmla="*/ 310 h 1822"/>
              <a:gd name="T74" fmla="*/ 657 w 1402"/>
              <a:gd name="T75" fmla="*/ 138 h 1822"/>
              <a:gd name="T76" fmla="*/ 882 w 1402"/>
              <a:gd name="T77" fmla="*/ 138 h 1822"/>
              <a:gd name="T78" fmla="*/ 882 w 1402"/>
              <a:gd name="T79" fmla="*/ 854 h 1822"/>
              <a:gd name="T80" fmla="*/ 907 w 1402"/>
              <a:gd name="T81" fmla="*/ 854 h 1822"/>
              <a:gd name="T82" fmla="*/ 907 w 1402"/>
              <a:gd name="T83" fmla="*/ 307 h 1822"/>
              <a:gd name="T84" fmla="*/ 1144 w 1402"/>
              <a:gd name="T85" fmla="*/ 295 h 1822"/>
              <a:gd name="T86" fmla="*/ 1156 w 1402"/>
              <a:gd name="T87" fmla="*/ 974 h 1822"/>
              <a:gd name="T88" fmla="*/ 1169 w 1402"/>
              <a:gd name="T89" fmla="*/ 556 h 1822"/>
              <a:gd name="T90" fmla="*/ 1377 w 1402"/>
              <a:gd name="T91" fmla="*/ 556 h 1822"/>
              <a:gd name="T92" fmla="*/ 1377 w 1402"/>
              <a:gd name="T93" fmla="*/ 1456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2" h="1822">
                <a:moveTo>
                  <a:pt x="1402" y="556"/>
                </a:moveTo>
                <a:cubicBezTo>
                  <a:pt x="1402" y="485"/>
                  <a:pt x="1344" y="427"/>
                  <a:pt x="1273" y="427"/>
                </a:cubicBezTo>
                <a:cubicBezTo>
                  <a:pt x="1230" y="427"/>
                  <a:pt x="1193" y="448"/>
                  <a:pt x="1169" y="480"/>
                </a:cubicBezTo>
                <a:cubicBezTo>
                  <a:pt x="1169" y="294"/>
                  <a:pt x="1169" y="294"/>
                  <a:pt x="1169" y="294"/>
                </a:cubicBezTo>
                <a:cubicBezTo>
                  <a:pt x="1169" y="294"/>
                  <a:pt x="1169" y="294"/>
                  <a:pt x="1169" y="293"/>
                </a:cubicBezTo>
                <a:cubicBezTo>
                  <a:pt x="1169" y="293"/>
                  <a:pt x="1169" y="293"/>
                  <a:pt x="1169" y="293"/>
                </a:cubicBezTo>
                <a:cubicBezTo>
                  <a:pt x="1162" y="220"/>
                  <a:pt x="1100" y="165"/>
                  <a:pt x="1026" y="165"/>
                </a:cubicBezTo>
                <a:cubicBezTo>
                  <a:pt x="977" y="165"/>
                  <a:pt x="933" y="189"/>
                  <a:pt x="907" y="227"/>
                </a:cubicBezTo>
                <a:cubicBezTo>
                  <a:pt x="907" y="138"/>
                  <a:pt x="907" y="138"/>
                  <a:pt x="907" y="138"/>
                </a:cubicBezTo>
                <a:cubicBezTo>
                  <a:pt x="907" y="138"/>
                  <a:pt x="907" y="138"/>
                  <a:pt x="907" y="138"/>
                </a:cubicBezTo>
                <a:cubicBezTo>
                  <a:pt x="907" y="62"/>
                  <a:pt x="846" y="0"/>
                  <a:pt x="770" y="0"/>
                </a:cubicBezTo>
                <a:cubicBezTo>
                  <a:pt x="694" y="0"/>
                  <a:pt x="633" y="61"/>
                  <a:pt x="632" y="137"/>
                </a:cubicBezTo>
                <a:cubicBezTo>
                  <a:pt x="632" y="137"/>
                  <a:pt x="632" y="137"/>
                  <a:pt x="632" y="138"/>
                </a:cubicBezTo>
                <a:cubicBezTo>
                  <a:pt x="632" y="232"/>
                  <a:pt x="632" y="232"/>
                  <a:pt x="632" y="232"/>
                </a:cubicBezTo>
                <a:cubicBezTo>
                  <a:pt x="607" y="196"/>
                  <a:pt x="565" y="173"/>
                  <a:pt x="518" y="173"/>
                </a:cubicBezTo>
                <a:cubicBezTo>
                  <a:pt x="442" y="173"/>
                  <a:pt x="380" y="233"/>
                  <a:pt x="378" y="308"/>
                </a:cubicBezTo>
                <a:cubicBezTo>
                  <a:pt x="378" y="309"/>
                  <a:pt x="378" y="309"/>
                  <a:pt x="378" y="309"/>
                </a:cubicBezTo>
                <a:cubicBezTo>
                  <a:pt x="378" y="310"/>
                  <a:pt x="378" y="310"/>
                  <a:pt x="378" y="310"/>
                </a:cubicBezTo>
                <a:cubicBezTo>
                  <a:pt x="378" y="311"/>
                  <a:pt x="377" y="312"/>
                  <a:pt x="377" y="313"/>
                </a:cubicBezTo>
                <a:cubicBezTo>
                  <a:pt x="377" y="313"/>
                  <a:pt x="378" y="313"/>
                  <a:pt x="378" y="313"/>
                </a:cubicBezTo>
                <a:cubicBezTo>
                  <a:pt x="378" y="1112"/>
                  <a:pt x="378" y="1112"/>
                  <a:pt x="378" y="1112"/>
                </a:cubicBezTo>
                <a:cubicBezTo>
                  <a:pt x="207" y="917"/>
                  <a:pt x="207" y="917"/>
                  <a:pt x="207" y="917"/>
                </a:cubicBezTo>
                <a:cubicBezTo>
                  <a:pt x="207" y="917"/>
                  <a:pt x="207" y="917"/>
                  <a:pt x="206" y="916"/>
                </a:cubicBezTo>
                <a:cubicBezTo>
                  <a:pt x="206" y="916"/>
                  <a:pt x="205" y="916"/>
                  <a:pt x="205" y="915"/>
                </a:cubicBezTo>
                <a:cubicBezTo>
                  <a:pt x="199" y="909"/>
                  <a:pt x="193" y="904"/>
                  <a:pt x="188" y="900"/>
                </a:cubicBezTo>
                <a:cubicBezTo>
                  <a:pt x="168" y="885"/>
                  <a:pt x="143" y="877"/>
                  <a:pt x="118" y="877"/>
                </a:cubicBezTo>
                <a:cubicBezTo>
                  <a:pt x="53" y="877"/>
                  <a:pt x="0" y="930"/>
                  <a:pt x="0" y="995"/>
                </a:cubicBezTo>
                <a:cubicBezTo>
                  <a:pt x="0" y="1014"/>
                  <a:pt x="4" y="1032"/>
                  <a:pt x="13" y="1049"/>
                </a:cubicBezTo>
                <a:cubicBezTo>
                  <a:pt x="13" y="1049"/>
                  <a:pt x="13" y="1049"/>
                  <a:pt x="13" y="1049"/>
                </a:cubicBezTo>
                <a:cubicBezTo>
                  <a:pt x="13" y="1049"/>
                  <a:pt x="13" y="1049"/>
                  <a:pt x="13" y="1050"/>
                </a:cubicBezTo>
                <a:cubicBezTo>
                  <a:pt x="327" y="1587"/>
                  <a:pt x="327" y="1587"/>
                  <a:pt x="327" y="1587"/>
                </a:cubicBezTo>
                <a:cubicBezTo>
                  <a:pt x="327" y="1587"/>
                  <a:pt x="327" y="1587"/>
                  <a:pt x="327" y="1587"/>
                </a:cubicBezTo>
                <a:cubicBezTo>
                  <a:pt x="327" y="1587"/>
                  <a:pt x="327" y="1587"/>
                  <a:pt x="327" y="1587"/>
                </a:cubicBezTo>
                <a:cubicBezTo>
                  <a:pt x="421" y="1734"/>
                  <a:pt x="581" y="1822"/>
                  <a:pt x="755" y="1822"/>
                </a:cubicBezTo>
                <a:cubicBezTo>
                  <a:pt x="1090" y="1822"/>
                  <a:pt x="1090" y="1822"/>
                  <a:pt x="1090" y="1822"/>
                </a:cubicBezTo>
                <a:cubicBezTo>
                  <a:pt x="1090" y="1822"/>
                  <a:pt x="1090" y="1822"/>
                  <a:pt x="1090" y="1822"/>
                </a:cubicBezTo>
                <a:cubicBezTo>
                  <a:pt x="1262" y="1822"/>
                  <a:pt x="1402" y="1658"/>
                  <a:pt x="1402" y="1456"/>
                </a:cubicBezTo>
                <a:cubicBezTo>
                  <a:pt x="1402" y="557"/>
                  <a:pt x="1402" y="557"/>
                  <a:pt x="1402" y="557"/>
                </a:cubicBezTo>
                <a:cubicBezTo>
                  <a:pt x="1402" y="557"/>
                  <a:pt x="1402" y="556"/>
                  <a:pt x="1402" y="556"/>
                </a:cubicBezTo>
                <a:close/>
                <a:moveTo>
                  <a:pt x="1091" y="1797"/>
                </a:moveTo>
                <a:cubicBezTo>
                  <a:pt x="1091" y="1797"/>
                  <a:pt x="1091" y="1797"/>
                  <a:pt x="1091" y="1797"/>
                </a:cubicBezTo>
                <a:cubicBezTo>
                  <a:pt x="755" y="1797"/>
                  <a:pt x="755" y="1797"/>
                  <a:pt x="755" y="1797"/>
                </a:cubicBezTo>
                <a:cubicBezTo>
                  <a:pt x="590" y="1797"/>
                  <a:pt x="438" y="1713"/>
                  <a:pt x="348" y="1574"/>
                </a:cubicBezTo>
                <a:cubicBezTo>
                  <a:pt x="36" y="1039"/>
                  <a:pt x="36" y="1039"/>
                  <a:pt x="36" y="1039"/>
                </a:cubicBezTo>
                <a:cubicBezTo>
                  <a:pt x="36" y="1038"/>
                  <a:pt x="36" y="1038"/>
                  <a:pt x="36" y="1038"/>
                </a:cubicBezTo>
                <a:cubicBezTo>
                  <a:pt x="35" y="1038"/>
                  <a:pt x="36" y="1037"/>
                  <a:pt x="35" y="1037"/>
                </a:cubicBezTo>
                <a:cubicBezTo>
                  <a:pt x="29" y="1024"/>
                  <a:pt x="25" y="1010"/>
                  <a:pt x="25" y="995"/>
                </a:cubicBezTo>
                <a:cubicBezTo>
                  <a:pt x="25" y="944"/>
                  <a:pt x="67" y="902"/>
                  <a:pt x="118" y="902"/>
                </a:cubicBezTo>
                <a:cubicBezTo>
                  <a:pt x="138" y="902"/>
                  <a:pt x="157" y="909"/>
                  <a:pt x="174" y="921"/>
                </a:cubicBezTo>
                <a:cubicBezTo>
                  <a:pt x="178" y="924"/>
                  <a:pt x="183" y="928"/>
                  <a:pt x="187" y="933"/>
                </a:cubicBezTo>
                <a:cubicBezTo>
                  <a:pt x="187" y="933"/>
                  <a:pt x="187" y="933"/>
                  <a:pt x="187" y="934"/>
                </a:cubicBezTo>
                <a:cubicBezTo>
                  <a:pt x="381" y="1154"/>
                  <a:pt x="381" y="1154"/>
                  <a:pt x="381" y="1154"/>
                </a:cubicBezTo>
                <a:cubicBezTo>
                  <a:pt x="381" y="1154"/>
                  <a:pt x="381" y="1154"/>
                  <a:pt x="381" y="1154"/>
                </a:cubicBezTo>
                <a:cubicBezTo>
                  <a:pt x="382" y="1155"/>
                  <a:pt x="383" y="1156"/>
                  <a:pt x="384" y="1156"/>
                </a:cubicBezTo>
                <a:cubicBezTo>
                  <a:pt x="385" y="1157"/>
                  <a:pt x="385" y="1157"/>
                  <a:pt x="385" y="1157"/>
                </a:cubicBezTo>
                <a:cubicBezTo>
                  <a:pt x="387" y="1158"/>
                  <a:pt x="388" y="1158"/>
                  <a:pt x="390" y="1158"/>
                </a:cubicBezTo>
                <a:cubicBezTo>
                  <a:pt x="392" y="1158"/>
                  <a:pt x="393" y="1158"/>
                  <a:pt x="395" y="1157"/>
                </a:cubicBezTo>
                <a:cubicBezTo>
                  <a:pt x="396" y="1157"/>
                  <a:pt x="396" y="1156"/>
                  <a:pt x="397" y="1156"/>
                </a:cubicBezTo>
                <a:cubicBezTo>
                  <a:pt x="397" y="1156"/>
                  <a:pt x="398" y="1155"/>
                  <a:pt x="399" y="1155"/>
                </a:cubicBezTo>
                <a:cubicBezTo>
                  <a:pt x="399" y="1155"/>
                  <a:pt x="399" y="1155"/>
                  <a:pt x="399" y="1155"/>
                </a:cubicBezTo>
                <a:cubicBezTo>
                  <a:pt x="400" y="1154"/>
                  <a:pt x="400" y="1153"/>
                  <a:pt x="400" y="1152"/>
                </a:cubicBezTo>
                <a:cubicBezTo>
                  <a:pt x="401" y="1152"/>
                  <a:pt x="401" y="1151"/>
                  <a:pt x="402" y="1151"/>
                </a:cubicBezTo>
                <a:cubicBezTo>
                  <a:pt x="402" y="1150"/>
                  <a:pt x="402" y="1149"/>
                  <a:pt x="402" y="1148"/>
                </a:cubicBezTo>
                <a:cubicBezTo>
                  <a:pt x="402" y="1148"/>
                  <a:pt x="403" y="1147"/>
                  <a:pt x="403" y="1146"/>
                </a:cubicBezTo>
                <a:cubicBezTo>
                  <a:pt x="403" y="1146"/>
                  <a:pt x="403" y="1146"/>
                  <a:pt x="403" y="1145"/>
                </a:cubicBezTo>
                <a:cubicBezTo>
                  <a:pt x="403" y="311"/>
                  <a:pt x="403" y="311"/>
                  <a:pt x="403" y="311"/>
                </a:cubicBezTo>
                <a:cubicBezTo>
                  <a:pt x="404" y="249"/>
                  <a:pt x="455" y="198"/>
                  <a:pt x="518" y="198"/>
                </a:cubicBezTo>
                <a:cubicBezTo>
                  <a:pt x="580" y="198"/>
                  <a:pt x="631" y="249"/>
                  <a:pt x="632" y="311"/>
                </a:cubicBezTo>
                <a:cubicBezTo>
                  <a:pt x="632" y="830"/>
                  <a:pt x="632" y="830"/>
                  <a:pt x="632" y="830"/>
                </a:cubicBezTo>
                <a:cubicBezTo>
                  <a:pt x="632" y="837"/>
                  <a:pt x="638" y="843"/>
                  <a:pt x="645" y="843"/>
                </a:cubicBezTo>
                <a:cubicBezTo>
                  <a:pt x="652" y="843"/>
                  <a:pt x="657" y="837"/>
                  <a:pt x="657" y="830"/>
                </a:cubicBezTo>
                <a:cubicBezTo>
                  <a:pt x="657" y="314"/>
                  <a:pt x="657" y="314"/>
                  <a:pt x="657" y="314"/>
                </a:cubicBezTo>
                <a:cubicBezTo>
                  <a:pt x="657" y="313"/>
                  <a:pt x="657" y="313"/>
                  <a:pt x="657" y="313"/>
                </a:cubicBezTo>
                <a:cubicBezTo>
                  <a:pt x="657" y="312"/>
                  <a:pt x="657" y="311"/>
                  <a:pt x="657" y="310"/>
                </a:cubicBezTo>
                <a:cubicBezTo>
                  <a:pt x="657" y="139"/>
                  <a:pt x="657" y="139"/>
                  <a:pt x="657" y="139"/>
                </a:cubicBezTo>
                <a:cubicBezTo>
                  <a:pt x="657" y="138"/>
                  <a:pt x="657" y="138"/>
                  <a:pt x="657" y="138"/>
                </a:cubicBezTo>
                <a:cubicBezTo>
                  <a:pt x="657" y="76"/>
                  <a:pt x="708" y="26"/>
                  <a:pt x="770" y="26"/>
                </a:cubicBezTo>
                <a:cubicBezTo>
                  <a:pt x="832" y="26"/>
                  <a:pt x="882" y="76"/>
                  <a:pt x="882" y="138"/>
                </a:cubicBezTo>
                <a:cubicBezTo>
                  <a:pt x="882" y="138"/>
                  <a:pt x="882" y="138"/>
                  <a:pt x="882" y="138"/>
                </a:cubicBezTo>
                <a:cubicBezTo>
                  <a:pt x="882" y="854"/>
                  <a:pt x="882" y="854"/>
                  <a:pt x="882" y="854"/>
                </a:cubicBezTo>
                <a:cubicBezTo>
                  <a:pt x="882" y="861"/>
                  <a:pt x="888" y="867"/>
                  <a:pt x="895" y="867"/>
                </a:cubicBezTo>
                <a:cubicBezTo>
                  <a:pt x="902" y="867"/>
                  <a:pt x="907" y="861"/>
                  <a:pt x="907" y="854"/>
                </a:cubicBezTo>
                <a:cubicBezTo>
                  <a:pt x="907" y="307"/>
                  <a:pt x="907" y="307"/>
                  <a:pt x="907" y="307"/>
                </a:cubicBezTo>
                <a:cubicBezTo>
                  <a:pt x="907" y="307"/>
                  <a:pt x="907" y="307"/>
                  <a:pt x="907" y="307"/>
                </a:cubicBezTo>
                <a:cubicBezTo>
                  <a:pt x="907" y="243"/>
                  <a:pt x="960" y="190"/>
                  <a:pt x="1026" y="190"/>
                </a:cubicBezTo>
                <a:cubicBezTo>
                  <a:pt x="1087" y="190"/>
                  <a:pt x="1137" y="235"/>
                  <a:pt x="1144" y="295"/>
                </a:cubicBezTo>
                <a:cubicBezTo>
                  <a:pt x="1144" y="962"/>
                  <a:pt x="1144" y="962"/>
                  <a:pt x="1144" y="962"/>
                </a:cubicBezTo>
                <a:cubicBezTo>
                  <a:pt x="1144" y="969"/>
                  <a:pt x="1149" y="974"/>
                  <a:pt x="1156" y="974"/>
                </a:cubicBezTo>
                <a:cubicBezTo>
                  <a:pt x="1163" y="974"/>
                  <a:pt x="1169" y="969"/>
                  <a:pt x="1169" y="962"/>
                </a:cubicBezTo>
                <a:cubicBezTo>
                  <a:pt x="1169" y="556"/>
                  <a:pt x="1169" y="556"/>
                  <a:pt x="1169" y="556"/>
                </a:cubicBezTo>
                <a:cubicBezTo>
                  <a:pt x="1169" y="499"/>
                  <a:pt x="1216" y="453"/>
                  <a:pt x="1273" y="453"/>
                </a:cubicBezTo>
                <a:cubicBezTo>
                  <a:pt x="1330" y="453"/>
                  <a:pt x="1376" y="499"/>
                  <a:pt x="1377" y="556"/>
                </a:cubicBezTo>
                <a:cubicBezTo>
                  <a:pt x="1377" y="556"/>
                  <a:pt x="1377" y="556"/>
                  <a:pt x="1377" y="556"/>
                </a:cubicBezTo>
                <a:cubicBezTo>
                  <a:pt x="1377" y="1456"/>
                  <a:pt x="1377" y="1456"/>
                  <a:pt x="1377" y="1456"/>
                </a:cubicBezTo>
                <a:cubicBezTo>
                  <a:pt x="1377" y="1644"/>
                  <a:pt x="1248" y="1797"/>
                  <a:pt x="1091" y="1797"/>
                </a:cubicBezTo>
                <a:close/>
              </a:path>
            </a:pathLst>
          </a:custGeom>
          <a:solidFill>
            <a:schemeClr val="accent6"/>
          </a:solidFill>
          <a:ln w="19050">
            <a:solidFill>
              <a:schemeClr val="bg1"/>
            </a:solidFill>
          </a:ln>
        </p:spPr>
        <p:txBody>
          <a:bodyPr vert="horz" wrap="square" lIns="91440" tIns="45720" rIns="91440" bIns="45720" numCol="1" anchor="t" anchorCtr="0" compatLnSpc="1">
            <a:prstTxWarp prst="textNoShape">
              <a:avLst/>
            </a:prstTxWarp>
          </a:bodyPr>
          <a:lstStyle/>
          <a:p>
            <a:endParaRPr lang="en-CA"/>
          </a:p>
        </p:txBody>
      </p:sp>
      <p:sp>
        <p:nvSpPr>
          <p:cNvPr id="33" name="Rectangle 32">
            <a:extLst>
              <a:ext uri="{FF2B5EF4-FFF2-40B4-BE49-F238E27FC236}">
                <a16:creationId xmlns:a16="http://schemas.microsoft.com/office/drawing/2014/main" id="{DB12EED2-3BCA-477F-8D51-EA2746AEC19B}"/>
              </a:ext>
            </a:extLst>
          </p:cNvPr>
          <p:cNvSpPr/>
          <p:nvPr/>
        </p:nvSpPr>
        <p:spPr>
          <a:xfrm>
            <a:off x="8894619" y="269918"/>
            <a:ext cx="249381" cy="778840"/>
          </a:xfrm>
          <a:prstGeom prst="rect">
            <a:avLst/>
          </a:prstGeom>
          <a:solidFill>
            <a:srgbClr val="3D7A8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Tree>
    <p:custDataLst>
      <p:tags r:id="rId1"/>
    </p:custDataLst>
    <p:extLst>
      <p:ext uri="{BB962C8B-B14F-4D97-AF65-F5344CB8AC3E}">
        <p14:creationId xmlns:p14="http://schemas.microsoft.com/office/powerpoint/2010/main" val="297381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up)">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906EE7-2E7B-4506-85E9-8FDCB557FD23}"/>
              </a:ext>
            </a:extLst>
          </p:cNvPr>
          <p:cNvPicPr>
            <a:picLocks noChangeAspect="1"/>
          </p:cNvPicPr>
          <p:nvPr/>
        </p:nvPicPr>
        <p:blipFill>
          <a:blip r:embed="rId4"/>
          <a:stretch>
            <a:fillRect/>
          </a:stretch>
        </p:blipFill>
        <p:spPr>
          <a:xfrm>
            <a:off x="667109" y="843795"/>
            <a:ext cx="4401182" cy="571032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92B41CA3-3A18-45BF-95E7-A4521A80F7A3}"/>
              </a:ext>
            </a:extLst>
          </p:cNvPr>
          <p:cNvSpPr>
            <a:spLocks noGrp="1"/>
          </p:cNvSpPr>
          <p:nvPr>
            <p:ph type="title"/>
          </p:nvPr>
        </p:nvSpPr>
        <p:spPr/>
        <p:txBody>
          <a:bodyPr/>
          <a:lstStyle/>
          <a:p>
            <a:r>
              <a:rPr lang="en-CA" dirty="0">
                <a:solidFill>
                  <a:srgbClr val="4B95A9"/>
                </a:solidFill>
              </a:rPr>
              <a:t>Support - DTN User Guide</a:t>
            </a:r>
          </a:p>
        </p:txBody>
      </p:sp>
      <p:pic>
        <p:nvPicPr>
          <p:cNvPr id="10" name="Picture 9">
            <a:extLst>
              <a:ext uri="{FF2B5EF4-FFF2-40B4-BE49-F238E27FC236}">
                <a16:creationId xmlns:a16="http://schemas.microsoft.com/office/drawing/2014/main" id="{E4E5ACD6-A538-41C0-8E1C-C9AE676945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3086" y="2183111"/>
            <a:ext cx="2311063" cy="298249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679F1214-20A2-499F-ACB2-782480572C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489" y="3287467"/>
            <a:ext cx="2311200" cy="299662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9301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20">
            <a:extLst>
              <a:ext uri="{FF2B5EF4-FFF2-40B4-BE49-F238E27FC236}">
                <a16:creationId xmlns:a16="http://schemas.microsoft.com/office/drawing/2014/main" id="{032E4C7C-115E-488A-8482-0748B0499FA9}"/>
              </a:ext>
            </a:extLst>
          </p:cNvPr>
          <p:cNvSpPr>
            <a:spLocks noEditPoints="1"/>
          </p:cNvSpPr>
          <p:nvPr/>
        </p:nvSpPr>
        <p:spPr bwMode="auto">
          <a:xfrm>
            <a:off x="8192304" y="385507"/>
            <a:ext cx="419324" cy="545804"/>
          </a:xfrm>
          <a:custGeom>
            <a:avLst/>
            <a:gdLst>
              <a:gd name="T0" fmla="*/ 1273 w 1402"/>
              <a:gd name="T1" fmla="*/ 427 h 1822"/>
              <a:gd name="T2" fmla="*/ 1169 w 1402"/>
              <a:gd name="T3" fmla="*/ 294 h 1822"/>
              <a:gd name="T4" fmla="*/ 1169 w 1402"/>
              <a:gd name="T5" fmla="*/ 293 h 1822"/>
              <a:gd name="T6" fmla="*/ 907 w 1402"/>
              <a:gd name="T7" fmla="*/ 227 h 1822"/>
              <a:gd name="T8" fmla="*/ 907 w 1402"/>
              <a:gd name="T9" fmla="*/ 138 h 1822"/>
              <a:gd name="T10" fmla="*/ 632 w 1402"/>
              <a:gd name="T11" fmla="*/ 137 h 1822"/>
              <a:gd name="T12" fmla="*/ 632 w 1402"/>
              <a:gd name="T13" fmla="*/ 232 h 1822"/>
              <a:gd name="T14" fmla="*/ 378 w 1402"/>
              <a:gd name="T15" fmla="*/ 308 h 1822"/>
              <a:gd name="T16" fmla="*/ 378 w 1402"/>
              <a:gd name="T17" fmla="*/ 310 h 1822"/>
              <a:gd name="T18" fmla="*/ 378 w 1402"/>
              <a:gd name="T19" fmla="*/ 313 h 1822"/>
              <a:gd name="T20" fmla="*/ 207 w 1402"/>
              <a:gd name="T21" fmla="*/ 917 h 1822"/>
              <a:gd name="T22" fmla="*/ 205 w 1402"/>
              <a:gd name="T23" fmla="*/ 915 h 1822"/>
              <a:gd name="T24" fmla="*/ 118 w 1402"/>
              <a:gd name="T25" fmla="*/ 877 h 1822"/>
              <a:gd name="T26" fmla="*/ 13 w 1402"/>
              <a:gd name="T27" fmla="*/ 1049 h 1822"/>
              <a:gd name="T28" fmla="*/ 13 w 1402"/>
              <a:gd name="T29" fmla="*/ 1050 h 1822"/>
              <a:gd name="T30" fmla="*/ 327 w 1402"/>
              <a:gd name="T31" fmla="*/ 1587 h 1822"/>
              <a:gd name="T32" fmla="*/ 755 w 1402"/>
              <a:gd name="T33" fmla="*/ 1822 h 1822"/>
              <a:gd name="T34" fmla="*/ 1090 w 1402"/>
              <a:gd name="T35" fmla="*/ 1822 h 1822"/>
              <a:gd name="T36" fmla="*/ 1402 w 1402"/>
              <a:gd name="T37" fmla="*/ 557 h 1822"/>
              <a:gd name="T38" fmla="*/ 1091 w 1402"/>
              <a:gd name="T39" fmla="*/ 1797 h 1822"/>
              <a:gd name="T40" fmla="*/ 755 w 1402"/>
              <a:gd name="T41" fmla="*/ 1797 h 1822"/>
              <a:gd name="T42" fmla="*/ 36 w 1402"/>
              <a:gd name="T43" fmla="*/ 1039 h 1822"/>
              <a:gd name="T44" fmla="*/ 35 w 1402"/>
              <a:gd name="T45" fmla="*/ 1037 h 1822"/>
              <a:gd name="T46" fmla="*/ 118 w 1402"/>
              <a:gd name="T47" fmla="*/ 902 h 1822"/>
              <a:gd name="T48" fmla="*/ 187 w 1402"/>
              <a:gd name="T49" fmla="*/ 933 h 1822"/>
              <a:gd name="T50" fmla="*/ 381 w 1402"/>
              <a:gd name="T51" fmla="*/ 1154 h 1822"/>
              <a:gd name="T52" fmla="*/ 384 w 1402"/>
              <a:gd name="T53" fmla="*/ 1156 h 1822"/>
              <a:gd name="T54" fmla="*/ 390 w 1402"/>
              <a:gd name="T55" fmla="*/ 1158 h 1822"/>
              <a:gd name="T56" fmla="*/ 397 w 1402"/>
              <a:gd name="T57" fmla="*/ 1156 h 1822"/>
              <a:gd name="T58" fmla="*/ 399 w 1402"/>
              <a:gd name="T59" fmla="*/ 1155 h 1822"/>
              <a:gd name="T60" fmla="*/ 402 w 1402"/>
              <a:gd name="T61" fmla="*/ 1151 h 1822"/>
              <a:gd name="T62" fmla="*/ 403 w 1402"/>
              <a:gd name="T63" fmla="*/ 1146 h 1822"/>
              <a:gd name="T64" fmla="*/ 403 w 1402"/>
              <a:gd name="T65" fmla="*/ 311 h 1822"/>
              <a:gd name="T66" fmla="*/ 632 w 1402"/>
              <a:gd name="T67" fmla="*/ 311 h 1822"/>
              <a:gd name="T68" fmla="*/ 645 w 1402"/>
              <a:gd name="T69" fmla="*/ 843 h 1822"/>
              <a:gd name="T70" fmla="*/ 657 w 1402"/>
              <a:gd name="T71" fmla="*/ 314 h 1822"/>
              <a:gd name="T72" fmla="*/ 657 w 1402"/>
              <a:gd name="T73" fmla="*/ 310 h 1822"/>
              <a:gd name="T74" fmla="*/ 657 w 1402"/>
              <a:gd name="T75" fmla="*/ 138 h 1822"/>
              <a:gd name="T76" fmla="*/ 882 w 1402"/>
              <a:gd name="T77" fmla="*/ 138 h 1822"/>
              <a:gd name="T78" fmla="*/ 882 w 1402"/>
              <a:gd name="T79" fmla="*/ 854 h 1822"/>
              <a:gd name="T80" fmla="*/ 907 w 1402"/>
              <a:gd name="T81" fmla="*/ 854 h 1822"/>
              <a:gd name="T82" fmla="*/ 907 w 1402"/>
              <a:gd name="T83" fmla="*/ 307 h 1822"/>
              <a:gd name="T84" fmla="*/ 1144 w 1402"/>
              <a:gd name="T85" fmla="*/ 295 h 1822"/>
              <a:gd name="T86" fmla="*/ 1156 w 1402"/>
              <a:gd name="T87" fmla="*/ 974 h 1822"/>
              <a:gd name="T88" fmla="*/ 1169 w 1402"/>
              <a:gd name="T89" fmla="*/ 556 h 1822"/>
              <a:gd name="T90" fmla="*/ 1377 w 1402"/>
              <a:gd name="T91" fmla="*/ 556 h 1822"/>
              <a:gd name="T92" fmla="*/ 1377 w 1402"/>
              <a:gd name="T93" fmla="*/ 1456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2" h="1822">
                <a:moveTo>
                  <a:pt x="1402" y="556"/>
                </a:moveTo>
                <a:cubicBezTo>
                  <a:pt x="1402" y="485"/>
                  <a:pt x="1344" y="427"/>
                  <a:pt x="1273" y="427"/>
                </a:cubicBezTo>
                <a:cubicBezTo>
                  <a:pt x="1230" y="427"/>
                  <a:pt x="1193" y="448"/>
                  <a:pt x="1169" y="480"/>
                </a:cubicBezTo>
                <a:cubicBezTo>
                  <a:pt x="1169" y="294"/>
                  <a:pt x="1169" y="294"/>
                  <a:pt x="1169" y="294"/>
                </a:cubicBezTo>
                <a:cubicBezTo>
                  <a:pt x="1169" y="294"/>
                  <a:pt x="1169" y="294"/>
                  <a:pt x="1169" y="293"/>
                </a:cubicBezTo>
                <a:cubicBezTo>
                  <a:pt x="1169" y="293"/>
                  <a:pt x="1169" y="293"/>
                  <a:pt x="1169" y="293"/>
                </a:cubicBezTo>
                <a:cubicBezTo>
                  <a:pt x="1162" y="220"/>
                  <a:pt x="1100" y="165"/>
                  <a:pt x="1026" y="165"/>
                </a:cubicBezTo>
                <a:cubicBezTo>
                  <a:pt x="977" y="165"/>
                  <a:pt x="933" y="189"/>
                  <a:pt x="907" y="227"/>
                </a:cubicBezTo>
                <a:cubicBezTo>
                  <a:pt x="907" y="138"/>
                  <a:pt x="907" y="138"/>
                  <a:pt x="907" y="138"/>
                </a:cubicBezTo>
                <a:cubicBezTo>
                  <a:pt x="907" y="138"/>
                  <a:pt x="907" y="138"/>
                  <a:pt x="907" y="138"/>
                </a:cubicBezTo>
                <a:cubicBezTo>
                  <a:pt x="907" y="62"/>
                  <a:pt x="846" y="0"/>
                  <a:pt x="770" y="0"/>
                </a:cubicBezTo>
                <a:cubicBezTo>
                  <a:pt x="694" y="0"/>
                  <a:pt x="633" y="61"/>
                  <a:pt x="632" y="137"/>
                </a:cubicBezTo>
                <a:cubicBezTo>
                  <a:pt x="632" y="137"/>
                  <a:pt x="632" y="137"/>
                  <a:pt x="632" y="138"/>
                </a:cubicBezTo>
                <a:cubicBezTo>
                  <a:pt x="632" y="232"/>
                  <a:pt x="632" y="232"/>
                  <a:pt x="632" y="232"/>
                </a:cubicBezTo>
                <a:cubicBezTo>
                  <a:pt x="607" y="196"/>
                  <a:pt x="565" y="173"/>
                  <a:pt x="518" y="173"/>
                </a:cubicBezTo>
                <a:cubicBezTo>
                  <a:pt x="442" y="173"/>
                  <a:pt x="380" y="233"/>
                  <a:pt x="378" y="308"/>
                </a:cubicBezTo>
                <a:cubicBezTo>
                  <a:pt x="378" y="309"/>
                  <a:pt x="378" y="309"/>
                  <a:pt x="378" y="309"/>
                </a:cubicBezTo>
                <a:cubicBezTo>
                  <a:pt x="378" y="310"/>
                  <a:pt x="378" y="310"/>
                  <a:pt x="378" y="310"/>
                </a:cubicBezTo>
                <a:cubicBezTo>
                  <a:pt x="378" y="311"/>
                  <a:pt x="377" y="312"/>
                  <a:pt x="377" y="313"/>
                </a:cubicBezTo>
                <a:cubicBezTo>
                  <a:pt x="377" y="313"/>
                  <a:pt x="378" y="313"/>
                  <a:pt x="378" y="313"/>
                </a:cubicBezTo>
                <a:cubicBezTo>
                  <a:pt x="378" y="1112"/>
                  <a:pt x="378" y="1112"/>
                  <a:pt x="378" y="1112"/>
                </a:cubicBezTo>
                <a:cubicBezTo>
                  <a:pt x="207" y="917"/>
                  <a:pt x="207" y="917"/>
                  <a:pt x="207" y="917"/>
                </a:cubicBezTo>
                <a:cubicBezTo>
                  <a:pt x="207" y="917"/>
                  <a:pt x="207" y="917"/>
                  <a:pt x="206" y="916"/>
                </a:cubicBezTo>
                <a:cubicBezTo>
                  <a:pt x="206" y="916"/>
                  <a:pt x="205" y="916"/>
                  <a:pt x="205" y="915"/>
                </a:cubicBezTo>
                <a:cubicBezTo>
                  <a:pt x="199" y="909"/>
                  <a:pt x="193" y="904"/>
                  <a:pt x="188" y="900"/>
                </a:cubicBezTo>
                <a:cubicBezTo>
                  <a:pt x="168" y="885"/>
                  <a:pt x="143" y="877"/>
                  <a:pt x="118" y="877"/>
                </a:cubicBezTo>
                <a:cubicBezTo>
                  <a:pt x="53" y="877"/>
                  <a:pt x="0" y="930"/>
                  <a:pt x="0" y="995"/>
                </a:cubicBezTo>
                <a:cubicBezTo>
                  <a:pt x="0" y="1014"/>
                  <a:pt x="4" y="1032"/>
                  <a:pt x="13" y="1049"/>
                </a:cubicBezTo>
                <a:cubicBezTo>
                  <a:pt x="13" y="1049"/>
                  <a:pt x="13" y="1049"/>
                  <a:pt x="13" y="1049"/>
                </a:cubicBezTo>
                <a:cubicBezTo>
                  <a:pt x="13" y="1049"/>
                  <a:pt x="13" y="1049"/>
                  <a:pt x="13" y="1050"/>
                </a:cubicBezTo>
                <a:cubicBezTo>
                  <a:pt x="327" y="1587"/>
                  <a:pt x="327" y="1587"/>
                  <a:pt x="327" y="1587"/>
                </a:cubicBezTo>
                <a:cubicBezTo>
                  <a:pt x="327" y="1587"/>
                  <a:pt x="327" y="1587"/>
                  <a:pt x="327" y="1587"/>
                </a:cubicBezTo>
                <a:cubicBezTo>
                  <a:pt x="327" y="1587"/>
                  <a:pt x="327" y="1587"/>
                  <a:pt x="327" y="1587"/>
                </a:cubicBezTo>
                <a:cubicBezTo>
                  <a:pt x="421" y="1734"/>
                  <a:pt x="581" y="1822"/>
                  <a:pt x="755" y="1822"/>
                </a:cubicBezTo>
                <a:cubicBezTo>
                  <a:pt x="1090" y="1822"/>
                  <a:pt x="1090" y="1822"/>
                  <a:pt x="1090" y="1822"/>
                </a:cubicBezTo>
                <a:cubicBezTo>
                  <a:pt x="1090" y="1822"/>
                  <a:pt x="1090" y="1822"/>
                  <a:pt x="1090" y="1822"/>
                </a:cubicBezTo>
                <a:cubicBezTo>
                  <a:pt x="1262" y="1822"/>
                  <a:pt x="1402" y="1658"/>
                  <a:pt x="1402" y="1456"/>
                </a:cubicBezTo>
                <a:cubicBezTo>
                  <a:pt x="1402" y="557"/>
                  <a:pt x="1402" y="557"/>
                  <a:pt x="1402" y="557"/>
                </a:cubicBezTo>
                <a:cubicBezTo>
                  <a:pt x="1402" y="557"/>
                  <a:pt x="1402" y="556"/>
                  <a:pt x="1402" y="556"/>
                </a:cubicBezTo>
                <a:close/>
                <a:moveTo>
                  <a:pt x="1091" y="1797"/>
                </a:moveTo>
                <a:cubicBezTo>
                  <a:pt x="1091" y="1797"/>
                  <a:pt x="1091" y="1797"/>
                  <a:pt x="1091" y="1797"/>
                </a:cubicBezTo>
                <a:cubicBezTo>
                  <a:pt x="755" y="1797"/>
                  <a:pt x="755" y="1797"/>
                  <a:pt x="755" y="1797"/>
                </a:cubicBezTo>
                <a:cubicBezTo>
                  <a:pt x="590" y="1797"/>
                  <a:pt x="438" y="1713"/>
                  <a:pt x="348" y="1574"/>
                </a:cubicBezTo>
                <a:cubicBezTo>
                  <a:pt x="36" y="1039"/>
                  <a:pt x="36" y="1039"/>
                  <a:pt x="36" y="1039"/>
                </a:cubicBezTo>
                <a:cubicBezTo>
                  <a:pt x="36" y="1038"/>
                  <a:pt x="36" y="1038"/>
                  <a:pt x="36" y="1038"/>
                </a:cubicBezTo>
                <a:cubicBezTo>
                  <a:pt x="35" y="1038"/>
                  <a:pt x="36" y="1037"/>
                  <a:pt x="35" y="1037"/>
                </a:cubicBezTo>
                <a:cubicBezTo>
                  <a:pt x="29" y="1024"/>
                  <a:pt x="25" y="1010"/>
                  <a:pt x="25" y="995"/>
                </a:cubicBezTo>
                <a:cubicBezTo>
                  <a:pt x="25" y="944"/>
                  <a:pt x="67" y="902"/>
                  <a:pt x="118" y="902"/>
                </a:cubicBezTo>
                <a:cubicBezTo>
                  <a:pt x="138" y="902"/>
                  <a:pt x="157" y="909"/>
                  <a:pt x="174" y="921"/>
                </a:cubicBezTo>
                <a:cubicBezTo>
                  <a:pt x="178" y="924"/>
                  <a:pt x="183" y="928"/>
                  <a:pt x="187" y="933"/>
                </a:cubicBezTo>
                <a:cubicBezTo>
                  <a:pt x="187" y="933"/>
                  <a:pt x="187" y="933"/>
                  <a:pt x="187" y="934"/>
                </a:cubicBezTo>
                <a:cubicBezTo>
                  <a:pt x="381" y="1154"/>
                  <a:pt x="381" y="1154"/>
                  <a:pt x="381" y="1154"/>
                </a:cubicBezTo>
                <a:cubicBezTo>
                  <a:pt x="381" y="1154"/>
                  <a:pt x="381" y="1154"/>
                  <a:pt x="381" y="1154"/>
                </a:cubicBezTo>
                <a:cubicBezTo>
                  <a:pt x="382" y="1155"/>
                  <a:pt x="383" y="1156"/>
                  <a:pt x="384" y="1156"/>
                </a:cubicBezTo>
                <a:cubicBezTo>
                  <a:pt x="385" y="1157"/>
                  <a:pt x="385" y="1157"/>
                  <a:pt x="385" y="1157"/>
                </a:cubicBezTo>
                <a:cubicBezTo>
                  <a:pt x="387" y="1158"/>
                  <a:pt x="388" y="1158"/>
                  <a:pt x="390" y="1158"/>
                </a:cubicBezTo>
                <a:cubicBezTo>
                  <a:pt x="392" y="1158"/>
                  <a:pt x="393" y="1158"/>
                  <a:pt x="395" y="1157"/>
                </a:cubicBezTo>
                <a:cubicBezTo>
                  <a:pt x="396" y="1157"/>
                  <a:pt x="396" y="1156"/>
                  <a:pt x="397" y="1156"/>
                </a:cubicBezTo>
                <a:cubicBezTo>
                  <a:pt x="397" y="1156"/>
                  <a:pt x="398" y="1155"/>
                  <a:pt x="399" y="1155"/>
                </a:cubicBezTo>
                <a:cubicBezTo>
                  <a:pt x="399" y="1155"/>
                  <a:pt x="399" y="1155"/>
                  <a:pt x="399" y="1155"/>
                </a:cubicBezTo>
                <a:cubicBezTo>
                  <a:pt x="400" y="1154"/>
                  <a:pt x="400" y="1153"/>
                  <a:pt x="400" y="1152"/>
                </a:cubicBezTo>
                <a:cubicBezTo>
                  <a:pt x="401" y="1152"/>
                  <a:pt x="401" y="1151"/>
                  <a:pt x="402" y="1151"/>
                </a:cubicBezTo>
                <a:cubicBezTo>
                  <a:pt x="402" y="1150"/>
                  <a:pt x="402" y="1149"/>
                  <a:pt x="402" y="1148"/>
                </a:cubicBezTo>
                <a:cubicBezTo>
                  <a:pt x="402" y="1148"/>
                  <a:pt x="403" y="1147"/>
                  <a:pt x="403" y="1146"/>
                </a:cubicBezTo>
                <a:cubicBezTo>
                  <a:pt x="403" y="1146"/>
                  <a:pt x="403" y="1146"/>
                  <a:pt x="403" y="1145"/>
                </a:cubicBezTo>
                <a:cubicBezTo>
                  <a:pt x="403" y="311"/>
                  <a:pt x="403" y="311"/>
                  <a:pt x="403" y="311"/>
                </a:cubicBezTo>
                <a:cubicBezTo>
                  <a:pt x="404" y="249"/>
                  <a:pt x="455" y="198"/>
                  <a:pt x="518" y="198"/>
                </a:cubicBezTo>
                <a:cubicBezTo>
                  <a:pt x="580" y="198"/>
                  <a:pt x="631" y="249"/>
                  <a:pt x="632" y="311"/>
                </a:cubicBezTo>
                <a:cubicBezTo>
                  <a:pt x="632" y="830"/>
                  <a:pt x="632" y="830"/>
                  <a:pt x="632" y="830"/>
                </a:cubicBezTo>
                <a:cubicBezTo>
                  <a:pt x="632" y="837"/>
                  <a:pt x="638" y="843"/>
                  <a:pt x="645" y="843"/>
                </a:cubicBezTo>
                <a:cubicBezTo>
                  <a:pt x="652" y="843"/>
                  <a:pt x="657" y="837"/>
                  <a:pt x="657" y="830"/>
                </a:cubicBezTo>
                <a:cubicBezTo>
                  <a:pt x="657" y="314"/>
                  <a:pt x="657" y="314"/>
                  <a:pt x="657" y="314"/>
                </a:cubicBezTo>
                <a:cubicBezTo>
                  <a:pt x="657" y="313"/>
                  <a:pt x="657" y="313"/>
                  <a:pt x="657" y="313"/>
                </a:cubicBezTo>
                <a:cubicBezTo>
                  <a:pt x="657" y="312"/>
                  <a:pt x="657" y="311"/>
                  <a:pt x="657" y="310"/>
                </a:cubicBezTo>
                <a:cubicBezTo>
                  <a:pt x="657" y="139"/>
                  <a:pt x="657" y="139"/>
                  <a:pt x="657" y="139"/>
                </a:cubicBezTo>
                <a:cubicBezTo>
                  <a:pt x="657" y="138"/>
                  <a:pt x="657" y="138"/>
                  <a:pt x="657" y="138"/>
                </a:cubicBezTo>
                <a:cubicBezTo>
                  <a:pt x="657" y="76"/>
                  <a:pt x="708" y="26"/>
                  <a:pt x="770" y="26"/>
                </a:cubicBezTo>
                <a:cubicBezTo>
                  <a:pt x="832" y="26"/>
                  <a:pt x="882" y="76"/>
                  <a:pt x="882" y="138"/>
                </a:cubicBezTo>
                <a:cubicBezTo>
                  <a:pt x="882" y="138"/>
                  <a:pt x="882" y="138"/>
                  <a:pt x="882" y="138"/>
                </a:cubicBezTo>
                <a:cubicBezTo>
                  <a:pt x="882" y="854"/>
                  <a:pt x="882" y="854"/>
                  <a:pt x="882" y="854"/>
                </a:cubicBezTo>
                <a:cubicBezTo>
                  <a:pt x="882" y="861"/>
                  <a:pt x="888" y="867"/>
                  <a:pt x="895" y="867"/>
                </a:cubicBezTo>
                <a:cubicBezTo>
                  <a:pt x="902" y="867"/>
                  <a:pt x="907" y="861"/>
                  <a:pt x="907" y="854"/>
                </a:cubicBezTo>
                <a:cubicBezTo>
                  <a:pt x="907" y="307"/>
                  <a:pt x="907" y="307"/>
                  <a:pt x="907" y="307"/>
                </a:cubicBezTo>
                <a:cubicBezTo>
                  <a:pt x="907" y="307"/>
                  <a:pt x="907" y="307"/>
                  <a:pt x="907" y="307"/>
                </a:cubicBezTo>
                <a:cubicBezTo>
                  <a:pt x="907" y="243"/>
                  <a:pt x="960" y="190"/>
                  <a:pt x="1026" y="190"/>
                </a:cubicBezTo>
                <a:cubicBezTo>
                  <a:pt x="1087" y="190"/>
                  <a:pt x="1137" y="235"/>
                  <a:pt x="1144" y="295"/>
                </a:cubicBezTo>
                <a:cubicBezTo>
                  <a:pt x="1144" y="962"/>
                  <a:pt x="1144" y="962"/>
                  <a:pt x="1144" y="962"/>
                </a:cubicBezTo>
                <a:cubicBezTo>
                  <a:pt x="1144" y="969"/>
                  <a:pt x="1149" y="974"/>
                  <a:pt x="1156" y="974"/>
                </a:cubicBezTo>
                <a:cubicBezTo>
                  <a:pt x="1163" y="974"/>
                  <a:pt x="1169" y="969"/>
                  <a:pt x="1169" y="962"/>
                </a:cubicBezTo>
                <a:cubicBezTo>
                  <a:pt x="1169" y="556"/>
                  <a:pt x="1169" y="556"/>
                  <a:pt x="1169" y="556"/>
                </a:cubicBezTo>
                <a:cubicBezTo>
                  <a:pt x="1169" y="499"/>
                  <a:pt x="1216" y="453"/>
                  <a:pt x="1273" y="453"/>
                </a:cubicBezTo>
                <a:cubicBezTo>
                  <a:pt x="1330" y="453"/>
                  <a:pt x="1376" y="499"/>
                  <a:pt x="1377" y="556"/>
                </a:cubicBezTo>
                <a:cubicBezTo>
                  <a:pt x="1377" y="556"/>
                  <a:pt x="1377" y="556"/>
                  <a:pt x="1377" y="556"/>
                </a:cubicBezTo>
                <a:cubicBezTo>
                  <a:pt x="1377" y="1456"/>
                  <a:pt x="1377" y="1456"/>
                  <a:pt x="1377" y="1456"/>
                </a:cubicBezTo>
                <a:cubicBezTo>
                  <a:pt x="1377" y="1644"/>
                  <a:pt x="1248" y="1797"/>
                  <a:pt x="1091" y="1797"/>
                </a:cubicBezTo>
                <a:close/>
              </a:path>
            </a:pathLst>
          </a:custGeom>
          <a:solidFill>
            <a:schemeClr val="accent6"/>
          </a:solidFill>
          <a:ln w="19050">
            <a:solidFill>
              <a:schemeClr val="bg1"/>
            </a:solidFill>
          </a:ln>
        </p:spPr>
        <p:txBody>
          <a:bodyPr vert="horz" wrap="square" lIns="91440" tIns="45720" rIns="91440" bIns="45720" numCol="1" anchor="t" anchorCtr="0" compatLnSpc="1">
            <a:prstTxWarp prst="textNoShape">
              <a:avLst/>
            </a:prstTxWarp>
          </a:bodyPr>
          <a:lstStyle/>
          <a:p>
            <a:endParaRPr lang="en-CA"/>
          </a:p>
        </p:txBody>
      </p:sp>
      <p:sp>
        <p:nvSpPr>
          <p:cNvPr id="4" name="Title 3">
            <a:extLst>
              <a:ext uri="{FF2B5EF4-FFF2-40B4-BE49-F238E27FC236}">
                <a16:creationId xmlns:a16="http://schemas.microsoft.com/office/drawing/2014/main" id="{AD320FF9-5877-4C21-A77B-200C0538A670}"/>
              </a:ext>
            </a:extLst>
          </p:cNvPr>
          <p:cNvSpPr>
            <a:spLocks noGrp="1"/>
          </p:cNvSpPr>
          <p:nvPr>
            <p:ph type="title"/>
          </p:nvPr>
        </p:nvSpPr>
        <p:spPr/>
        <p:txBody>
          <a:bodyPr/>
          <a:lstStyle/>
          <a:p>
            <a:r>
              <a:rPr lang="en-CA" dirty="0"/>
              <a:t>Settlement information portal</a:t>
            </a:r>
          </a:p>
        </p:txBody>
      </p:sp>
      <p:pic>
        <p:nvPicPr>
          <p:cNvPr id="53" name="Picture 52" descr="Graphical user interface, application&#10;&#10;Description automatically generated">
            <a:extLst>
              <a:ext uri="{FF2B5EF4-FFF2-40B4-BE49-F238E27FC236}">
                <a16:creationId xmlns:a16="http://schemas.microsoft.com/office/drawing/2014/main" id="{31C61AE3-9BD9-48EC-BD51-C8CEA7D361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72" r="6362" b="45529"/>
          <a:stretch/>
        </p:blipFill>
        <p:spPr>
          <a:xfrm>
            <a:off x="694672" y="1489739"/>
            <a:ext cx="3632603" cy="4823976"/>
          </a:xfrm>
          <a:prstGeom prst="rect">
            <a:avLst/>
          </a:prstGeom>
          <a:solidFill>
            <a:schemeClr val="bg1"/>
          </a:solidFill>
          <a:ln w="38100">
            <a:solidFill>
              <a:schemeClr val="tx2"/>
            </a:solidFill>
          </a:ln>
          <a:effectLst>
            <a:outerShdw blurRad="50800" dist="38100" dir="2700000" algn="tl" rotWithShape="0">
              <a:prstClr val="black">
                <a:alpha val="40000"/>
              </a:prstClr>
            </a:outerShdw>
          </a:effectLst>
        </p:spPr>
      </p:pic>
      <p:sp>
        <p:nvSpPr>
          <p:cNvPr id="58" name="TextBox 57">
            <a:extLst>
              <a:ext uri="{FF2B5EF4-FFF2-40B4-BE49-F238E27FC236}">
                <a16:creationId xmlns:a16="http://schemas.microsoft.com/office/drawing/2014/main" id="{DAD4A249-D2C6-4E22-9EF2-4BE9033C2F25}"/>
              </a:ext>
            </a:extLst>
          </p:cNvPr>
          <p:cNvSpPr txBox="1"/>
          <p:nvPr/>
        </p:nvSpPr>
        <p:spPr>
          <a:xfrm>
            <a:off x="4745143" y="4190872"/>
            <a:ext cx="4097974" cy="542838"/>
          </a:xfrm>
          <a:prstGeom prst="rect">
            <a:avLst/>
          </a:prstGeom>
          <a:solidFill>
            <a:schemeClr val="bg1"/>
          </a:solidFill>
          <a:ln w="38100">
            <a:solidFill>
              <a:schemeClr val="accent2"/>
            </a:solidFill>
          </a:ln>
          <a:effectLst>
            <a:outerShdw blurRad="50800" dist="38100" dir="2700000" algn="tl" rotWithShape="0">
              <a:prstClr val="black">
                <a:alpha val="40000"/>
              </a:prstClr>
            </a:outerShdw>
          </a:effectLst>
        </p:spPr>
        <p:txBody>
          <a:bodyPr wrap="square" rtlCol="0">
            <a:noAutofit/>
          </a:bodyPr>
          <a:lstStyle>
            <a:defPPr>
              <a:defRPr lang="en-US"/>
            </a:defPPr>
            <a:lvl1pPr>
              <a:defRPr sz="2000" u="sng"/>
            </a:lvl1pPr>
          </a:lstStyle>
          <a:p>
            <a:r>
              <a:rPr lang="en-CA" sz="2400" u="none" dirty="0">
                <a:solidFill>
                  <a:schemeClr val="tx2"/>
                </a:solidFill>
              </a:rPr>
              <a:t>Retailer – Webinar recording</a:t>
            </a:r>
          </a:p>
        </p:txBody>
      </p:sp>
      <p:sp>
        <p:nvSpPr>
          <p:cNvPr id="65" name="TextBox 64">
            <a:extLst>
              <a:ext uri="{FF2B5EF4-FFF2-40B4-BE49-F238E27FC236}">
                <a16:creationId xmlns:a16="http://schemas.microsoft.com/office/drawing/2014/main" id="{E83A710D-F24E-4EAB-8BF1-8854895F95B3}"/>
              </a:ext>
            </a:extLst>
          </p:cNvPr>
          <p:cNvSpPr txBox="1"/>
          <p:nvPr/>
        </p:nvSpPr>
        <p:spPr>
          <a:xfrm>
            <a:off x="4745143" y="4891753"/>
            <a:ext cx="4097974" cy="542838"/>
          </a:xfrm>
          <a:prstGeom prst="rect">
            <a:avLst/>
          </a:prstGeom>
          <a:solidFill>
            <a:schemeClr val="bg1"/>
          </a:solidFill>
          <a:ln w="38100">
            <a:solidFill>
              <a:schemeClr val="accent2"/>
            </a:solidFill>
          </a:ln>
          <a:effectLst>
            <a:outerShdw blurRad="50800" dist="38100" dir="2700000" algn="tl" rotWithShape="0">
              <a:prstClr val="black">
                <a:alpha val="40000"/>
              </a:prstClr>
            </a:outerShdw>
          </a:effectLst>
        </p:spPr>
        <p:txBody>
          <a:bodyPr wrap="square" rtlCol="0">
            <a:noAutofit/>
          </a:bodyPr>
          <a:lstStyle>
            <a:defPPr>
              <a:defRPr lang="en-US"/>
            </a:defPPr>
            <a:lvl1pPr>
              <a:defRPr sz="2000" u="sng"/>
            </a:lvl1pPr>
          </a:lstStyle>
          <a:p>
            <a:r>
              <a:rPr lang="en-CA" sz="2400" u="none" dirty="0">
                <a:solidFill>
                  <a:schemeClr val="tx2"/>
                </a:solidFill>
              </a:rPr>
              <a:t>Retailer Reference Guides</a:t>
            </a:r>
          </a:p>
        </p:txBody>
      </p:sp>
      <p:grpSp>
        <p:nvGrpSpPr>
          <p:cNvPr id="66" name="Group 65">
            <a:extLst>
              <a:ext uri="{FF2B5EF4-FFF2-40B4-BE49-F238E27FC236}">
                <a16:creationId xmlns:a16="http://schemas.microsoft.com/office/drawing/2014/main" id="{9A22B149-2808-4858-BB13-B0CC2B7BE5E6}"/>
              </a:ext>
            </a:extLst>
          </p:cNvPr>
          <p:cNvGrpSpPr/>
          <p:nvPr/>
        </p:nvGrpSpPr>
        <p:grpSpPr>
          <a:xfrm>
            <a:off x="1584960" y="3273427"/>
            <a:ext cx="7258157" cy="542838"/>
            <a:chOff x="1584960" y="5499280"/>
            <a:chExt cx="7258157" cy="542838"/>
          </a:xfrm>
        </p:grpSpPr>
        <p:cxnSp>
          <p:nvCxnSpPr>
            <p:cNvPr id="67" name="Straight Connector 66">
              <a:extLst>
                <a:ext uri="{FF2B5EF4-FFF2-40B4-BE49-F238E27FC236}">
                  <a16:creationId xmlns:a16="http://schemas.microsoft.com/office/drawing/2014/main" id="{3A4F5A90-8409-4752-BEC3-5DF25CBDD963}"/>
                </a:ext>
              </a:extLst>
            </p:cNvPr>
            <p:cNvCxnSpPr>
              <a:cxnSpLocks/>
            </p:cNvCxnSpPr>
            <p:nvPr/>
          </p:nvCxnSpPr>
          <p:spPr>
            <a:xfrm>
              <a:off x="1584960" y="5760137"/>
              <a:ext cx="3150577" cy="0"/>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cxnSp>
          <p:nvCxnSpPr>
            <p:cNvPr id="68" name="Straight Connector 67">
              <a:extLst>
                <a:ext uri="{FF2B5EF4-FFF2-40B4-BE49-F238E27FC236}">
                  <a16:creationId xmlns:a16="http://schemas.microsoft.com/office/drawing/2014/main" id="{780D5C56-5F26-476B-995B-F2123C902C30}"/>
                </a:ext>
              </a:extLst>
            </p:cNvPr>
            <p:cNvCxnSpPr>
              <a:cxnSpLocks/>
            </p:cNvCxnSpPr>
            <p:nvPr/>
          </p:nvCxnSpPr>
          <p:spPr>
            <a:xfrm flipV="1">
              <a:off x="1604008" y="5760137"/>
              <a:ext cx="0" cy="281981"/>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sp>
          <p:nvSpPr>
            <p:cNvPr id="69" name="TextBox 68">
              <a:extLst>
                <a:ext uri="{FF2B5EF4-FFF2-40B4-BE49-F238E27FC236}">
                  <a16:creationId xmlns:a16="http://schemas.microsoft.com/office/drawing/2014/main" id="{00B355BE-317A-40AA-9606-F8F44733DF88}"/>
                </a:ext>
              </a:extLst>
            </p:cNvPr>
            <p:cNvSpPr txBox="1"/>
            <p:nvPr/>
          </p:nvSpPr>
          <p:spPr>
            <a:xfrm>
              <a:off x="4745143" y="5499280"/>
              <a:ext cx="4097974" cy="542838"/>
            </a:xfrm>
            <a:prstGeom prst="rect">
              <a:avLst/>
            </a:prstGeom>
            <a:solidFill>
              <a:schemeClr val="bg1"/>
            </a:solidFill>
            <a:ln w="38100">
              <a:solidFill>
                <a:schemeClr val="accent2"/>
              </a:solidFill>
            </a:ln>
            <a:effectLst>
              <a:outerShdw blurRad="50800" dist="38100" dir="2700000" algn="tl" rotWithShape="0">
                <a:prstClr val="black">
                  <a:alpha val="40000"/>
                </a:prstClr>
              </a:outerShdw>
            </a:effectLst>
          </p:spPr>
          <p:txBody>
            <a:bodyPr wrap="square" rtlCol="0">
              <a:noAutofit/>
            </a:bodyPr>
            <a:lstStyle>
              <a:defPPr>
                <a:defRPr lang="en-US"/>
              </a:defPPr>
              <a:lvl1pPr>
                <a:defRPr sz="2000" u="sng"/>
              </a:lvl1pPr>
            </a:lstStyle>
            <a:p>
              <a:r>
                <a:rPr lang="en-CA" sz="2400" u="none" dirty="0">
                  <a:solidFill>
                    <a:schemeClr val="tx2"/>
                  </a:solidFill>
                </a:rPr>
                <a:t>Introduction video</a:t>
              </a:r>
            </a:p>
          </p:txBody>
        </p:sp>
      </p:grpSp>
      <p:cxnSp>
        <p:nvCxnSpPr>
          <p:cNvPr id="73" name="Straight Connector 72">
            <a:extLst>
              <a:ext uri="{FF2B5EF4-FFF2-40B4-BE49-F238E27FC236}">
                <a16:creationId xmlns:a16="http://schemas.microsoft.com/office/drawing/2014/main" id="{086D5927-47D8-409C-BE63-7F10BD6FCB66}"/>
              </a:ext>
            </a:extLst>
          </p:cNvPr>
          <p:cNvCxnSpPr>
            <a:cxnSpLocks/>
            <a:endCxn id="58" idx="1"/>
          </p:cNvCxnSpPr>
          <p:nvPr/>
        </p:nvCxnSpPr>
        <p:spPr>
          <a:xfrm>
            <a:off x="4179754" y="4447070"/>
            <a:ext cx="565389" cy="15221"/>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cxnSp>
        <p:nvCxnSpPr>
          <p:cNvPr id="74" name="Straight Connector 73">
            <a:extLst>
              <a:ext uri="{FF2B5EF4-FFF2-40B4-BE49-F238E27FC236}">
                <a16:creationId xmlns:a16="http://schemas.microsoft.com/office/drawing/2014/main" id="{614F0C30-CC80-4F03-A8A6-5C0B56F63F3C}"/>
              </a:ext>
            </a:extLst>
          </p:cNvPr>
          <p:cNvCxnSpPr>
            <a:cxnSpLocks/>
            <a:endCxn id="65" idx="1"/>
          </p:cNvCxnSpPr>
          <p:nvPr/>
        </p:nvCxnSpPr>
        <p:spPr>
          <a:xfrm flipV="1">
            <a:off x="3543300" y="5163172"/>
            <a:ext cx="1201843" cy="200"/>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spTree>
    <p:custDataLst>
      <p:tags r:id="rId1"/>
    </p:custDataLst>
    <p:extLst>
      <p:ext uri="{BB962C8B-B14F-4D97-AF65-F5344CB8AC3E}">
        <p14:creationId xmlns:p14="http://schemas.microsoft.com/office/powerpoint/2010/main" val="197854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application&#10;&#10;Description automatically generated">
            <a:extLst>
              <a:ext uri="{FF2B5EF4-FFF2-40B4-BE49-F238E27FC236}">
                <a16:creationId xmlns:a16="http://schemas.microsoft.com/office/drawing/2014/main" id="{BFD8FD35-0C88-490D-B988-5813917FE3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72" t="54610" r="6362" b="9090"/>
          <a:stretch/>
        </p:blipFill>
        <p:spPr>
          <a:xfrm>
            <a:off x="556428" y="1505539"/>
            <a:ext cx="4634072" cy="4101032"/>
          </a:xfrm>
          <a:prstGeom prst="rect">
            <a:avLst/>
          </a:prstGeom>
          <a:solidFill>
            <a:schemeClr val="bg1"/>
          </a:solidFill>
          <a:ln w="38100">
            <a:solidFill>
              <a:schemeClr val="tx2"/>
            </a:solidFill>
          </a:ln>
          <a:effectLst>
            <a:outerShdw blurRad="50800" dist="38100" dir="2700000" algn="tl" rotWithShape="0">
              <a:prstClr val="black">
                <a:alpha val="40000"/>
              </a:prstClr>
            </a:outerShdw>
          </a:effectLst>
        </p:spPr>
      </p:pic>
      <p:sp>
        <p:nvSpPr>
          <p:cNvPr id="32" name="Freeform 20">
            <a:extLst>
              <a:ext uri="{FF2B5EF4-FFF2-40B4-BE49-F238E27FC236}">
                <a16:creationId xmlns:a16="http://schemas.microsoft.com/office/drawing/2014/main" id="{032E4C7C-115E-488A-8482-0748B0499FA9}"/>
              </a:ext>
            </a:extLst>
          </p:cNvPr>
          <p:cNvSpPr>
            <a:spLocks noEditPoints="1"/>
          </p:cNvSpPr>
          <p:nvPr/>
        </p:nvSpPr>
        <p:spPr bwMode="auto">
          <a:xfrm>
            <a:off x="8192304" y="385507"/>
            <a:ext cx="419324" cy="545804"/>
          </a:xfrm>
          <a:custGeom>
            <a:avLst/>
            <a:gdLst>
              <a:gd name="T0" fmla="*/ 1273 w 1402"/>
              <a:gd name="T1" fmla="*/ 427 h 1822"/>
              <a:gd name="T2" fmla="*/ 1169 w 1402"/>
              <a:gd name="T3" fmla="*/ 294 h 1822"/>
              <a:gd name="T4" fmla="*/ 1169 w 1402"/>
              <a:gd name="T5" fmla="*/ 293 h 1822"/>
              <a:gd name="T6" fmla="*/ 907 w 1402"/>
              <a:gd name="T7" fmla="*/ 227 h 1822"/>
              <a:gd name="T8" fmla="*/ 907 w 1402"/>
              <a:gd name="T9" fmla="*/ 138 h 1822"/>
              <a:gd name="T10" fmla="*/ 632 w 1402"/>
              <a:gd name="T11" fmla="*/ 137 h 1822"/>
              <a:gd name="T12" fmla="*/ 632 w 1402"/>
              <a:gd name="T13" fmla="*/ 232 h 1822"/>
              <a:gd name="T14" fmla="*/ 378 w 1402"/>
              <a:gd name="T15" fmla="*/ 308 h 1822"/>
              <a:gd name="T16" fmla="*/ 378 w 1402"/>
              <a:gd name="T17" fmla="*/ 310 h 1822"/>
              <a:gd name="T18" fmla="*/ 378 w 1402"/>
              <a:gd name="T19" fmla="*/ 313 h 1822"/>
              <a:gd name="T20" fmla="*/ 207 w 1402"/>
              <a:gd name="T21" fmla="*/ 917 h 1822"/>
              <a:gd name="T22" fmla="*/ 205 w 1402"/>
              <a:gd name="T23" fmla="*/ 915 h 1822"/>
              <a:gd name="T24" fmla="*/ 118 w 1402"/>
              <a:gd name="T25" fmla="*/ 877 h 1822"/>
              <a:gd name="T26" fmla="*/ 13 w 1402"/>
              <a:gd name="T27" fmla="*/ 1049 h 1822"/>
              <a:gd name="T28" fmla="*/ 13 w 1402"/>
              <a:gd name="T29" fmla="*/ 1050 h 1822"/>
              <a:gd name="T30" fmla="*/ 327 w 1402"/>
              <a:gd name="T31" fmla="*/ 1587 h 1822"/>
              <a:gd name="T32" fmla="*/ 755 w 1402"/>
              <a:gd name="T33" fmla="*/ 1822 h 1822"/>
              <a:gd name="T34" fmla="*/ 1090 w 1402"/>
              <a:gd name="T35" fmla="*/ 1822 h 1822"/>
              <a:gd name="T36" fmla="*/ 1402 w 1402"/>
              <a:gd name="T37" fmla="*/ 557 h 1822"/>
              <a:gd name="T38" fmla="*/ 1091 w 1402"/>
              <a:gd name="T39" fmla="*/ 1797 h 1822"/>
              <a:gd name="T40" fmla="*/ 755 w 1402"/>
              <a:gd name="T41" fmla="*/ 1797 h 1822"/>
              <a:gd name="T42" fmla="*/ 36 w 1402"/>
              <a:gd name="T43" fmla="*/ 1039 h 1822"/>
              <a:gd name="T44" fmla="*/ 35 w 1402"/>
              <a:gd name="T45" fmla="*/ 1037 h 1822"/>
              <a:gd name="T46" fmla="*/ 118 w 1402"/>
              <a:gd name="T47" fmla="*/ 902 h 1822"/>
              <a:gd name="T48" fmla="*/ 187 w 1402"/>
              <a:gd name="T49" fmla="*/ 933 h 1822"/>
              <a:gd name="T50" fmla="*/ 381 w 1402"/>
              <a:gd name="T51" fmla="*/ 1154 h 1822"/>
              <a:gd name="T52" fmla="*/ 384 w 1402"/>
              <a:gd name="T53" fmla="*/ 1156 h 1822"/>
              <a:gd name="T54" fmla="*/ 390 w 1402"/>
              <a:gd name="T55" fmla="*/ 1158 h 1822"/>
              <a:gd name="T56" fmla="*/ 397 w 1402"/>
              <a:gd name="T57" fmla="*/ 1156 h 1822"/>
              <a:gd name="T58" fmla="*/ 399 w 1402"/>
              <a:gd name="T59" fmla="*/ 1155 h 1822"/>
              <a:gd name="T60" fmla="*/ 402 w 1402"/>
              <a:gd name="T61" fmla="*/ 1151 h 1822"/>
              <a:gd name="T62" fmla="*/ 403 w 1402"/>
              <a:gd name="T63" fmla="*/ 1146 h 1822"/>
              <a:gd name="T64" fmla="*/ 403 w 1402"/>
              <a:gd name="T65" fmla="*/ 311 h 1822"/>
              <a:gd name="T66" fmla="*/ 632 w 1402"/>
              <a:gd name="T67" fmla="*/ 311 h 1822"/>
              <a:gd name="T68" fmla="*/ 645 w 1402"/>
              <a:gd name="T69" fmla="*/ 843 h 1822"/>
              <a:gd name="T70" fmla="*/ 657 w 1402"/>
              <a:gd name="T71" fmla="*/ 314 h 1822"/>
              <a:gd name="T72" fmla="*/ 657 w 1402"/>
              <a:gd name="T73" fmla="*/ 310 h 1822"/>
              <a:gd name="T74" fmla="*/ 657 w 1402"/>
              <a:gd name="T75" fmla="*/ 138 h 1822"/>
              <a:gd name="T76" fmla="*/ 882 w 1402"/>
              <a:gd name="T77" fmla="*/ 138 h 1822"/>
              <a:gd name="T78" fmla="*/ 882 w 1402"/>
              <a:gd name="T79" fmla="*/ 854 h 1822"/>
              <a:gd name="T80" fmla="*/ 907 w 1402"/>
              <a:gd name="T81" fmla="*/ 854 h 1822"/>
              <a:gd name="T82" fmla="*/ 907 w 1402"/>
              <a:gd name="T83" fmla="*/ 307 h 1822"/>
              <a:gd name="T84" fmla="*/ 1144 w 1402"/>
              <a:gd name="T85" fmla="*/ 295 h 1822"/>
              <a:gd name="T86" fmla="*/ 1156 w 1402"/>
              <a:gd name="T87" fmla="*/ 974 h 1822"/>
              <a:gd name="T88" fmla="*/ 1169 w 1402"/>
              <a:gd name="T89" fmla="*/ 556 h 1822"/>
              <a:gd name="T90" fmla="*/ 1377 w 1402"/>
              <a:gd name="T91" fmla="*/ 556 h 1822"/>
              <a:gd name="T92" fmla="*/ 1377 w 1402"/>
              <a:gd name="T93" fmla="*/ 1456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2" h="1822">
                <a:moveTo>
                  <a:pt x="1402" y="556"/>
                </a:moveTo>
                <a:cubicBezTo>
                  <a:pt x="1402" y="485"/>
                  <a:pt x="1344" y="427"/>
                  <a:pt x="1273" y="427"/>
                </a:cubicBezTo>
                <a:cubicBezTo>
                  <a:pt x="1230" y="427"/>
                  <a:pt x="1193" y="448"/>
                  <a:pt x="1169" y="480"/>
                </a:cubicBezTo>
                <a:cubicBezTo>
                  <a:pt x="1169" y="294"/>
                  <a:pt x="1169" y="294"/>
                  <a:pt x="1169" y="294"/>
                </a:cubicBezTo>
                <a:cubicBezTo>
                  <a:pt x="1169" y="294"/>
                  <a:pt x="1169" y="294"/>
                  <a:pt x="1169" y="293"/>
                </a:cubicBezTo>
                <a:cubicBezTo>
                  <a:pt x="1169" y="293"/>
                  <a:pt x="1169" y="293"/>
                  <a:pt x="1169" y="293"/>
                </a:cubicBezTo>
                <a:cubicBezTo>
                  <a:pt x="1162" y="220"/>
                  <a:pt x="1100" y="165"/>
                  <a:pt x="1026" y="165"/>
                </a:cubicBezTo>
                <a:cubicBezTo>
                  <a:pt x="977" y="165"/>
                  <a:pt x="933" y="189"/>
                  <a:pt x="907" y="227"/>
                </a:cubicBezTo>
                <a:cubicBezTo>
                  <a:pt x="907" y="138"/>
                  <a:pt x="907" y="138"/>
                  <a:pt x="907" y="138"/>
                </a:cubicBezTo>
                <a:cubicBezTo>
                  <a:pt x="907" y="138"/>
                  <a:pt x="907" y="138"/>
                  <a:pt x="907" y="138"/>
                </a:cubicBezTo>
                <a:cubicBezTo>
                  <a:pt x="907" y="62"/>
                  <a:pt x="846" y="0"/>
                  <a:pt x="770" y="0"/>
                </a:cubicBezTo>
                <a:cubicBezTo>
                  <a:pt x="694" y="0"/>
                  <a:pt x="633" y="61"/>
                  <a:pt x="632" y="137"/>
                </a:cubicBezTo>
                <a:cubicBezTo>
                  <a:pt x="632" y="137"/>
                  <a:pt x="632" y="137"/>
                  <a:pt x="632" y="138"/>
                </a:cubicBezTo>
                <a:cubicBezTo>
                  <a:pt x="632" y="232"/>
                  <a:pt x="632" y="232"/>
                  <a:pt x="632" y="232"/>
                </a:cubicBezTo>
                <a:cubicBezTo>
                  <a:pt x="607" y="196"/>
                  <a:pt x="565" y="173"/>
                  <a:pt x="518" y="173"/>
                </a:cubicBezTo>
                <a:cubicBezTo>
                  <a:pt x="442" y="173"/>
                  <a:pt x="380" y="233"/>
                  <a:pt x="378" y="308"/>
                </a:cubicBezTo>
                <a:cubicBezTo>
                  <a:pt x="378" y="309"/>
                  <a:pt x="378" y="309"/>
                  <a:pt x="378" y="309"/>
                </a:cubicBezTo>
                <a:cubicBezTo>
                  <a:pt x="378" y="310"/>
                  <a:pt x="378" y="310"/>
                  <a:pt x="378" y="310"/>
                </a:cubicBezTo>
                <a:cubicBezTo>
                  <a:pt x="378" y="311"/>
                  <a:pt x="377" y="312"/>
                  <a:pt x="377" y="313"/>
                </a:cubicBezTo>
                <a:cubicBezTo>
                  <a:pt x="377" y="313"/>
                  <a:pt x="378" y="313"/>
                  <a:pt x="378" y="313"/>
                </a:cubicBezTo>
                <a:cubicBezTo>
                  <a:pt x="378" y="1112"/>
                  <a:pt x="378" y="1112"/>
                  <a:pt x="378" y="1112"/>
                </a:cubicBezTo>
                <a:cubicBezTo>
                  <a:pt x="207" y="917"/>
                  <a:pt x="207" y="917"/>
                  <a:pt x="207" y="917"/>
                </a:cubicBezTo>
                <a:cubicBezTo>
                  <a:pt x="207" y="917"/>
                  <a:pt x="207" y="917"/>
                  <a:pt x="206" y="916"/>
                </a:cubicBezTo>
                <a:cubicBezTo>
                  <a:pt x="206" y="916"/>
                  <a:pt x="205" y="916"/>
                  <a:pt x="205" y="915"/>
                </a:cubicBezTo>
                <a:cubicBezTo>
                  <a:pt x="199" y="909"/>
                  <a:pt x="193" y="904"/>
                  <a:pt x="188" y="900"/>
                </a:cubicBezTo>
                <a:cubicBezTo>
                  <a:pt x="168" y="885"/>
                  <a:pt x="143" y="877"/>
                  <a:pt x="118" y="877"/>
                </a:cubicBezTo>
                <a:cubicBezTo>
                  <a:pt x="53" y="877"/>
                  <a:pt x="0" y="930"/>
                  <a:pt x="0" y="995"/>
                </a:cubicBezTo>
                <a:cubicBezTo>
                  <a:pt x="0" y="1014"/>
                  <a:pt x="4" y="1032"/>
                  <a:pt x="13" y="1049"/>
                </a:cubicBezTo>
                <a:cubicBezTo>
                  <a:pt x="13" y="1049"/>
                  <a:pt x="13" y="1049"/>
                  <a:pt x="13" y="1049"/>
                </a:cubicBezTo>
                <a:cubicBezTo>
                  <a:pt x="13" y="1049"/>
                  <a:pt x="13" y="1049"/>
                  <a:pt x="13" y="1050"/>
                </a:cubicBezTo>
                <a:cubicBezTo>
                  <a:pt x="327" y="1587"/>
                  <a:pt x="327" y="1587"/>
                  <a:pt x="327" y="1587"/>
                </a:cubicBezTo>
                <a:cubicBezTo>
                  <a:pt x="327" y="1587"/>
                  <a:pt x="327" y="1587"/>
                  <a:pt x="327" y="1587"/>
                </a:cubicBezTo>
                <a:cubicBezTo>
                  <a:pt x="327" y="1587"/>
                  <a:pt x="327" y="1587"/>
                  <a:pt x="327" y="1587"/>
                </a:cubicBezTo>
                <a:cubicBezTo>
                  <a:pt x="421" y="1734"/>
                  <a:pt x="581" y="1822"/>
                  <a:pt x="755" y="1822"/>
                </a:cubicBezTo>
                <a:cubicBezTo>
                  <a:pt x="1090" y="1822"/>
                  <a:pt x="1090" y="1822"/>
                  <a:pt x="1090" y="1822"/>
                </a:cubicBezTo>
                <a:cubicBezTo>
                  <a:pt x="1090" y="1822"/>
                  <a:pt x="1090" y="1822"/>
                  <a:pt x="1090" y="1822"/>
                </a:cubicBezTo>
                <a:cubicBezTo>
                  <a:pt x="1262" y="1822"/>
                  <a:pt x="1402" y="1658"/>
                  <a:pt x="1402" y="1456"/>
                </a:cubicBezTo>
                <a:cubicBezTo>
                  <a:pt x="1402" y="557"/>
                  <a:pt x="1402" y="557"/>
                  <a:pt x="1402" y="557"/>
                </a:cubicBezTo>
                <a:cubicBezTo>
                  <a:pt x="1402" y="557"/>
                  <a:pt x="1402" y="556"/>
                  <a:pt x="1402" y="556"/>
                </a:cubicBezTo>
                <a:close/>
                <a:moveTo>
                  <a:pt x="1091" y="1797"/>
                </a:moveTo>
                <a:cubicBezTo>
                  <a:pt x="1091" y="1797"/>
                  <a:pt x="1091" y="1797"/>
                  <a:pt x="1091" y="1797"/>
                </a:cubicBezTo>
                <a:cubicBezTo>
                  <a:pt x="755" y="1797"/>
                  <a:pt x="755" y="1797"/>
                  <a:pt x="755" y="1797"/>
                </a:cubicBezTo>
                <a:cubicBezTo>
                  <a:pt x="590" y="1797"/>
                  <a:pt x="438" y="1713"/>
                  <a:pt x="348" y="1574"/>
                </a:cubicBezTo>
                <a:cubicBezTo>
                  <a:pt x="36" y="1039"/>
                  <a:pt x="36" y="1039"/>
                  <a:pt x="36" y="1039"/>
                </a:cubicBezTo>
                <a:cubicBezTo>
                  <a:pt x="36" y="1038"/>
                  <a:pt x="36" y="1038"/>
                  <a:pt x="36" y="1038"/>
                </a:cubicBezTo>
                <a:cubicBezTo>
                  <a:pt x="35" y="1038"/>
                  <a:pt x="36" y="1037"/>
                  <a:pt x="35" y="1037"/>
                </a:cubicBezTo>
                <a:cubicBezTo>
                  <a:pt x="29" y="1024"/>
                  <a:pt x="25" y="1010"/>
                  <a:pt x="25" y="995"/>
                </a:cubicBezTo>
                <a:cubicBezTo>
                  <a:pt x="25" y="944"/>
                  <a:pt x="67" y="902"/>
                  <a:pt x="118" y="902"/>
                </a:cubicBezTo>
                <a:cubicBezTo>
                  <a:pt x="138" y="902"/>
                  <a:pt x="157" y="909"/>
                  <a:pt x="174" y="921"/>
                </a:cubicBezTo>
                <a:cubicBezTo>
                  <a:pt x="178" y="924"/>
                  <a:pt x="183" y="928"/>
                  <a:pt x="187" y="933"/>
                </a:cubicBezTo>
                <a:cubicBezTo>
                  <a:pt x="187" y="933"/>
                  <a:pt x="187" y="933"/>
                  <a:pt x="187" y="934"/>
                </a:cubicBezTo>
                <a:cubicBezTo>
                  <a:pt x="381" y="1154"/>
                  <a:pt x="381" y="1154"/>
                  <a:pt x="381" y="1154"/>
                </a:cubicBezTo>
                <a:cubicBezTo>
                  <a:pt x="381" y="1154"/>
                  <a:pt x="381" y="1154"/>
                  <a:pt x="381" y="1154"/>
                </a:cubicBezTo>
                <a:cubicBezTo>
                  <a:pt x="382" y="1155"/>
                  <a:pt x="383" y="1156"/>
                  <a:pt x="384" y="1156"/>
                </a:cubicBezTo>
                <a:cubicBezTo>
                  <a:pt x="385" y="1157"/>
                  <a:pt x="385" y="1157"/>
                  <a:pt x="385" y="1157"/>
                </a:cubicBezTo>
                <a:cubicBezTo>
                  <a:pt x="387" y="1158"/>
                  <a:pt x="388" y="1158"/>
                  <a:pt x="390" y="1158"/>
                </a:cubicBezTo>
                <a:cubicBezTo>
                  <a:pt x="392" y="1158"/>
                  <a:pt x="393" y="1158"/>
                  <a:pt x="395" y="1157"/>
                </a:cubicBezTo>
                <a:cubicBezTo>
                  <a:pt x="396" y="1157"/>
                  <a:pt x="396" y="1156"/>
                  <a:pt x="397" y="1156"/>
                </a:cubicBezTo>
                <a:cubicBezTo>
                  <a:pt x="397" y="1156"/>
                  <a:pt x="398" y="1155"/>
                  <a:pt x="399" y="1155"/>
                </a:cubicBezTo>
                <a:cubicBezTo>
                  <a:pt x="399" y="1155"/>
                  <a:pt x="399" y="1155"/>
                  <a:pt x="399" y="1155"/>
                </a:cubicBezTo>
                <a:cubicBezTo>
                  <a:pt x="400" y="1154"/>
                  <a:pt x="400" y="1153"/>
                  <a:pt x="400" y="1152"/>
                </a:cubicBezTo>
                <a:cubicBezTo>
                  <a:pt x="401" y="1152"/>
                  <a:pt x="401" y="1151"/>
                  <a:pt x="402" y="1151"/>
                </a:cubicBezTo>
                <a:cubicBezTo>
                  <a:pt x="402" y="1150"/>
                  <a:pt x="402" y="1149"/>
                  <a:pt x="402" y="1148"/>
                </a:cubicBezTo>
                <a:cubicBezTo>
                  <a:pt x="402" y="1148"/>
                  <a:pt x="403" y="1147"/>
                  <a:pt x="403" y="1146"/>
                </a:cubicBezTo>
                <a:cubicBezTo>
                  <a:pt x="403" y="1146"/>
                  <a:pt x="403" y="1146"/>
                  <a:pt x="403" y="1145"/>
                </a:cubicBezTo>
                <a:cubicBezTo>
                  <a:pt x="403" y="311"/>
                  <a:pt x="403" y="311"/>
                  <a:pt x="403" y="311"/>
                </a:cubicBezTo>
                <a:cubicBezTo>
                  <a:pt x="404" y="249"/>
                  <a:pt x="455" y="198"/>
                  <a:pt x="518" y="198"/>
                </a:cubicBezTo>
                <a:cubicBezTo>
                  <a:pt x="580" y="198"/>
                  <a:pt x="631" y="249"/>
                  <a:pt x="632" y="311"/>
                </a:cubicBezTo>
                <a:cubicBezTo>
                  <a:pt x="632" y="830"/>
                  <a:pt x="632" y="830"/>
                  <a:pt x="632" y="830"/>
                </a:cubicBezTo>
                <a:cubicBezTo>
                  <a:pt x="632" y="837"/>
                  <a:pt x="638" y="843"/>
                  <a:pt x="645" y="843"/>
                </a:cubicBezTo>
                <a:cubicBezTo>
                  <a:pt x="652" y="843"/>
                  <a:pt x="657" y="837"/>
                  <a:pt x="657" y="830"/>
                </a:cubicBezTo>
                <a:cubicBezTo>
                  <a:pt x="657" y="314"/>
                  <a:pt x="657" y="314"/>
                  <a:pt x="657" y="314"/>
                </a:cubicBezTo>
                <a:cubicBezTo>
                  <a:pt x="657" y="313"/>
                  <a:pt x="657" y="313"/>
                  <a:pt x="657" y="313"/>
                </a:cubicBezTo>
                <a:cubicBezTo>
                  <a:pt x="657" y="312"/>
                  <a:pt x="657" y="311"/>
                  <a:pt x="657" y="310"/>
                </a:cubicBezTo>
                <a:cubicBezTo>
                  <a:pt x="657" y="139"/>
                  <a:pt x="657" y="139"/>
                  <a:pt x="657" y="139"/>
                </a:cubicBezTo>
                <a:cubicBezTo>
                  <a:pt x="657" y="138"/>
                  <a:pt x="657" y="138"/>
                  <a:pt x="657" y="138"/>
                </a:cubicBezTo>
                <a:cubicBezTo>
                  <a:pt x="657" y="76"/>
                  <a:pt x="708" y="26"/>
                  <a:pt x="770" y="26"/>
                </a:cubicBezTo>
                <a:cubicBezTo>
                  <a:pt x="832" y="26"/>
                  <a:pt x="882" y="76"/>
                  <a:pt x="882" y="138"/>
                </a:cubicBezTo>
                <a:cubicBezTo>
                  <a:pt x="882" y="138"/>
                  <a:pt x="882" y="138"/>
                  <a:pt x="882" y="138"/>
                </a:cubicBezTo>
                <a:cubicBezTo>
                  <a:pt x="882" y="854"/>
                  <a:pt x="882" y="854"/>
                  <a:pt x="882" y="854"/>
                </a:cubicBezTo>
                <a:cubicBezTo>
                  <a:pt x="882" y="861"/>
                  <a:pt x="888" y="867"/>
                  <a:pt x="895" y="867"/>
                </a:cubicBezTo>
                <a:cubicBezTo>
                  <a:pt x="902" y="867"/>
                  <a:pt x="907" y="861"/>
                  <a:pt x="907" y="854"/>
                </a:cubicBezTo>
                <a:cubicBezTo>
                  <a:pt x="907" y="307"/>
                  <a:pt x="907" y="307"/>
                  <a:pt x="907" y="307"/>
                </a:cubicBezTo>
                <a:cubicBezTo>
                  <a:pt x="907" y="307"/>
                  <a:pt x="907" y="307"/>
                  <a:pt x="907" y="307"/>
                </a:cubicBezTo>
                <a:cubicBezTo>
                  <a:pt x="907" y="243"/>
                  <a:pt x="960" y="190"/>
                  <a:pt x="1026" y="190"/>
                </a:cubicBezTo>
                <a:cubicBezTo>
                  <a:pt x="1087" y="190"/>
                  <a:pt x="1137" y="235"/>
                  <a:pt x="1144" y="295"/>
                </a:cubicBezTo>
                <a:cubicBezTo>
                  <a:pt x="1144" y="962"/>
                  <a:pt x="1144" y="962"/>
                  <a:pt x="1144" y="962"/>
                </a:cubicBezTo>
                <a:cubicBezTo>
                  <a:pt x="1144" y="969"/>
                  <a:pt x="1149" y="974"/>
                  <a:pt x="1156" y="974"/>
                </a:cubicBezTo>
                <a:cubicBezTo>
                  <a:pt x="1163" y="974"/>
                  <a:pt x="1169" y="969"/>
                  <a:pt x="1169" y="962"/>
                </a:cubicBezTo>
                <a:cubicBezTo>
                  <a:pt x="1169" y="556"/>
                  <a:pt x="1169" y="556"/>
                  <a:pt x="1169" y="556"/>
                </a:cubicBezTo>
                <a:cubicBezTo>
                  <a:pt x="1169" y="499"/>
                  <a:pt x="1216" y="453"/>
                  <a:pt x="1273" y="453"/>
                </a:cubicBezTo>
                <a:cubicBezTo>
                  <a:pt x="1330" y="453"/>
                  <a:pt x="1376" y="499"/>
                  <a:pt x="1377" y="556"/>
                </a:cubicBezTo>
                <a:cubicBezTo>
                  <a:pt x="1377" y="556"/>
                  <a:pt x="1377" y="556"/>
                  <a:pt x="1377" y="556"/>
                </a:cubicBezTo>
                <a:cubicBezTo>
                  <a:pt x="1377" y="1456"/>
                  <a:pt x="1377" y="1456"/>
                  <a:pt x="1377" y="1456"/>
                </a:cubicBezTo>
                <a:cubicBezTo>
                  <a:pt x="1377" y="1644"/>
                  <a:pt x="1248" y="1797"/>
                  <a:pt x="1091" y="1797"/>
                </a:cubicBezTo>
                <a:close/>
              </a:path>
            </a:pathLst>
          </a:custGeom>
          <a:solidFill>
            <a:schemeClr val="accent6"/>
          </a:solidFill>
          <a:ln w="19050">
            <a:solidFill>
              <a:schemeClr val="bg1"/>
            </a:solidFill>
          </a:ln>
        </p:spPr>
        <p:txBody>
          <a:bodyPr vert="horz" wrap="square" lIns="91440" tIns="45720" rIns="91440" bIns="45720" numCol="1" anchor="t" anchorCtr="0" compatLnSpc="1">
            <a:prstTxWarp prst="textNoShape">
              <a:avLst/>
            </a:prstTxWarp>
          </a:bodyPr>
          <a:lstStyle/>
          <a:p>
            <a:endParaRPr lang="en-CA"/>
          </a:p>
        </p:txBody>
      </p:sp>
      <p:sp>
        <p:nvSpPr>
          <p:cNvPr id="4" name="Title 3">
            <a:extLst>
              <a:ext uri="{FF2B5EF4-FFF2-40B4-BE49-F238E27FC236}">
                <a16:creationId xmlns:a16="http://schemas.microsoft.com/office/drawing/2014/main" id="{AD320FF9-5877-4C21-A77B-200C0538A670}"/>
              </a:ext>
            </a:extLst>
          </p:cNvPr>
          <p:cNvSpPr>
            <a:spLocks noGrp="1"/>
          </p:cNvSpPr>
          <p:nvPr>
            <p:ph type="title"/>
          </p:nvPr>
        </p:nvSpPr>
        <p:spPr/>
        <p:txBody>
          <a:bodyPr/>
          <a:lstStyle/>
          <a:p>
            <a:r>
              <a:rPr lang="en-CA" dirty="0"/>
              <a:t>Settlement information portal - BW</a:t>
            </a:r>
          </a:p>
        </p:txBody>
      </p:sp>
      <p:sp>
        <p:nvSpPr>
          <p:cNvPr id="29" name="TextBox 28">
            <a:extLst>
              <a:ext uri="{FF2B5EF4-FFF2-40B4-BE49-F238E27FC236}">
                <a16:creationId xmlns:a16="http://schemas.microsoft.com/office/drawing/2014/main" id="{0BA4EEB9-7EEF-4904-9A36-E86176D0CD11}"/>
              </a:ext>
            </a:extLst>
          </p:cNvPr>
          <p:cNvSpPr txBox="1"/>
          <p:nvPr/>
        </p:nvSpPr>
        <p:spPr>
          <a:xfrm>
            <a:off x="4732442" y="2349718"/>
            <a:ext cx="4097974" cy="542838"/>
          </a:xfrm>
          <a:prstGeom prst="rect">
            <a:avLst/>
          </a:prstGeom>
          <a:solidFill>
            <a:schemeClr val="bg1"/>
          </a:solidFill>
          <a:ln w="38100">
            <a:solidFill>
              <a:schemeClr val="accent2"/>
            </a:solidFill>
          </a:ln>
          <a:effectLst>
            <a:outerShdw blurRad="50800" dist="38100" dir="2700000" algn="tl" rotWithShape="0">
              <a:prstClr val="black">
                <a:alpha val="40000"/>
              </a:prstClr>
            </a:outerShdw>
          </a:effectLst>
        </p:spPr>
        <p:txBody>
          <a:bodyPr wrap="square" rtlCol="0">
            <a:noAutofit/>
          </a:bodyPr>
          <a:lstStyle>
            <a:defPPr>
              <a:defRPr lang="en-US"/>
            </a:defPPr>
            <a:lvl1pPr>
              <a:defRPr sz="2000" u="sng"/>
            </a:lvl1pPr>
          </a:lstStyle>
          <a:p>
            <a:r>
              <a:rPr lang="en-CA" sz="2400" u="none" dirty="0">
                <a:solidFill>
                  <a:schemeClr val="tx2"/>
                </a:solidFill>
              </a:rPr>
              <a:t>DTN Quick Reference </a:t>
            </a:r>
            <a:r>
              <a:rPr lang="en-US" sz="2400" u="none" dirty="0">
                <a:solidFill>
                  <a:schemeClr val="tx2"/>
                </a:solidFill>
              </a:rPr>
              <a:t>Guide</a:t>
            </a:r>
            <a:endParaRPr lang="en-CA" sz="2400" u="none" dirty="0">
              <a:solidFill>
                <a:schemeClr val="tx2"/>
              </a:solidFill>
            </a:endParaRPr>
          </a:p>
        </p:txBody>
      </p:sp>
      <p:cxnSp>
        <p:nvCxnSpPr>
          <p:cNvPr id="30" name="Straight Connector 29">
            <a:extLst>
              <a:ext uri="{FF2B5EF4-FFF2-40B4-BE49-F238E27FC236}">
                <a16:creationId xmlns:a16="http://schemas.microsoft.com/office/drawing/2014/main" id="{C69ABB3F-38B8-40A7-8FB6-3F2ABD795F43}"/>
              </a:ext>
            </a:extLst>
          </p:cNvPr>
          <p:cNvCxnSpPr>
            <a:cxnSpLocks/>
            <a:endCxn id="29" idx="1"/>
          </p:cNvCxnSpPr>
          <p:nvPr/>
        </p:nvCxnSpPr>
        <p:spPr>
          <a:xfrm flipV="1">
            <a:off x="3460750" y="2621137"/>
            <a:ext cx="1271692" cy="12892"/>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sp>
        <p:nvSpPr>
          <p:cNvPr id="34" name="TextBox 33">
            <a:extLst>
              <a:ext uri="{FF2B5EF4-FFF2-40B4-BE49-F238E27FC236}">
                <a16:creationId xmlns:a16="http://schemas.microsoft.com/office/drawing/2014/main" id="{42F119DB-A820-4F66-8DA8-527F5198E4B2}"/>
              </a:ext>
            </a:extLst>
          </p:cNvPr>
          <p:cNvSpPr txBox="1"/>
          <p:nvPr/>
        </p:nvSpPr>
        <p:spPr>
          <a:xfrm>
            <a:off x="4735064" y="4703724"/>
            <a:ext cx="4097974" cy="542838"/>
          </a:xfrm>
          <a:prstGeom prst="rect">
            <a:avLst/>
          </a:prstGeom>
          <a:solidFill>
            <a:schemeClr val="bg1"/>
          </a:solidFill>
          <a:ln w="38100">
            <a:solidFill>
              <a:schemeClr val="accent2"/>
            </a:solidFill>
          </a:ln>
          <a:effectLst>
            <a:outerShdw blurRad="50800" dist="38100" dir="2700000" algn="tl" rotWithShape="0">
              <a:prstClr val="black">
                <a:alpha val="40000"/>
              </a:prstClr>
            </a:outerShdw>
          </a:effectLst>
        </p:spPr>
        <p:txBody>
          <a:bodyPr wrap="square" rtlCol="0">
            <a:noAutofit/>
          </a:bodyPr>
          <a:lstStyle>
            <a:defPPr>
              <a:defRPr lang="en-US"/>
            </a:defPPr>
            <a:lvl1pPr>
              <a:defRPr sz="2000" u="sng"/>
            </a:lvl1pPr>
          </a:lstStyle>
          <a:p>
            <a:r>
              <a:rPr lang="en-CA" sz="2400" u="none" dirty="0">
                <a:solidFill>
                  <a:schemeClr val="tx2"/>
                </a:solidFill>
              </a:rPr>
              <a:t>Trainer - Job Aids</a:t>
            </a:r>
          </a:p>
        </p:txBody>
      </p:sp>
      <p:cxnSp>
        <p:nvCxnSpPr>
          <p:cNvPr id="39" name="Straight Connector 38">
            <a:extLst>
              <a:ext uri="{FF2B5EF4-FFF2-40B4-BE49-F238E27FC236}">
                <a16:creationId xmlns:a16="http://schemas.microsoft.com/office/drawing/2014/main" id="{F53E1A2F-D747-41B5-9945-B1EDFCFBEFBF}"/>
              </a:ext>
            </a:extLst>
          </p:cNvPr>
          <p:cNvCxnSpPr>
            <a:cxnSpLocks/>
          </p:cNvCxnSpPr>
          <p:nvPr/>
        </p:nvCxnSpPr>
        <p:spPr>
          <a:xfrm>
            <a:off x="1390650" y="4988378"/>
            <a:ext cx="3323128" cy="0"/>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sp>
        <p:nvSpPr>
          <p:cNvPr id="40" name="TextBox 39">
            <a:extLst>
              <a:ext uri="{FF2B5EF4-FFF2-40B4-BE49-F238E27FC236}">
                <a16:creationId xmlns:a16="http://schemas.microsoft.com/office/drawing/2014/main" id="{9A1F6C15-EC01-4B57-A7C1-8659AA6542B1}"/>
              </a:ext>
            </a:extLst>
          </p:cNvPr>
          <p:cNvSpPr txBox="1"/>
          <p:nvPr/>
        </p:nvSpPr>
        <p:spPr>
          <a:xfrm>
            <a:off x="4735064" y="1661996"/>
            <a:ext cx="4097974" cy="542838"/>
          </a:xfrm>
          <a:prstGeom prst="rect">
            <a:avLst/>
          </a:prstGeom>
          <a:solidFill>
            <a:schemeClr val="bg1"/>
          </a:solidFill>
          <a:ln w="38100">
            <a:solidFill>
              <a:schemeClr val="accent2"/>
            </a:solidFill>
          </a:ln>
          <a:effectLst>
            <a:outerShdw blurRad="50800" dist="38100" dir="2700000" algn="tl" rotWithShape="0">
              <a:prstClr val="black">
                <a:alpha val="40000"/>
              </a:prstClr>
            </a:outerShdw>
          </a:effectLst>
        </p:spPr>
        <p:txBody>
          <a:bodyPr wrap="square" rtlCol="0">
            <a:noAutofit/>
          </a:bodyPr>
          <a:lstStyle>
            <a:defPPr>
              <a:defRPr lang="en-US"/>
            </a:defPPr>
            <a:lvl1pPr>
              <a:defRPr sz="2000" u="sng"/>
            </a:lvl1pPr>
          </a:lstStyle>
          <a:p>
            <a:r>
              <a:rPr lang="en-CA" sz="2400" u="none" dirty="0">
                <a:solidFill>
                  <a:schemeClr val="tx2"/>
                </a:solidFill>
              </a:rPr>
              <a:t>DTN User Guide</a:t>
            </a:r>
          </a:p>
        </p:txBody>
      </p:sp>
      <p:cxnSp>
        <p:nvCxnSpPr>
          <p:cNvPr id="41" name="Straight Connector 40">
            <a:extLst>
              <a:ext uri="{FF2B5EF4-FFF2-40B4-BE49-F238E27FC236}">
                <a16:creationId xmlns:a16="http://schemas.microsoft.com/office/drawing/2014/main" id="{C78326F0-C57C-4DF4-BCCA-080AC7114869}"/>
              </a:ext>
            </a:extLst>
          </p:cNvPr>
          <p:cNvCxnSpPr>
            <a:cxnSpLocks/>
          </p:cNvCxnSpPr>
          <p:nvPr/>
        </p:nvCxnSpPr>
        <p:spPr>
          <a:xfrm>
            <a:off x="1621700" y="1934734"/>
            <a:ext cx="3132000" cy="5031"/>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cxnSp>
        <p:nvCxnSpPr>
          <p:cNvPr id="42" name="Straight Connector 41">
            <a:extLst>
              <a:ext uri="{FF2B5EF4-FFF2-40B4-BE49-F238E27FC236}">
                <a16:creationId xmlns:a16="http://schemas.microsoft.com/office/drawing/2014/main" id="{96F69C64-D5B2-4CEA-911A-B0908B287A3A}"/>
              </a:ext>
            </a:extLst>
          </p:cNvPr>
          <p:cNvCxnSpPr>
            <a:cxnSpLocks/>
          </p:cNvCxnSpPr>
          <p:nvPr/>
        </p:nvCxnSpPr>
        <p:spPr>
          <a:xfrm flipV="1">
            <a:off x="1640750" y="1927065"/>
            <a:ext cx="0" cy="620670"/>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sp>
        <p:nvSpPr>
          <p:cNvPr id="43" name="TextBox 42">
            <a:extLst>
              <a:ext uri="{FF2B5EF4-FFF2-40B4-BE49-F238E27FC236}">
                <a16:creationId xmlns:a16="http://schemas.microsoft.com/office/drawing/2014/main" id="{22B8A853-0377-4E25-BFC6-511C350C3EEC}"/>
              </a:ext>
            </a:extLst>
          </p:cNvPr>
          <p:cNvSpPr txBox="1"/>
          <p:nvPr/>
        </p:nvSpPr>
        <p:spPr>
          <a:xfrm>
            <a:off x="4735064" y="3349233"/>
            <a:ext cx="4097974" cy="542838"/>
          </a:xfrm>
          <a:prstGeom prst="rect">
            <a:avLst/>
          </a:prstGeom>
          <a:solidFill>
            <a:schemeClr val="bg1"/>
          </a:solidFill>
          <a:ln w="38100">
            <a:solidFill>
              <a:schemeClr val="accent2"/>
            </a:solidFill>
          </a:ln>
          <a:effectLst>
            <a:outerShdw blurRad="50800" dist="38100" dir="2700000" algn="tl" rotWithShape="0">
              <a:prstClr val="black">
                <a:alpha val="40000"/>
              </a:prstClr>
            </a:outerShdw>
          </a:effectLst>
        </p:spPr>
        <p:txBody>
          <a:bodyPr wrap="square" rtlCol="0">
            <a:noAutofit/>
          </a:bodyPr>
          <a:lstStyle>
            <a:defPPr>
              <a:defRPr lang="en-US"/>
            </a:defPPr>
            <a:lvl1pPr>
              <a:defRPr sz="2000" u="sng"/>
            </a:lvl1pPr>
          </a:lstStyle>
          <a:p>
            <a:r>
              <a:rPr lang="en-CA" sz="2400" u="none" dirty="0">
                <a:solidFill>
                  <a:schemeClr val="tx2"/>
                </a:solidFill>
              </a:rPr>
              <a:t>DTN Training Videos</a:t>
            </a:r>
          </a:p>
        </p:txBody>
      </p:sp>
      <p:cxnSp>
        <p:nvCxnSpPr>
          <p:cNvPr id="44" name="Straight Connector 43">
            <a:extLst>
              <a:ext uri="{FF2B5EF4-FFF2-40B4-BE49-F238E27FC236}">
                <a16:creationId xmlns:a16="http://schemas.microsoft.com/office/drawing/2014/main" id="{80189D0B-705F-41BF-A4C9-BD03865BAE80}"/>
              </a:ext>
            </a:extLst>
          </p:cNvPr>
          <p:cNvCxnSpPr>
            <a:cxnSpLocks/>
          </p:cNvCxnSpPr>
          <p:nvPr/>
        </p:nvCxnSpPr>
        <p:spPr>
          <a:xfrm>
            <a:off x="2844164" y="3637961"/>
            <a:ext cx="1869228" cy="0"/>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sp>
        <p:nvSpPr>
          <p:cNvPr id="19" name="Content Placeholder 1">
            <a:extLst>
              <a:ext uri="{FF2B5EF4-FFF2-40B4-BE49-F238E27FC236}">
                <a16:creationId xmlns:a16="http://schemas.microsoft.com/office/drawing/2014/main" id="{15ABAB62-B221-45B5-B6F4-9058C98E9B8C}"/>
              </a:ext>
            </a:extLst>
          </p:cNvPr>
          <p:cNvSpPr>
            <a:spLocks noGrp="1"/>
          </p:cNvSpPr>
          <p:nvPr>
            <p:ph idx="1"/>
          </p:nvPr>
        </p:nvSpPr>
        <p:spPr>
          <a:xfrm>
            <a:off x="4732442" y="5863911"/>
            <a:ext cx="3865418" cy="484264"/>
          </a:xfrm>
        </p:spPr>
        <p:txBody>
          <a:bodyPr vert="horz" lIns="91440" tIns="45720" rIns="91440" bIns="45720" rtlCol="0">
            <a:noAutofit/>
          </a:bodyPr>
          <a:lstStyle/>
          <a:p>
            <a:r>
              <a:rPr lang="en-US" dirty="0"/>
              <a:t>D</a:t>
            </a:r>
            <a:r>
              <a:rPr lang="en-CA" dirty="0"/>
              <a:t>TN Help: 1-800-779-5779</a:t>
            </a:r>
          </a:p>
        </p:txBody>
      </p:sp>
      <p:cxnSp>
        <p:nvCxnSpPr>
          <p:cNvPr id="20" name="Straight Connector 19">
            <a:extLst>
              <a:ext uri="{FF2B5EF4-FFF2-40B4-BE49-F238E27FC236}">
                <a16:creationId xmlns:a16="http://schemas.microsoft.com/office/drawing/2014/main" id="{FD21202A-4CE3-436D-8EDE-9FBBD1DE88F4}"/>
              </a:ext>
            </a:extLst>
          </p:cNvPr>
          <p:cNvCxnSpPr>
            <a:cxnSpLocks/>
          </p:cNvCxnSpPr>
          <p:nvPr/>
        </p:nvCxnSpPr>
        <p:spPr>
          <a:xfrm flipV="1">
            <a:off x="2863214" y="3637961"/>
            <a:ext cx="0" cy="310335"/>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spTree>
    <p:custDataLst>
      <p:tags r:id="rId1"/>
    </p:custDataLst>
    <p:extLst>
      <p:ext uri="{BB962C8B-B14F-4D97-AF65-F5344CB8AC3E}">
        <p14:creationId xmlns:p14="http://schemas.microsoft.com/office/powerpoint/2010/main" val="63639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500"/>
                                        <p:tgtEl>
                                          <p:spTgt spid="4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fade">
                                      <p:cBhvr>
                                        <p:cTn id="42" dur="500"/>
                                        <p:tgtEl>
                                          <p:spTgt spid="19">
                                            <p:txEl>
                                              <p:pRg st="0" end="0"/>
                                            </p:txEl>
                                          </p:spTgt>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P spid="40" grpId="0" animBg="1"/>
      <p:bldP spid="43" grpId="0" animBg="1"/>
      <p:bldP spid="1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B3AF-DC6C-4D63-9789-F9516FB12FA8}"/>
              </a:ext>
            </a:extLst>
          </p:cNvPr>
          <p:cNvSpPr>
            <a:spLocks noGrp="1"/>
          </p:cNvSpPr>
          <p:nvPr>
            <p:ph type="title"/>
          </p:nvPr>
        </p:nvSpPr>
        <p:spPr/>
        <p:txBody>
          <a:bodyPr/>
          <a:lstStyle/>
          <a:p>
            <a:r>
              <a:rPr lang="en-CA" dirty="0"/>
              <a:t>Webinar considerations (cont.)	</a:t>
            </a:r>
          </a:p>
        </p:txBody>
      </p:sp>
      <p:sp>
        <p:nvSpPr>
          <p:cNvPr id="3" name="Content Placeholder 2">
            <a:extLst>
              <a:ext uri="{FF2B5EF4-FFF2-40B4-BE49-F238E27FC236}">
                <a16:creationId xmlns:a16="http://schemas.microsoft.com/office/drawing/2014/main" id="{DA733C5B-8F17-480B-A7C5-56FF87AE2AD2}"/>
              </a:ext>
            </a:extLst>
          </p:cNvPr>
          <p:cNvSpPr>
            <a:spLocks noGrp="1"/>
          </p:cNvSpPr>
          <p:nvPr>
            <p:ph idx="1"/>
          </p:nvPr>
        </p:nvSpPr>
        <p:spPr>
          <a:xfrm>
            <a:off x="304474" y="934490"/>
            <a:ext cx="8354334" cy="5742460"/>
          </a:xfrm>
        </p:spPr>
        <p:txBody>
          <a:bodyPr/>
          <a:lstStyle/>
          <a:p>
            <a:r>
              <a:rPr lang="en-CA" b="1" dirty="0"/>
              <a:t>Learning Overview</a:t>
            </a:r>
          </a:p>
          <a:p>
            <a:pPr marL="342900" indent="-342900">
              <a:buFont typeface="Arial" panose="020B0604020202020204" pitchFamily="34" charset="0"/>
              <a:buChar char="•"/>
            </a:pPr>
            <a:r>
              <a:rPr lang="en-CA" dirty="0"/>
              <a:t>This is the first training BWs will receive.</a:t>
            </a:r>
          </a:p>
          <a:p>
            <a:pPr marL="342900" indent="-342900">
              <a:buFont typeface="Arial" panose="020B0604020202020204" pitchFamily="34" charset="0"/>
              <a:buChar char="•"/>
            </a:pPr>
            <a:r>
              <a:rPr lang="en-CA" dirty="0"/>
              <a:t>This is designed to be delivered as a webinar through software such as WebEx. There are suggestions throughout this PowerPoint for how to deliver the training face-to-face.</a:t>
            </a:r>
          </a:p>
          <a:p>
            <a:pPr marL="342900" indent="-342900">
              <a:buFont typeface="Arial" panose="020B0604020202020204" pitchFamily="34" charset="0"/>
              <a:buChar char="•"/>
            </a:pPr>
            <a:r>
              <a:rPr lang="en-CA" dirty="0"/>
              <a:t>After this training, BW representatives who will be managing the DTN portal should: </a:t>
            </a:r>
          </a:p>
          <a:p>
            <a:pPr marL="971550" lvl="1" indent="-342900"/>
            <a:r>
              <a:rPr lang="en-CA" dirty="0"/>
              <a:t>attend the</a:t>
            </a:r>
            <a:r>
              <a:rPr lang="en-CA" b="1" dirty="0"/>
              <a:t> DTN virtual training</a:t>
            </a:r>
            <a:endParaRPr lang="en-CA" dirty="0"/>
          </a:p>
          <a:p>
            <a:pPr marL="971550" lvl="1" indent="-342900"/>
            <a:r>
              <a:rPr lang="en-CA" dirty="0"/>
              <a:t>refer to the </a:t>
            </a:r>
            <a:r>
              <a:rPr lang="en-CA" b="1" dirty="0"/>
              <a:t>DTN User Guide</a:t>
            </a:r>
          </a:p>
          <a:p>
            <a:pPr marL="971550" lvl="1" indent="-342900"/>
            <a:r>
              <a:rPr lang="en-CA" dirty="0"/>
              <a:t>Refer to the </a:t>
            </a:r>
            <a:r>
              <a:rPr lang="en-CA" b="1" dirty="0"/>
              <a:t>DTN Quick Reference Guide</a:t>
            </a:r>
            <a:endParaRPr lang="en-CA" dirty="0"/>
          </a:p>
          <a:p>
            <a:endParaRPr lang="en-CA" dirty="0"/>
          </a:p>
          <a:p>
            <a:endParaRPr lang="en-CA" b="1" dirty="0"/>
          </a:p>
          <a:p>
            <a:endParaRPr lang="en-CA" dirty="0"/>
          </a:p>
        </p:txBody>
      </p:sp>
    </p:spTree>
    <p:custDataLst>
      <p:tags r:id="rId1"/>
    </p:custDataLst>
    <p:extLst>
      <p:ext uri="{BB962C8B-B14F-4D97-AF65-F5344CB8AC3E}">
        <p14:creationId xmlns:p14="http://schemas.microsoft.com/office/powerpoint/2010/main" val="376066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F765166-A53D-48B7-B810-7E946BCF4DDD}"/>
              </a:ext>
            </a:extLst>
          </p:cNvPr>
          <p:cNvSpPr>
            <a:spLocks noGrp="1"/>
          </p:cNvSpPr>
          <p:nvPr>
            <p:ph type="title"/>
          </p:nvPr>
        </p:nvSpPr>
        <p:spPr/>
        <p:txBody>
          <a:bodyPr/>
          <a:lstStyle/>
          <a:p>
            <a:r>
              <a:rPr lang="en-CA" sz="4400" dirty="0"/>
              <a:t>What can you do to prepare your business to use the DTN portal to access and manage new reports?</a:t>
            </a:r>
          </a:p>
        </p:txBody>
      </p:sp>
      <p:grpSp>
        <p:nvGrpSpPr>
          <p:cNvPr id="6" name="Group 5">
            <a:extLst>
              <a:ext uri="{FF2B5EF4-FFF2-40B4-BE49-F238E27FC236}">
                <a16:creationId xmlns:a16="http://schemas.microsoft.com/office/drawing/2014/main" id="{56FBEDBD-65E1-4C3B-A198-42E1AE043156}"/>
              </a:ext>
            </a:extLst>
          </p:cNvPr>
          <p:cNvGrpSpPr/>
          <p:nvPr/>
        </p:nvGrpSpPr>
        <p:grpSpPr>
          <a:xfrm>
            <a:off x="395288" y="1140065"/>
            <a:ext cx="4991280" cy="3657087"/>
            <a:chOff x="3717780" y="3407611"/>
            <a:chExt cx="1589186" cy="1164389"/>
          </a:xfrm>
        </p:grpSpPr>
        <p:pic>
          <p:nvPicPr>
            <p:cNvPr id="7" name="Graphic 6" descr="Speech">
              <a:extLst>
                <a:ext uri="{FF2B5EF4-FFF2-40B4-BE49-F238E27FC236}">
                  <a16:creationId xmlns:a16="http://schemas.microsoft.com/office/drawing/2014/main" id="{C0F5405D-FB95-42BB-B028-F8D90CEC5C2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4647" b="12084"/>
            <a:stretch/>
          </p:blipFill>
          <p:spPr>
            <a:xfrm>
              <a:off x="3717780" y="3407611"/>
              <a:ext cx="1589186" cy="1164389"/>
            </a:xfrm>
            <a:prstGeom prst="rect">
              <a:avLst/>
            </a:prstGeom>
          </p:spPr>
        </p:pic>
        <p:sp>
          <p:nvSpPr>
            <p:cNvPr id="8" name="Oval 7">
              <a:extLst>
                <a:ext uri="{FF2B5EF4-FFF2-40B4-BE49-F238E27FC236}">
                  <a16:creationId xmlns:a16="http://schemas.microsoft.com/office/drawing/2014/main" id="{1930AFAE-4619-48E0-8BD1-6FB8C29C21C3}"/>
                </a:ext>
              </a:extLst>
            </p:cNvPr>
            <p:cNvSpPr/>
            <p:nvPr/>
          </p:nvSpPr>
          <p:spPr>
            <a:xfrm>
              <a:off x="4158240"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9" name="Oval 8">
              <a:extLst>
                <a:ext uri="{FF2B5EF4-FFF2-40B4-BE49-F238E27FC236}">
                  <a16:creationId xmlns:a16="http://schemas.microsoft.com/office/drawing/2014/main" id="{BBBFC3C2-2199-47D7-B81E-7E8A176BA321}"/>
                </a:ext>
              </a:extLst>
            </p:cNvPr>
            <p:cNvSpPr/>
            <p:nvPr/>
          </p:nvSpPr>
          <p:spPr>
            <a:xfrm>
              <a:off x="4433592"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0" name="Oval 9">
              <a:extLst>
                <a:ext uri="{FF2B5EF4-FFF2-40B4-BE49-F238E27FC236}">
                  <a16:creationId xmlns:a16="http://schemas.microsoft.com/office/drawing/2014/main" id="{637D3FFC-9D43-4054-AD36-2F0F64AA38AD}"/>
                </a:ext>
              </a:extLst>
            </p:cNvPr>
            <p:cNvSpPr/>
            <p:nvPr/>
          </p:nvSpPr>
          <p:spPr>
            <a:xfrm>
              <a:off x="4708944"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Tree>
    <p:custDataLst>
      <p:tags r:id="rId1"/>
    </p:custDataLst>
    <p:extLst>
      <p:ext uri="{BB962C8B-B14F-4D97-AF65-F5344CB8AC3E}">
        <p14:creationId xmlns:p14="http://schemas.microsoft.com/office/powerpoint/2010/main" val="149536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90C4DD-129A-4E5B-BD27-BD2DF7F23FD2}"/>
              </a:ext>
            </a:extLst>
          </p:cNvPr>
          <p:cNvSpPr>
            <a:spLocks noGrp="1"/>
          </p:cNvSpPr>
          <p:nvPr>
            <p:ph type="title"/>
          </p:nvPr>
        </p:nvSpPr>
        <p:spPr/>
        <p:txBody>
          <a:bodyPr/>
          <a:lstStyle/>
          <a:p>
            <a:r>
              <a:rPr lang="en-CA" dirty="0"/>
              <a:t>Poll question</a:t>
            </a:r>
          </a:p>
        </p:txBody>
      </p:sp>
      <p:grpSp>
        <p:nvGrpSpPr>
          <p:cNvPr id="2" name="Group 1">
            <a:extLst>
              <a:ext uri="{FF2B5EF4-FFF2-40B4-BE49-F238E27FC236}">
                <a16:creationId xmlns:a16="http://schemas.microsoft.com/office/drawing/2014/main" id="{463AC6DE-10FC-482D-8401-CCEF27F003E2}"/>
              </a:ext>
            </a:extLst>
          </p:cNvPr>
          <p:cNvGrpSpPr/>
          <p:nvPr/>
        </p:nvGrpSpPr>
        <p:grpSpPr>
          <a:xfrm>
            <a:off x="1188720" y="958050"/>
            <a:ext cx="2919832" cy="3479062"/>
            <a:chOff x="1229872" y="2168236"/>
            <a:chExt cx="2415776" cy="2878465"/>
          </a:xfrm>
        </p:grpSpPr>
        <p:sp>
          <p:nvSpPr>
            <p:cNvPr id="17" name="Rectangle 16">
              <a:extLst>
                <a:ext uri="{FF2B5EF4-FFF2-40B4-BE49-F238E27FC236}">
                  <a16:creationId xmlns:a16="http://schemas.microsoft.com/office/drawing/2014/main" id="{E9A91B06-710A-42D1-8D71-F0D78793BCA3}"/>
                </a:ext>
              </a:extLst>
            </p:cNvPr>
            <p:cNvSpPr/>
            <p:nvPr/>
          </p:nvSpPr>
          <p:spPr>
            <a:xfrm>
              <a:off x="1229872" y="2168236"/>
              <a:ext cx="2415776" cy="2878465"/>
            </a:xfrm>
            <a:prstGeom prst="rect">
              <a:avLst/>
            </a:prstGeom>
            <a:noFill/>
            <a:ln w="114300">
              <a:solidFill>
                <a:schemeClr val="bg1"/>
              </a:solidFill>
            </a:ln>
          </p:spPr>
          <p:txBody>
            <a:bodyPr vert="horz" wrap="square" lIns="91440" tIns="45720" rIns="91440" bIns="45720" numCol="1" anchor="t" anchorCtr="0" compatLnSpc="1">
              <a:prstTxWarp prst="textNoShape">
                <a:avLst/>
              </a:prstTxWarp>
            </a:bodyPr>
            <a:lstStyle/>
            <a:p>
              <a:endParaRPr lang="en-CA" dirty="0"/>
            </a:p>
          </p:txBody>
        </p:sp>
        <p:sp>
          <p:nvSpPr>
            <p:cNvPr id="18" name="Rectangle 17">
              <a:extLst>
                <a:ext uri="{FF2B5EF4-FFF2-40B4-BE49-F238E27FC236}">
                  <a16:creationId xmlns:a16="http://schemas.microsoft.com/office/drawing/2014/main" id="{1A04E053-AA4D-4A8E-A651-C718B53DB175}"/>
                </a:ext>
              </a:extLst>
            </p:cNvPr>
            <p:cNvSpPr/>
            <p:nvPr/>
          </p:nvSpPr>
          <p:spPr>
            <a:xfrm>
              <a:off x="1527471" y="3539428"/>
              <a:ext cx="455385" cy="1297404"/>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9" name="Rectangle 18">
              <a:extLst>
                <a:ext uri="{FF2B5EF4-FFF2-40B4-BE49-F238E27FC236}">
                  <a16:creationId xmlns:a16="http://schemas.microsoft.com/office/drawing/2014/main" id="{C3D22405-3416-47AD-A3A0-62EEED9DD8D2}"/>
                </a:ext>
              </a:extLst>
            </p:cNvPr>
            <p:cNvSpPr/>
            <p:nvPr/>
          </p:nvSpPr>
          <p:spPr>
            <a:xfrm>
              <a:off x="2205614" y="2768240"/>
              <a:ext cx="455385" cy="2068592"/>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0" name="Rectangle 19">
              <a:extLst>
                <a:ext uri="{FF2B5EF4-FFF2-40B4-BE49-F238E27FC236}">
                  <a16:creationId xmlns:a16="http://schemas.microsoft.com/office/drawing/2014/main" id="{66A4DD84-C094-4A37-9D37-644F23FA6DBE}"/>
                </a:ext>
              </a:extLst>
            </p:cNvPr>
            <p:cNvSpPr/>
            <p:nvPr/>
          </p:nvSpPr>
          <p:spPr>
            <a:xfrm>
              <a:off x="2883757" y="3788882"/>
              <a:ext cx="455385" cy="1047947"/>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Tree>
    <p:custDataLst>
      <p:tags r:id="rId1"/>
    </p:custDataLst>
    <p:extLst>
      <p:ext uri="{BB962C8B-B14F-4D97-AF65-F5344CB8AC3E}">
        <p14:creationId xmlns:p14="http://schemas.microsoft.com/office/powerpoint/2010/main" val="333598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7963548-90C8-4D7A-8113-9C5F21FA5A01}"/>
              </a:ext>
            </a:extLst>
          </p:cNvPr>
          <p:cNvSpPr>
            <a:spLocks noGrp="1"/>
          </p:cNvSpPr>
          <p:nvPr>
            <p:ph idx="1"/>
          </p:nvPr>
        </p:nvSpPr>
        <p:spPr/>
        <p:txBody>
          <a:bodyPr/>
          <a:lstStyle/>
          <a:p>
            <a:r>
              <a:rPr lang="en-CA" dirty="0">
                <a:solidFill>
                  <a:schemeClr val="accent4"/>
                </a:solidFill>
              </a:rPr>
              <a:t>What can you do to prepare your business to begin using the portal to access and manage new reports?</a:t>
            </a:r>
          </a:p>
          <a:p>
            <a:endParaRPr lang="en-CA" dirty="0"/>
          </a:p>
        </p:txBody>
      </p:sp>
      <p:sp>
        <p:nvSpPr>
          <p:cNvPr id="3" name="Title 2">
            <a:extLst>
              <a:ext uri="{FF2B5EF4-FFF2-40B4-BE49-F238E27FC236}">
                <a16:creationId xmlns:a16="http://schemas.microsoft.com/office/drawing/2014/main" id="{2590C4DD-129A-4E5B-BD27-BD2DF7F23FD2}"/>
              </a:ext>
            </a:extLst>
          </p:cNvPr>
          <p:cNvSpPr>
            <a:spLocks noGrp="1"/>
          </p:cNvSpPr>
          <p:nvPr>
            <p:ph type="title"/>
          </p:nvPr>
        </p:nvSpPr>
        <p:spPr/>
        <p:txBody>
          <a:bodyPr/>
          <a:lstStyle/>
          <a:p>
            <a:r>
              <a:rPr lang="en-CA" dirty="0"/>
              <a:t>Poll question</a:t>
            </a:r>
          </a:p>
        </p:txBody>
      </p:sp>
      <p:sp>
        <p:nvSpPr>
          <p:cNvPr id="17" name="Content Placeholder 16">
            <a:extLst>
              <a:ext uri="{FF2B5EF4-FFF2-40B4-BE49-F238E27FC236}">
                <a16:creationId xmlns:a16="http://schemas.microsoft.com/office/drawing/2014/main" id="{A5A36472-D12B-4994-8BFD-E1B2C94AB834}"/>
              </a:ext>
            </a:extLst>
          </p:cNvPr>
          <p:cNvSpPr>
            <a:spLocks noGrp="1"/>
          </p:cNvSpPr>
          <p:nvPr>
            <p:ph idx="13"/>
          </p:nvPr>
        </p:nvSpPr>
        <p:spPr/>
        <p:txBody>
          <a:bodyPr/>
          <a:lstStyle/>
          <a:p>
            <a:r>
              <a:rPr lang="en-CA" dirty="0"/>
              <a:t>Attend training</a:t>
            </a:r>
          </a:p>
          <a:p>
            <a:r>
              <a:rPr lang="en-CA" dirty="0"/>
              <a:t>Designate someone to access the portal and manage the reports</a:t>
            </a:r>
          </a:p>
          <a:p>
            <a:r>
              <a:rPr lang="en-CA" dirty="0"/>
              <a:t>Become familiar with navigating the portal before your sites go live with the card processing upgrade</a:t>
            </a:r>
          </a:p>
          <a:p>
            <a:r>
              <a:rPr lang="en-CA" dirty="0"/>
              <a:t>All of the above</a:t>
            </a:r>
          </a:p>
          <a:p>
            <a:endParaRPr lang="en-CA" dirty="0"/>
          </a:p>
        </p:txBody>
      </p:sp>
      <p:sp>
        <p:nvSpPr>
          <p:cNvPr id="2" name="Rectangle 1">
            <a:extLst>
              <a:ext uri="{FF2B5EF4-FFF2-40B4-BE49-F238E27FC236}">
                <a16:creationId xmlns:a16="http://schemas.microsoft.com/office/drawing/2014/main" id="{D5EB8436-2145-436A-9D02-2968C9B5CAB4}"/>
              </a:ext>
            </a:extLst>
          </p:cNvPr>
          <p:cNvSpPr/>
          <p:nvPr/>
        </p:nvSpPr>
        <p:spPr>
          <a:xfrm>
            <a:off x="5724128" y="938815"/>
            <a:ext cx="8135098" cy="954107"/>
          </a:xfrm>
          <a:prstGeom prst="rect">
            <a:avLst/>
          </a:prstGeom>
        </p:spPr>
        <p:txBody>
          <a:bodyPr wrap="square">
            <a:noAutofit/>
          </a:bodyPr>
          <a:lstStyle/>
          <a:p>
            <a:endParaRPr lang="en-CA" sz="2800" dirty="0">
              <a:solidFill>
                <a:schemeClr val="accent6"/>
              </a:solidFill>
            </a:endParaRPr>
          </a:p>
        </p:txBody>
      </p:sp>
      <p:sp>
        <p:nvSpPr>
          <p:cNvPr id="15" name="Rectangle 14">
            <a:extLst>
              <a:ext uri="{FF2B5EF4-FFF2-40B4-BE49-F238E27FC236}">
                <a16:creationId xmlns:a16="http://schemas.microsoft.com/office/drawing/2014/main" id="{7A47493E-66DF-4452-87CC-EDBA49415ADD}"/>
              </a:ext>
            </a:extLst>
          </p:cNvPr>
          <p:cNvSpPr/>
          <p:nvPr/>
        </p:nvSpPr>
        <p:spPr>
          <a:xfrm>
            <a:off x="504846" y="3647485"/>
            <a:ext cx="8639154" cy="2446824"/>
          </a:xfrm>
          <a:prstGeom prst="rect">
            <a:avLst/>
          </a:prstGeom>
        </p:spPr>
        <p:txBody>
          <a:bodyPr wrap="square">
            <a:noAutofit/>
          </a:bodyPr>
          <a:lstStyle/>
          <a:p>
            <a:pPr marL="342900" indent="-342900">
              <a:lnSpc>
                <a:spcPct val="90000"/>
              </a:lnSpc>
              <a:spcBef>
                <a:spcPts val="1800"/>
              </a:spcBef>
              <a:buAutoNum type="alphaLcParenR"/>
            </a:pPr>
            <a:endParaRPr lang="en-CA" sz="2400" dirty="0"/>
          </a:p>
        </p:txBody>
      </p:sp>
      <p:sp>
        <p:nvSpPr>
          <p:cNvPr id="21" name="Rectangle 20">
            <a:extLst>
              <a:ext uri="{FF2B5EF4-FFF2-40B4-BE49-F238E27FC236}">
                <a16:creationId xmlns:a16="http://schemas.microsoft.com/office/drawing/2014/main" id="{BD3F6007-3F3F-4244-89F8-E1D25DCF5D63}"/>
              </a:ext>
            </a:extLst>
          </p:cNvPr>
          <p:cNvSpPr/>
          <p:nvPr/>
        </p:nvSpPr>
        <p:spPr>
          <a:xfrm>
            <a:off x="7917873" y="269918"/>
            <a:ext cx="1226127" cy="778840"/>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23" name="Group 22">
            <a:extLst>
              <a:ext uri="{FF2B5EF4-FFF2-40B4-BE49-F238E27FC236}">
                <a16:creationId xmlns:a16="http://schemas.microsoft.com/office/drawing/2014/main" id="{51875D65-D4F6-491D-B247-94739227F025}"/>
              </a:ext>
            </a:extLst>
          </p:cNvPr>
          <p:cNvGrpSpPr/>
          <p:nvPr/>
        </p:nvGrpSpPr>
        <p:grpSpPr>
          <a:xfrm>
            <a:off x="8219022" y="397127"/>
            <a:ext cx="438566" cy="522564"/>
            <a:chOff x="5919256" y="3093320"/>
            <a:chExt cx="1118795" cy="1037065"/>
          </a:xfrm>
        </p:grpSpPr>
        <p:sp>
          <p:nvSpPr>
            <p:cNvPr id="24" name="Rectangle 23">
              <a:extLst>
                <a:ext uri="{FF2B5EF4-FFF2-40B4-BE49-F238E27FC236}">
                  <a16:creationId xmlns:a16="http://schemas.microsoft.com/office/drawing/2014/main" id="{BA936B28-81D9-43D3-BFD0-7A04A8CFAC52}"/>
                </a:ext>
              </a:extLst>
            </p:cNvPr>
            <p:cNvSpPr/>
            <p:nvPr/>
          </p:nvSpPr>
          <p:spPr>
            <a:xfrm>
              <a:off x="5919256" y="3093320"/>
              <a:ext cx="1118795" cy="1037065"/>
            </a:xfrm>
            <a:prstGeom prst="rect">
              <a:avLst/>
            </a:prstGeom>
            <a:noFill/>
            <a:ln w="25400">
              <a:solidFill>
                <a:schemeClr val="bg1"/>
              </a:solidFill>
            </a:ln>
          </p:spPr>
          <p:txBody>
            <a:bodyPr vert="horz" wrap="square" lIns="91440" tIns="45720" rIns="91440" bIns="45720" numCol="1" anchor="t" anchorCtr="0" compatLnSpc="1">
              <a:prstTxWarp prst="textNoShape">
                <a:avLst/>
              </a:prstTxWarp>
            </a:bodyPr>
            <a:lstStyle/>
            <a:p>
              <a:endParaRPr lang="en-CA" dirty="0"/>
            </a:p>
          </p:txBody>
        </p:sp>
        <p:sp>
          <p:nvSpPr>
            <p:cNvPr id="25" name="Rectangle 24">
              <a:extLst>
                <a:ext uri="{FF2B5EF4-FFF2-40B4-BE49-F238E27FC236}">
                  <a16:creationId xmlns:a16="http://schemas.microsoft.com/office/drawing/2014/main" id="{CC3C63DC-495B-4504-AB76-65E3A8147670}"/>
                </a:ext>
              </a:extLst>
            </p:cNvPr>
            <p:cNvSpPr/>
            <p:nvPr/>
          </p:nvSpPr>
          <p:spPr>
            <a:xfrm>
              <a:off x="6057079" y="3587338"/>
              <a:ext cx="210898" cy="467434"/>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6" name="Rectangle 25">
              <a:extLst>
                <a:ext uri="{FF2B5EF4-FFF2-40B4-BE49-F238E27FC236}">
                  <a16:creationId xmlns:a16="http://schemas.microsoft.com/office/drawing/2014/main" id="{87AC76AD-7DEB-4D83-ACF1-961CE8D561D9}"/>
                </a:ext>
              </a:extLst>
            </p:cNvPr>
            <p:cNvSpPr/>
            <p:nvPr/>
          </p:nvSpPr>
          <p:spPr>
            <a:xfrm>
              <a:off x="6371141" y="3309492"/>
              <a:ext cx="210898" cy="745280"/>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7" name="Rectangle 26">
              <a:extLst>
                <a:ext uri="{FF2B5EF4-FFF2-40B4-BE49-F238E27FC236}">
                  <a16:creationId xmlns:a16="http://schemas.microsoft.com/office/drawing/2014/main" id="{2E9163DE-AB73-4EAB-AAFD-BE916986CE9A}"/>
                </a:ext>
              </a:extLst>
            </p:cNvPr>
            <p:cNvSpPr/>
            <p:nvPr/>
          </p:nvSpPr>
          <p:spPr>
            <a:xfrm>
              <a:off x="6685204" y="3677213"/>
              <a:ext cx="210898" cy="377559"/>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
        <p:nvSpPr>
          <p:cNvPr id="33" name="Rectangle 32">
            <a:extLst>
              <a:ext uri="{FF2B5EF4-FFF2-40B4-BE49-F238E27FC236}">
                <a16:creationId xmlns:a16="http://schemas.microsoft.com/office/drawing/2014/main" id="{5B8BABC8-515F-43E8-80CB-637B8048E3D7}"/>
              </a:ext>
            </a:extLst>
          </p:cNvPr>
          <p:cNvSpPr/>
          <p:nvPr/>
        </p:nvSpPr>
        <p:spPr>
          <a:xfrm>
            <a:off x="8894619" y="269918"/>
            <a:ext cx="249381" cy="778840"/>
          </a:xfrm>
          <a:prstGeom prst="rect">
            <a:avLst/>
          </a:prstGeom>
          <a:solidFill>
            <a:srgbClr val="3D7A8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Tree>
    <p:custDataLst>
      <p:tags r:id="rId1"/>
    </p:custDataLst>
    <p:extLst>
      <p:ext uri="{BB962C8B-B14F-4D97-AF65-F5344CB8AC3E}">
        <p14:creationId xmlns:p14="http://schemas.microsoft.com/office/powerpoint/2010/main" val="13007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D9706B-8207-404D-B185-D434ED3ED010}"/>
              </a:ext>
            </a:extLst>
          </p:cNvPr>
          <p:cNvSpPr/>
          <p:nvPr/>
        </p:nvSpPr>
        <p:spPr>
          <a:xfrm>
            <a:off x="323528" y="4797152"/>
            <a:ext cx="2808312" cy="504056"/>
          </a:xfrm>
          <a:prstGeom prst="rect">
            <a:avLst/>
          </a:prstGeom>
          <a:solidFill>
            <a:schemeClr val="accent4">
              <a:lumMod val="40000"/>
              <a:lumOff val="6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6" name="Content Placeholder 15">
            <a:extLst>
              <a:ext uri="{FF2B5EF4-FFF2-40B4-BE49-F238E27FC236}">
                <a16:creationId xmlns:a16="http://schemas.microsoft.com/office/drawing/2014/main" id="{F7963548-90C8-4D7A-8113-9C5F21FA5A01}"/>
              </a:ext>
            </a:extLst>
          </p:cNvPr>
          <p:cNvSpPr>
            <a:spLocks noGrp="1"/>
          </p:cNvSpPr>
          <p:nvPr>
            <p:ph idx="1"/>
          </p:nvPr>
        </p:nvSpPr>
        <p:spPr/>
        <p:txBody>
          <a:bodyPr/>
          <a:lstStyle/>
          <a:p>
            <a:r>
              <a:rPr lang="en-CA" dirty="0">
                <a:solidFill>
                  <a:schemeClr val="accent4"/>
                </a:solidFill>
              </a:rPr>
              <a:t>What can you do to prepare your business to begin using the portal to access and manage new reports?</a:t>
            </a:r>
          </a:p>
          <a:p>
            <a:endParaRPr lang="en-CA" dirty="0"/>
          </a:p>
        </p:txBody>
      </p:sp>
      <p:sp>
        <p:nvSpPr>
          <p:cNvPr id="3" name="Title 2">
            <a:extLst>
              <a:ext uri="{FF2B5EF4-FFF2-40B4-BE49-F238E27FC236}">
                <a16:creationId xmlns:a16="http://schemas.microsoft.com/office/drawing/2014/main" id="{2590C4DD-129A-4E5B-BD27-BD2DF7F23FD2}"/>
              </a:ext>
            </a:extLst>
          </p:cNvPr>
          <p:cNvSpPr>
            <a:spLocks noGrp="1"/>
          </p:cNvSpPr>
          <p:nvPr>
            <p:ph type="title"/>
          </p:nvPr>
        </p:nvSpPr>
        <p:spPr/>
        <p:txBody>
          <a:bodyPr/>
          <a:lstStyle/>
          <a:p>
            <a:r>
              <a:rPr lang="en-CA" dirty="0"/>
              <a:t>Poll question</a:t>
            </a:r>
          </a:p>
        </p:txBody>
      </p:sp>
      <p:sp>
        <p:nvSpPr>
          <p:cNvPr id="17" name="Content Placeholder 16">
            <a:extLst>
              <a:ext uri="{FF2B5EF4-FFF2-40B4-BE49-F238E27FC236}">
                <a16:creationId xmlns:a16="http://schemas.microsoft.com/office/drawing/2014/main" id="{A5A36472-D12B-4994-8BFD-E1B2C94AB834}"/>
              </a:ext>
            </a:extLst>
          </p:cNvPr>
          <p:cNvSpPr>
            <a:spLocks noGrp="1"/>
          </p:cNvSpPr>
          <p:nvPr>
            <p:ph idx="13"/>
          </p:nvPr>
        </p:nvSpPr>
        <p:spPr/>
        <p:txBody>
          <a:bodyPr/>
          <a:lstStyle/>
          <a:p>
            <a:r>
              <a:rPr lang="en-CA" dirty="0"/>
              <a:t>Attend training</a:t>
            </a:r>
          </a:p>
          <a:p>
            <a:r>
              <a:rPr lang="en-CA" dirty="0"/>
              <a:t>Designate someone to access the portal and manage the reports</a:t>
            </a:r>
          </a:p>
          <a:p>
            <a:r>
              <a:rPr lang="en-CA" dirty="0"/>
              <a:t>Become familiar with navigating the portal before your sites go live with the card processing upgrade</a:t>
            </a:r>
          </a:p>
          <a:p>
            <a:r>
              <a:rPr lang="en-CA" dirty="0"/>
              <a:t>All of the above</a:t>
            </a:r>
          </a:p>
          <a:p>
            <a:endParaRPr lang="en-CA" dirty="0"/>
          </a:p>
        </p:txBody>
      </p:sp>
      <p:sp>
        <p:nvSpPr>
          <p:cNvPr id="2" name="Rectangle 1">
            <a:extLst>
              <a:ext uri="{FF2B5EF4-FFF2-40B4-BE49-F238E27FC236}">
                <a16:creationId xmlns:a16="http://schemas.microsoft.com/office/drawing/2014/main" id="{D5EB8436-2145-436A-9D02-2968C9B5CAB4}"/>
              </a:ext>
            </a:extLst>
          </p:cNvPr>
          <p:cNvSpPr/>
          <p:nvPr/>
        </p:nvSpPr>
        <p:spPr>
          <a:xfrm>
            <a:off x="5724128" y="938815"/>
            <a:ext cx="8135098" cy="954107"/>
          </a:xfrm>
          <a:prstGeom prst="rect">
            <a:avLst/>
          </a:prstGeom>
        </p:spPr>
        <p:txBody>
          <a:bodyPr wrap="square">
            <a:noAutofit/>
          </a:bodyPr>
          <a:lstStyle/>
          <a:p>
            <a:endParaRPr lang="en-CA" sz="2800" dirty="0">
              <a:solidFill>
                <a:schemeClr val="accent6"/>
              </a:solidFill>
            </a:endParaRPr>
          </a:p>
        </p:txBody>
      </p:sp>
      <p:sp>
        <p:nvSpPr>
          <p:cNvPr id="15" name="Rectangle 14">
            <a:extLst>
              <a:ext uri="{FF2B5EF4-FFF2-40B4-BE49-F238E27FC236}">
                <a16:creationId xmlns:a16="http://schemas.microsoft.com/office/drawing/2014/main" id="{7A47493E-66DF-4452-87CC-EDBA49415ADD}"/>
              </a:ext>
            </a:extLst>
          </p:cNvPr>
          <p:cNvSpPr/>
          <p:nvPr/>
        </p:nvSpPr>
        <p:spPr>
          <a:xfrm>
            <a:off x="504846" y="3647485"/>
            <a:ext cx="8639154" cy="2446824"/>
          </a:xfrm>
          <a:prstGeom prst="rect">
            <a:avLst/>
          </a:prstGeom>
        </p:spPr>
        <p:txBody>
          <a:bodyPr wrap="square">
            <a:noAutofit/>
          </a:bodyPr>
          <a:lstStyle/>
          <a:p>
            <a:pPr marL="342900" indent="-342900">
              <a:lnSpc>
                <a:spcPct val="90000"/>
              </a:lnSpc>
              <a:spcBef>
                <a:spcPts val="1800"/>
              </a:spcBef>
              <a:buAutoNum type="alphaLcParenR"/>
            </a:pPr>
            <a:endParaRPr lang="en-CA" sz="2400" dirty="0"/>
          </a:p>
        </p:txBody>
      </p:sp>
      <p:sp>
        <p:nvSpPr>
          <p:cNvPr id="21" name="Rectangle 20">
            <a:extLst>
              <a:ext uri="{FF2B5EF4-FFF2-40B4-BE49-F238E27FC236}">
                <a16:creationId xmlns:a16="http://schemas.microsoft.com/office/drawing/2014/main" id="{BD3F6007-3F3F-4244-89F8-E1D25DCF5D63}"/>
              </a:ext>
            </a:extLst>
          </p:cNvPr>
          <p:cNvSpPr/>
          <p:nvPr/>
        </p:nvSpPr>
        <p:spPr>
          <a:xfrm>
            <a:off x="7917873" y="269918"/>
            <a:ext cx="1226127" cy="778840"/>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23" name="Group 22">
            <a:extLst>
              <a:ext uri="{FF2B5EF4-FFF2-40B4-BE49-F238E27FC236}">
                <a16:creationId xmlns:a16="http://schemas.microsoft.com/office/drawing/2014/main" id="{51875D65-D4F6-491D-B247-94739227F025}"/>
              </a:ext>
            </a:extLst>
          </p:cNvPr>
          <p:cNvGrpSpPr/>
          <p:nvPr/>
        </p:nvGrpSpPr>
        <p:grpSpPr>
          <a:xfrm>
            <a:off x="8219022" y="397127"/>
            <a:ext cx="438566" cy="522564"/>
            <a:chOff x="5919256" y="3093320"/>
            <a:chExt cx="1118795" cy="1037065"/>
          </a:xfrm>
        </p:grpSpPr>
        <p:sp>
          <p:nvSpPr>
            <p:cNvPr id="24" name="Rectangle 23">
              <a:extLst>
                <a:ext uri="{FF2B5EF4-FFF2-40B4-BE49-F238E27FC236}">
                  <a16:creationId xmlns:a16="http://schemas.microsoft.com/office/drawing/2014/main" id="{BA936B28-81D9-43D3-BFD0-7A04A8CFAC52}"/>
                </a:ext>
              </a:extLst>
            </p:cNvPr>
            <p:cNvSpPr/>
            <p:nvPr/>
          </p:nvSpPr>
          <p:spPr>
            <a:xfrm>
              <a:off x="5919256" y="3093320"/>
              <a:ext cx="1118795" cy="1037065"/>
            </a:xfrm>
            <a:prstGeom prst="rect">
              <a:avLst/>
            </a:prstGeom>
            <a:noFill/>
            <a:ln w="25400">
              <a:solidFill>
                <a:schemeClr val="bg1"/>
              </a:solidFill>
            </a:ln>
          </p:spPr>
          <p:txBody>
            <a:bodyPr vert="horz" wrap="square" lIns="91440" tIns="45720" rIns="91440" bIns="45720" numCol="1" anchor="t" anchorCtr="0" compatLnSpc="1">
              <a:prstTxWarp prst="textNoShape">
                <a:avLst/>
              </a:prstTxWarp>
            </a:bodyPr>
            <a:lstStyle/>
            <a:p>
              <a:endParaRPr lang="en-CA" dirty="0"/>
            </a:p>
          </p:txBody>
        </p:sp>
        <p:sp>
          <p:nvSpPr>
            <p:cNvPr id="25" name="Rectangle 24">
              <a:extLst>
                <a:ext uri="{FF2B5EF4-FFF2-40B4-BE49-F238E27FC236}">
                  <a16:creationId xmlns:a16="http://schemas.microsoft.com/office/drawing/2014/main" id="{CC3C63DC-495B-4504-AB76-65E3A8147670}"/>
                </a:ext>
              </a:extLst>
            </p:cNvPr>
            <p:cNvSpPr/>
            <p:nvPr/>
          </p:nvSpPr>
          <p:spPr>
            <a:xfrm>
              <a:off x="6057079" y="3587338"/>
              <a:ext cx="210898" cy="467434"/>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6" name="Rectangle 25">
              <a:extLst>
                <a:ext uri="{FF2B5EF4-FFF2-40B4-BE49-F238E27FC236}">
                  <a16:creationId xmlns:a16="http://schemas.microsoft.com/office/drawing/2014/main" id="{87AC76AD-7DEB-4D83-ACF1-961CE8D561D9}"/>
                </a:ext>
              </a:extLst>
            </p:cNvPr>
            <p:cNvSpPr/>
            <p:nvPr/>
          </p:nvSpPr>
          <p:spPr>
            <a:xfrm>
              <a:off x="6371141" y="3309492"/>
              <a:ext cx="210898" cy="745280"/>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7" name="Rectangle 26">
              <a:extLst>
                <a:ext uri="{FF2B5EF4-FFF2-40B4-BE49-F238E27FC236}">
                  <a16:creationId xmlns:a16="http://schemas.microsoft.com/office/drawing/2014/main" id="{2E9163DE-AB73-4EAB-AAFD-BE916986CE9A}"/>
                </a:ext>
              </a:extLst>
            </p:cNvPr>
            <p:cNvSpPr/>
            <p:nvPr/>
          </p:nvSpPr>
          <p:spPr>
            <a:xfrm>
              <a:off x="6685204" y="3677213"/>
              <a:ext cx="210898" cy="377559"/>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
        <p:nvSpPr>
          <p:cNvPr id="33" name="Rectangle 32">
            <a:extLst>
              <a:ext uri="{FF2B5EF4-FFF2-40B4-BE49-F238E27FC236}">
                <a16:creationId xmlns:a16="http://schemas.microsoft.com/office/drawing/2014/main" id="{5B8BABC8-515F-43E8-80CB-637B8048E3D7}"/>
              </a:ext>
            </a:extLst>
          </p:cNvPr>
          <p:cNvSpPr/>
          <p:nvPr/>
        </p:nvSpPr>
        <p:spPr>
          <a:xfrm>
            <a:off x="8894619" y="269918"/>
            <a:ext cx="249381" cy="778840"/>
          </a:xfrm>
          <a:prstGeom prst="rect">
            <a:avLst/>
          </a:prstGeom>
          <a:solidFill>
            <a:srgbClr val="3D7A8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Tree>
    <p:custDataLst>
      <p:tags r:id="rId1"/>
    </p:custDataLst>
    <p:extLst>
      <p:ext uri="{BB962C8B-B14F-4D97-AF65-F5344CB8AC3E}">
        <p14:creationId xmlns:p14="http://schemas.microsoft.com/office/powerpoint/2010/main" val="45548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C43E-0877-4E2B-9BE8-36753BE2EB7B}"/>
              </a:ext>
            </a:extLst>
          </p:cNvPr>
          <p:cNvSpPr/>
          <p:nvPr/>
        </p:nvSpPr>
        <p:spPr>
          <a:xfrm>
            <a:off x="0" y="0"/>
            <a:ext cx="9144000" cy="6858000"/>
          </a:xfrm>
          <a:prstGeom prst="rect">
            <a:avLst/>
          </a:prstGeom>
          <a:solidFill>
            <a:schemeClr val="accent1"/>
          </a:solidFill>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1" name="Content Placeholder 8">
            <a:extLst>
              <a:ext uri="{FF2B5EF4-FFF2-40B4-BE49-F238E27FC236}">
                <a16:creationId xmlns:a16="http://schemas.microsoft.com/office/drawing/2014/main" id="{299A6C9D-7D81-4457-8E15-60C127BAC5BF}"/>
              </a:ext>
            </a:extLst>
          </p:cNvPr>
          <p:cNvSpPr txBox="1">
            <a:spLocks/>
          </p:cNvSpPr>
          <p:nvPr/>
        </p:nvSpPr>
        <p:spPr>
          <a:xfrm>
            <a:off x="324984" y="3756730"/>
            <a:ext cx="8494031" cy="51905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tx2"/>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13800" spc="300" dirty="0" err="1">
                <a:solidFill>
                  <a:schemeClr val="bg1"/>
                </a:solidFill>
              </a:rPr>
              <a:t>Questi</a:t>
            </a:r>
            <a:r>
              <a:rPr lang="en-CA" sz="12200" spc="300" dirty="0">
                <a:solidFill>
                  <a:schemeClr val="accent3"/>
                </a:solidFill>
              </a:rPr>
              <a:t>   </a:t>
            </a:r>
            <a:r>
              <a:rPr lang="en-CA" sz="13800" spc="300" dirty="0">
                <a:solidFill>
                  <a:schemeClr val="bg1"/>
                </a:solidFill>
              </a:rPr>
              <a:t>ns</a:t>
            </a:r>
          </a:p>
        </p:txBody>
      </p:sp>
      <p:sp>
        <p:nvSpPr>
          <p:cNvPr id="12" name="Rectangle 11">
            <a:extLst>
              <a:ext uri="{FF2B5EF4-FFF2-40B4-BE49-F238E27FC236}">
                <a16:creationId xmlns:a16="http://schemas.microsoft.com/office/drawing/2014/main" id="{F73C2023-2F22-4C62-9AEB-E41FE0C9CCFD}"/>
              </a:ext>
            </a:extLst>
          </p:cNvPr>
          <p:cNvSpPr/>
          <p:nvPr/>
        </p:nvSpPr>
        <p:spPr>
          <a:xfrm>
            <a:off x="4711847" y="-505609"/>
            <a:ext cx="3132589" cy="7725192"/>
          </a:xfrm>
          <a:prstGeom prst="rect">
            <a:avLst/>
          </a:prstGeom>
        </p:spPr>
        <p:txBody>
          <a:bodyPr wrap="none">
            <a:spAutoFit/>
          </a:bodyPr>
          <a:lstStyle/>
          <a:p>
            <a:r>
              <a:rPr lang="en-CA" sz="49600" b="1" dirty="0">
                <a:solidFill>
                  <a:schemeClr val="accent3"/>
                </a:solidFill>
              </a:rPr>
              <a:t>?</a:t>
            </a:r>
            <a:endParaRPr lang="en-CA" sz="5400" dirty="0">
              <a:solidFill>
                <a:schemeClr val="accent3"/>
              </a:solidFill>
            </a:endParaRPr>
          </a:p>
        </p:txBody>
      </p:sp>
      <p:sp>
        <p:nvSpPr>
          <p:cNvPr id="6" name="Title 2">
            <a:extLst>
              <a:ext uri="{FF2B5EF4-FFF2-40B4-BE49-F238E27FC236}">
                <a16:creationId xmlns:a16="http://schemas.microsoft.com/office/drawing/2014/main" id="{45C5D5CC-1061-4071-91BE-AAD9C6CF2DFA}"/>
              </a:ext>
            </a:extLst>
          </p:cNvPr>
          <p:cNvSpPr txBox="1">
            <a:spLocks/>
          </p:cNvSpPr>
          <p:nvPr/>
        </p:nvSpPr>
        <p:spPr>
          <a:xfrm>
            <a:off x="304474" y="181050"/>
            <a:ext cx="8804030" cy="871686"/>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l"/>
            <a:r>
              <a:rPr lang="en-CA" sz="3200" b="1" cap="all" spc="300" dirty="0">
                <a:solidFill>
                  <a:schemeClr val="accent4"/>
                </a:solidFill>
              </a:rPr>
              <a:t>Check-in</a:t>
            </a:r>
          </a:p>
        </p:txBody>
      </p:sp>
    </p:spTree>
    <p:custDataLst>
      <p:tags r:id="rId1"/>
    </p:custDataLst>
    <p:extLst>
      <p:ext uri="{BB962C8B-B14F-4D97-AF65-F5344CB8AC3E}">
        <p14:creationId xmlns:p14="http://schemas.microsoft.com/office/powerpoint/2010/main" val="46903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C64736-5FFE-4712-AD70-0FDCEA0241FA}"/>
              </a:ext>
            </a:extLst>
          </p:cNvPr>
          <p:cNvSpPr/>
          <p:nvPr/>
        </p:nvSpPr>
        <p:spPr>
          <a:xfrm>
            <a:off x="318" y="981075"/>
            <a:ext cx="9143682" cy="5876925"/>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27" name="Rectangle 26">
            <a:extLst>
              <a:ext uri="{FF2B5EF4-FFF2-40B4-BE49-F238E27FC236}">
                <a16:creationId xmlns:a16="http://schemas.microsoft.com/office/drawing/2014/main" id="{9B6BECC4-43FF-4C9D-AA5F-3237C8AB9CD3}"/>
              </a:ext>
            </a:extLst>
          </p:cNvPr>
          <p:cNvSpPr/>
          <p:nvPr/>
        </p:nvSpPr>
        <p:spPr>
          <a:xfrm>
            <a:off x="0" y="-11295"/>
            <a:ext cx="1139709" cy="918097"/>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28" name="Rectangle 27">
            <a:extLst>
              <a:ext uri="{FF2B5EF4-FFF2-40B4-BE49-F238E27FC236}">
                <a16:creationId xmlns:a16="http://schemas.microsoft.com/office/drawing/2014/main" id="{2102073F-BAB6-4588-9363-8B6E96C3597C}"/>
              </a:ext>
            </a:extLst>
          </p:cNvPr>
          <p:cNvSpPr/>
          <p:nvPr/>
        </p:nvSpPr>
        <p:spPr>
          <a:xfrm>
            <a:off x="1139710" y="-11295"/>
            <a:ext cx="1143000" cy="918097"/>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20" name="Rectangle 19">
            <a:extLst>
              <a:ext uri="{FF2B5EF4-FFF2-40B4-BE49-F238E27FC236}">
                <a16:creationId xmlns:a16="http://schemas.microsoft.com/office/drawing/2014/main" id="{90B3A7E3-67F0-4295-AD48-A475873D4AB2}"/>
              </a:ext>
            </a:extLst>
          </p:cNvPr>
          <p:cNvSpPr/>
          <p:nvPr/>
        </p:nvSpPr>
        <p:spPr>
          <a:xfrm>
            <a:off x="2282711" y="-11295"/>
            <a:ext cx="5720760" cy="918097"/>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21" name="Rectangle 20">
            <a:extLst>
              <a:ext uri="{FF2B5EF4-FFF2-40B4-BE49-F238E27FC236}">
                <a16:creationId xmlns:a16="http://schemas.microsoft.com/office/drawing/2014/main" id="{14DC67BF-912C-4ED2-90AD-2D870EC16CB3}"/>
              </a:ext>
            </a:extLst>
          </p:cNvPr>
          <p:cNvSpPr/>
          <p:nvPr/>
        </p:nvSpPr>
        <p:spPr>
          <a:xfrm>
            <a:off x="8000030" y="-11295"/>
            <a:ext cx="1152935" cy="918097"/>
          </a:xfrm>
          <a:prstGeom prst="rect">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25" name="Rectangle 24">
            <a:extLst>
              <a:ext uri="{FF2B5EF4-FFF2-40B4-BE49-F238E27FC236}">
                <a16:creationId xmlns:a16="http://schemas.microsoft.com/office/drawing/2014/main" id="{0EC3E3D6-102A-43FB-8DD3-E7935595CC14}"/>
              </a:ext>
            </a:extLst>
          </p:cNvPr>
          <p:cNvSpPr/>
          <p:nvPr/>
        </p:nvSpPr>
        <p:spPr>
          <a:xfrm>
            <a:off x="8012991" y="132773"/>
            <a:ext cx="1139974" cy="294183"/>
          </a:xfrm>
          <a:prstGeom prst="rect">
            <a:avLst/>
          </a:prstGeom>
        </p:spPr>
        <p:txBody>
          <a:bodyPr wrap="square">
            <a:spAutoFit/>
          </a:bodyPr>
          <a:lstStyle/>
          <a:p>
            <a:pPr lvl="0" algn="ctr">
              <a:lnSpc>
                <a:spcPct val="80000"/>
              </a:lnSpc>
              <a:spcBef>
                <a:spcPts val="400"/>
              </a:spcBef>
            </a:pPr>
            <a:r>
              <a:rPr lang="en-US" sz="1600" dirty="0">
                <a:solidFill>
                  <a:prstClr val="white"/>
                </a:solidFill>
              </a:rPr>
              <a:t>MODULE 4</a:t>
            </a:r>
            <a:endParaRPr lang="en-US" sz="2400" b="1" spc="100" dirty="0">
              <a:solidFill>
                <a:schemeClr val="bg1"/>
              </a:solidFill>
            </a:endParaRPr>
          </a:p>
        </p:txBody>
      </p:sp>
      <p:sp>
        <p:nvSpPr>
          <p:cNvPr id="18" name="Rectangle 17"/>
          <p:cNvSpPr/>
          <p:nvPr/>
        </p:nvSpPr>
        <p:spPr>
          <a:xfrm>
            <a:off x="2461198" y="111093"/>
            <a:ext cx="4572000" cy="685316"/>
          </a:xfrm>
          <a:prstGeom prst="rect">
            <a:avLst/>
          </a:prstGeom>
        </p:spPr>
        <p:txBody>
          <a:bodyPr>
            <a:spAutoFit/>
          </a:bodyPr>
          <a:lstStyle/>
          <a:p>
            <a:pPr lvl="0">
              <a:lnSpc>
                <a:spcPct val="80000"/>
              </a:lnSpc>
              <a:spcBef>
                <a:spcPts val="400"/>
              </a:spcBef>
            </a:pPr>
            <a:r>
              <a:rPr lang="en-US" sz="1600" dirty="0">
                <a:solidFill>
                  <a:prstClr val="white"/>
                </a:solidFill>
              </a:rPr>
              <a:t>MODULE 3: </a:t>
            </a:r>
            <a:endParaRPr lang="en-US" sz="2400" b="1" spc="100" dirty="0">
              <a:solidFill>
                <a:schemeClr val="bg1"/>
              </a:solidFill>
            </a:endParaRPr>
          </a:p>
          <a:p>
            <a:pPr lvl="0">
              <a:lnSpc>
                <a:spcPct val="80000"/>
              </a:lnSpc>
              <a:spcBef>
                <a:spcPts val="400"/>
              </a:spcBef>
            </a:pPr>
            <a:r>
              <a:rPr lang="en-US" sz="2800" b="1" spc="100" dirty="0">
                <a:solidFill>
                  <a:schemeClr val="bg1"/>
                </a:solidFill>
              </a:rPr>
              <a:t>DAY END PROCESS</a:t>
            </a:r>
            <a:endParaRPr lang="en-CA" sz="2800" b="1" spc="100" dirty="0">
              <a:solidFill>
                <a:schemeClr val="bg1"/>
              </a:solidFill>
            </a:endParaRPr>
          </a:p>
        </p:txBody>
      </p:sp>
      <p:sp>
        <p:nvSpPr>
          <p:cNvPr id="49" name="Freeform 48"/>
          <p:cNvSpPr/>
          <p:nvPr/>
        </p:nvSpPr>
        <p:spPr>
          <a:xfrm>
            <a:off x="464761" y="436368"/>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sp>
        <p:nvSpPr>
          <p:cNvPr id="50" name="Rectangle 49"/>
          <p:cNvSpPr/>
          <p:nvPr/>
        </p:nvSpPr>
        <p:spPr>
          <a:xfrm>
            <a:off x="-10087" y="111093"/>
            <a:ext cx="1163022" cy="289310"/>
          </a:xfrm>
          <a:prstGeom prst="rect">
            <a:avLst/>
          </a:prstGeom>
        </p:spPr>
        <p:txBody>
          <a:bodyPr wrap="square">
            <a:spAutoFit/>
          </a:bodyPr>
          <a:lstStyle/>
          <a:p>
            <a:pPr lvl="0" algn="ctr">
              <a:lnSpc>
                <a:spcPct val="80000"/>
              </a:lnSpc>
              <a:spcBef>
                <a:spcPts val="400"/>
              </a:spcBef>
            </a:pPr>
            <a:r>
              <a:rPr lang="en-US" sz="1600" dirty="0">
                <a:solidFill>
                  <a:prstClr val="white"/>
                </a:solidFill>
              </a:rPr>
              <a:t>MODULE 1 </a:t>
            </a:r>
            <a:endParaRPr lang="en-US" sz="2400" b="1" spc="100" dirty="0">
              <a:solidFill>
                <a:schemeClr val="bg1"/>
              </a:solidFill>
            </a:endParaRPr>
          </a:p>
        </p:txBody>
      </p:sp>
      <p:sp>
        <p:nvSpPr>
          <p:cNvPr id="51" name="Freeform 50"/>
          <p:cNvSpPr/>
          <p:nvPr/>
        </p:nvSpPr>
        <p:spPr>
          <a:xfrm>
            <a:off x="1606117" y="438871"/>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sp>
        <p:nvSpPr>
          <p:cNvPr id="52" name="Rectangle 51"/>
          <p:cNvSpPr/>
          <p:nvPr/>
        </p:nvSpPr>
        <p:spPr>
          <a:xfrm>
            <a:off x="1142082" y="111093"/>
            <a:ext cx="1163022" cy="294183"/>
          </a:xfrm>
          <a:prstGeom prst="rect">
            <a:avLst/>
          </a:prstGeom>
        </p:spPr>
        <p:txBody>
          <a:bodyPr wrap="square">
            <a:spAutoFit/>
          </a:bodyPr>
          <a:lstStyle/>
          <a:p>
            <a:pPr lvl="0" algn="ctr">
              <a:lnSpc>
                <a:spcPct val="80000"/>
              </a:lnSpc>
              <a:spcBef>
                <a:spcPts val="400"/>
              </a:spcBef>
            </a:pPr>
            <a:r>
              <a:rPr lang="en-US" sz="1600" dirty="0">
                <a:solidFill>
                  <a:prstClr val="white"/>
                </a:solidFill>
              </a:rPr>
              <a:t>MODULE 2 </a:t>
            </a:r>
            <a:endParaRPr lang="en-US" sz="2400" b="1" spc="100" dirty="0">
              <a:solidFill>
                <a:schemeClr val="bg1"/>
              </a:solidFill>
            </a:endParaRPr>
          </a:p>
        </p:txBody>
      </p:sp>
      <p:sp>
        <p:nvSpPr>
          <p:cNvPr id="26" name="Rectangle 25">
            <a:extLst>
              <a:ext uri="{FF2B5EF4-FFF2-40B4-BE49-F238E27FC236}">
                <a16:creationId xmlns:a16="http://schemas.microsoft.com/office/drawing/2014/main" id="{F470ED71-20A3-404B-8982-8C4079EAE229}"/>
              </a:ext>
            </a:extLst>
          </p:cNvPr>
          <p:cNvSpPr/>
          <p:nvPr/>
        </p:nvSpPr>
        <p:spPr>
          <a:xfrm>
            <a:off x="0" y="4239491"/>
            <a:ext cx="9152965" cy="2662445"/>
          </a:xfrm>
          <a:prstGeom prst="rect">
            <a:avLst/>
          </a:prstGeom>
          <a:solidFill>
            <a:srgbClr val="129FA6"/>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24" name="Group 23">
            <a:extLst>
              <a:ext uri="{FF2B5EF4-FFF2-40B4-BE49-F238E27FC236}">
                <a16:creationId xmlns:a16="http://schemas.microsoft.com/office/drawing/2014/main" id="{F40A1197-8AA0-4C9E-A8DF-9AF42F1FF27A}"/>
              </a:ext>
            </a:extLst>
          </p:cNvPr>
          <p:cNvGrpSpPr/>
          <p:nvPr/>
        </p:nvGrpSpPr>
        <p:grpSpPr>
          <a:xfrm>
            <a:off x="2191120" y="1528980"/>
            <a:ext cx="4637902" cy="4638609"/>
            <a:chOff x="2191120" y="1528980"/>
            <a:chExt cx="4637902" cy="4638609"/>
          </a:xfrm>
        </p:grpSpPr>
        <p:sp>
          <p:nvSpPr>
            <p:cNvPr id="30" name="Shape 29">
              <a:extLst>
                <a:ext uri="{FF2B5EF4-FFF2-40B4-BE49-F238E27FC236}">
                  <a16:creationId xmlns:a16="http://schemas.microsoft.com/office/drawing/2014/main" id="{A240811D-82CA-4429-848A-02DFD5D24E33}"/>
                </a:ext>
              </a:extLst>
            </p:cNvPr>
            <p:cNvSpPr/>
            <p:nvPr/>
          </p:nvSpPr>
          <p:spPr>
            <a:xfrm rot="21044344" flipH="1">
              <a:off x="2191120" y="1528980"/>
              <a:ext cx="4637902" cy="4638609"/>
            </a:xfrm>
            <a:prstGeom prst="leftCircularArrow">
              <a:avLst>
                <a:gd name="adj1" fmla="val 3698"/>
                <a:gd name="adj2" fmla="val 0"/>
                <a:gd name="adj3" fmla="val 5635756"/>
                <a:gd name="adj4" fmla="val 15575858"/>
                <a:gd name="adj5" fmla="val 5867"/>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3" name="Group 22">
              <a:extLst>
                <a:ext uri="{FF2B5EF4-FFF2-40B4-BE49-F238E27FC236}">
                  <a16:creationId xmlns:a16="http://schemas.microsoft.com/office/drawing/2014/main" id="{32DFC60E-6F2F-43F5-B95F-ADF595883146}"/>
                </a:ext>
              </a:extLst>
            </p:cNvPr>
            <p:cNvGrpSpPr/>
            <p:nvPr/>
          </p:nvGrpSpPr>
          <p:grpSpPr>
            <a:xfrm>
              <a:off x="2191120" y="1528980"/>
              <a:ext cx="4637902" cy="4638609"/>
              <a:chOff x="2191120" y="1528980"/>
              <a:chExt cx="4637902" cy="4638609"/>
            </a:xfrm>
          </p:grpSpPr>
          <p:sp>
            <p:nvSpPr>
              <p:cNvPr id="7" name="Freeform: Shape 6">
                <a:extLst>
                  <a:ext uri="{FF2B5EF4-FFF2-40B4-BE49-F238E27FC236}">
                    <a16:creationId xmlns:a16="http://schemas.microsoft.com/office/drawing/2014/main" id="{E47F3968-1DA4-4AA0-953A-66FD9E1C65D1}"/>
                  </a:ext>
                </a:extLst>
              </p:cNvPr>
              <p:cNvSpPr/>
              <p:nvPr/>
            </p:nvSpPr>
            <p:spPr>
              <a:xfrm>
                <a:off x="4297960" y="2103323"/>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n-CA" sz="3500" kern="1200"/>
              </a:p>
            </p:txBody>
          </p:sp>
          <p:sp>
            <p:nvSpPr>
              <p:cNvPr id="9" name="Freeform: Shape 8">
                <a:extLst>
                  <a:ext uri="{FF2B5EF4-FFF2-40B4-BE49-F238E27FC236}">
                    <a16:creationId xmlns:a16="http://schemas.microsoft.com/office/drawing/2014/main" id="{38E5143D-EC5B-4E1F-ACCF-33731847C3C8}"/>
                  </a:ext>
                </a:extLst>
              </p:cNvPr>
              <p:cNvSpPr/>
              <p:nvPr/>
            </p:nvSpPr>
            <p:spPr>
              <a:xfrm>
                <a:off x="3756861" y="3233927"/>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n-CA" sz="3500" kern="1200"/>
              </a:p>
            </p:txBody>
          </p:sp>
          <p:sp>
            <p:nvSpPr>
              <p:cNvPr id="11" name="Freeform: Shape 10">
                <a:extLst>
                  <a:ext uri="{FF2B5EF4-FFF2-40B4-BE49-F238E27FC236}">
                    <a16:creationId xmlns:a16="http://schemas.microsoft.com/office/drawing/2014/main" id="{44ECAAAD-69FE-4DBF-AEFF-A11C4BDD79A7}"/>
                  </a:ext>
                </a:extLst>
              </p:cNvPr>
              <p:cNvSpPr/>
              <p:nvPr/>
            </p:nvSpPr>
            <p:spPr>
              <a:xfrm>
                <a:off x="4300532" y="4366158"/>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n-CA" sz="3500" kern="1200"/>
              </a:p>
            </p:txBody>
          </p:sp>
          <p:pic>
            <p:nvPicPr>
              <p:cNvPr id="12" name="Picture 11">
                <a:extLst>
                  <a:ext uri="{FF2B5EF4-FFF2-40B4-BE49-F238E27FC236}">
                    <a16:creationId xmlns:a16="http://schemas.microsoft.com/office/drawing/2014/main" id="{A2A7F20B-7F9D-47A9-AA7F-A897D542AF79}"/>
                  </a:ext>
                </a:extLst>
              </p:cNvPr>
              <p:cNvPicPr>
                <a:picLocks noChangeAspect="1"/>
              </p:cNvPicPr>
              <p:nvPr/>
            </p:nvPicPr>
            <p:blipFill>
              <a:blip r:embed="rId4"/>
              <a:stretch>
                <a:fillRect/>
              </a:stretch>
            </p:blipFill>
            <p:spPr>
              <a:xfrm>
                <a:off x="2952719" y="2325707"/>
                <a:ext cx="3114706" cy="3122758"/>
              </a:xfrm>
              <a:prstGeom prst="rect">
                <a:avLst/>
              </a:prstGeom>
            </p:spPr>
          </p:pic>
          <p:sp>
            <p:nvSpPr>
              <p:cNvPr id="8" name="Shape 7">
                <a:extLst>
                  <a:ext uri="{FF2B5EF4-FFF2-40B4-BE49-F238E27FC236}">
                    <a16:creationId xmlns:a16="http://schemas.microsoft.com/office/drawing/2014/main" id="{72F727C8-C836-4058-A48D-857E1EAF4BB9}"/>
                  </a:ext>
                </a:extLst>
              </p:cNvPr>
              <p:cNvSpPr/>
              <p:nvPr/>
            </p:nvSpPr>
            <p:spPr>
              <a:xfrm rot="21193806" flipV="1">
                <a:off x="2191120" y="1528980"/>
                <a:ext cx="4637902" cy="4638609"/>
              </a:xfrm>
              <a:prstGeom prst="leftCircularArrow">
                <a:avLst>
                  <a:gd name="adj1" fmla="val 3698"/>
                  <a:gd name="adj2" fmla="val 0"/>
                  <a:gd name="adj3" fmla="val 5635756"/>
                  <a:gd name="adj4" fmla="val 15761782"/>
                  <a:gd name="adj5" fmla="val 5867"/>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Isosceles Triangle 12">
                <a:extLst>
                  <a:ext uri="{FF2B5EF4-FFF2-40B4-BE49-F238E27FC236}">
                    <a16:creationId xmlns:a16="http://schemas.microsoft.com/office/drawing/2014/main" id="{8E4A0291-8A5D-4BD9-B96B-4309D5BF2080}"/>
                  </a:ext>
                </a:extLst>
              </p:cNvPr>
              <p:cNvSpPr/>
              <p:nvPr/>
            </p:nvSpPr>
            <p:spPr>
              <a:xfrm rot="4969687">
                <a:off x="4051567" y="1667041"/>
                <a:ext cx="383281" cy="330415"/>
              </a:xfrm>
              <a:prstGeom prst="triangle">
                <a:avLst/>
              </a:prstGeom>
              <a:solidFill>
                <a:schemeClr val="accent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31" name="Isosceles Triangle 30">
                <a:extLst>
                  <a:ext uri="{FF2B5EF4-FFF2-40B4-BE49-F238E27FC236}">
                    <a16:creationId xmlns:a16="http://schemas.microsoft.com/office/drawing/2014/main" id="{429C3FFD-D186-426C-8AE1-96600951499E}"/>
                  </a:ext>
                </a:extLst>
              </p:cNvPr>
              <p:cNvSpPr/>
              <p:nvPr/>
            </p:nvSpPr>
            <p:spPr>
              <a:xfrm rot="4820225" flipH="1" flipV="1">
                <a:off x="4672664" y="5685610"/>
                <a:ext cx="383281" cy="330415"/>
              </a:xfrm>
              <a:prstGeom prst="triangle">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grpSp>
    </p:spTree>
    <p:custDataLst>
      <p:tags r:id="rId1"/>
    </p:custDataLst>
    <p:extLst>
      <p:ext uri="{BB962C8B-B14F-4D97-AF65-F5344CB8AC3E}">
        <p14:creationId xmlns:p14="http://schemas.microsoft.com/office/powerpoint/2010/main" val="52559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C100F-F302-4590-A045-F8498D89AEDF}"/>
              </a:ext>
            </a:extLst>
          </p:cNvPr>
          <p:cNvSpPr>
            <a:spLocks noGrp="1"/>
          </p:cNvSpPr>
          <p:nvPr>
            <p:ph type="title"/>
          </p:nvPr>
        </p:nvSpPr>
        <p:spPr>
          <a:xfrm>
            <a:off x="304474" y="181050"/>
            <a:ext cx="8804030" cy="871686"/>
          </a:xfrm>
        </p:spPr>
        <p:txBody>
          <a:bodyPr/>
          <a:lstStyle/>
          <a:p>
            <a:r>
              <a:rPr lang="en-CA" dirty="0"/>
              <a:t>Day-end Close every 24 hours</a:t>
            </a:r>
          </a:p>
        </p:txBody>
      </p:sp>
      <p:grpSp>
        <p:nvGrpSpPr>
          <p:cNvPr id="2" name="Group 1">
            <a:extLst>
              <a:ext uri="{FF2B5EF4-FFF2-40B4-BE49-F238E27FC236}">
                <a16:creationId xmlns:a16="http://schemas.microsoft.com/office/drawing/2014/main" id="{0B040956-9091-4DFA-AA84-7D4820D37E70}"/>
              </a:ext>
            </a:extLst>
          </p:cNvPr>
          <p:cNvGrpSpPr/>
          <p:nvPr/>
        </p:nvGrpSpPr>
        <p:grpSpPr>
          <a:xfrm>
            <a:off x="1830162" y="1714070"/>
            <a:ext cx="2679047" cy="4108506"/>
            <a:chOff x="1830162" y="1714070"/>
            <a:chExt cx="2679047" cy="4108506"/>
          </a:xfrm>
        </p:grpSpPr>
        <p:sp>
          <p:nvSpPr>
            <p:cNvPr id="7" name="Rectangle 6">
              <a:extLst>
                <a:ext uri="{FF2B5EF4-FFF2-40B4-BE49-F238E27FC236}">
                  <a16:creationId xmlns:a16="http://schemas.microsoft.com/office/drawing/2014/main" id="{DA33630E-577A-4035-B219-5D29E7578760}"/>
                </a:ext>
              </a:extLst>
            </p:cNvPr>
            <p:cNvSpPr/>
            <p:nvPr/>
          </p:nvSpPr>
          <p:spPr>
            <a:xfrm>
              <a:off x="1830162" y="1714070"/>
              <a:ext cx="2674800" cy="3172944"/>
            </a:xfrm>
            <a:prstGeom prst="rect">
              <a:avLst/>
            </a:prstGeom>
            <a:no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3" name="Rectangle 12">
              <a:extLst>
                <a:ext uri="{FF2B5EF4-FFF2-40B4-BE49-F238E27FC236}">
                  <a16:creationId xmlns:a16="http://schemas.microsoft.com/office/drawing/2014/main" id="{4C2C46D6-D7A1-4B90-9F61-711EDFFD7D47}"/>
                </a:ext>
              </a:extLst>
            </p:cNvPr>
            <p:cNvSpPr/>
            <p:nvPr/>
          </p:nvSpPr>
          <p:spPr>
            <a:xfrm>
              <a:off x="1834409" y="4170784"/>
              <a:ext cx="2674800" cy="1651792"/>
            </a:xfrm>
            <a:prstGeom prst="rect">
              <a:avLst/>
            </a:prstGeom>
            <a:solidFill>
              <a:schemeClr val="accent3"/>
            </a:solidFill>
            <a:ln>
              <a:solidFill>
                <a:schemeClr val="bg1"/>
              </a:solidFill>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Perform </a:t>
              </a:r>
              <a:r>
                <a:rPr lang="en-CA">
                  <a:solidFill>
                    <a:schemeClr val="bg1"/>
                  </a:solidFill>
                  <a:cs typeface="EMprint Regular"/>
                </a:rPr>
                <a:t>a day-end </a:t>
              </a:r>
              <a:r>
                <a:rPr lang="en-CA" dirty="0">
                  <a:solidFill>
                    <a:schemeClr val="bg1"/>
                  </a:solidFill>
                  <a:cs typeface="EMprint Regular"/>
                </a:rPr>
                <a:t>close once every 24 hours between </a:t>
              </a:r>
              <a:br>
                <a:rPr lang="en-CA" dirty="0">
                  <a:solidFill>
                    <a:schemeClr val="bg1"/>
                  </a:solidFill>
                  <a:cs typeface="EMprint Regular"/>
                </a:rPr>
              </a:br>
              <a:r>
                <a:rPr lang="en-CA" dirty="0">
                  <a:solidFill>
                    <a:schemeClr val="bg1"/>
                  </a:solidFill>
                  <a:cs typeface="EMprint Regular"/>
                </a:rPr>
                <a:t>2:00 pm and 1:45 pm EST the next day</a:t>
              </a:r>
            </a:p>
          </p:txBody>
        </p:sp>
        <p:pic>
          <p:nvPicPr>
            <p:cNvPr id="31" name="Picture 30">
              <a:extLst>
                <a:ext uri="{FF2B5EF4-FFF2-40B4-BE49-F238E27FC236}">
                  <a16:creationId xmlns:a16="http://schemas.microsoft.com/office/drawing/2014/main" id="{6E2D46D7-1901-4758-8943-44F7FC966A25}"/>
                </a:ext>
              </a:extLst>
            </p:cNvPr>
            <p:cNvPicPr>
              <a:picLocks noChangeAspect="1"/>
            </p:cNvPicPr>
            <p:nvPr/>
          </p:nvPicPr>
          <p:blipFill>
            <a:blip r:embed="rId4"/>
            <a:stretch>
              <a:fillRect/>
            </a:stretch>
          </p:blipFill>
          <p:spPr>
            <a:xfrm>
              <a:off x="2471539" y="1972064"/>
              <a:ext cx="1406535" cy="1911775"/>
            </a:xfrm>
            <a:prstGeom prst="rect">
              <a:avLst/>
            </a:prstGeom>
          </p:spPr>
        </p:pic>
      </p:grpSp>
      <p:grpSp>
        <p:nvGrpSpPr>
          <p:cNvPr id="4" name="Group 3">
            <a:extLst>
              <a:ext uri="{FF2B5EF4-FFF2-40B4-BE49-F238E27FC236}">
                <a16:creationId xmlns:a16="http://schemas.microsoft.com/office/drawing/2014/main" id="{C6A0C915-7201-4B0B-A588-1392674673AD}"/>
              </a:ext>
            </a:extLst>
          </p:cNvPr>
          <p:cNvGrpSpPr/>
          <p:nvPr/>
        </p:nvGrpSpPr>
        <p:grpSpPr>
          <a:xfrm>
            <a:off x="4627198" y="1714069"/>
            <a:ext cx="2686641" cy="4108507"/>
            <a:chOff x="4627198" y="1714069"/>
            <a:chExt cx="2686641" cy="4108507"/>
          </a:xfrm>
        </p:grpSpPr>
        <p:sp>
          <p:nvSpPr>
            <p:cNvPr id="9" name="Rectangle 8">
              <a:extLst>
                <a:ext uri="{FF2B5EF4-FFF2-40B4-BE49-F238E27FC236}">
                  <a16:creationId xmlns:a16="http://schemas.microsoft.com/office/drawing/2014/main" id="{5FC1023B-CC3B-44BD-A6E1-6324A5037724}"/>
                </a:ext>
              </a:extLst>
            </p:cNvPr>
            <p:cNvSpPr/>
            <p:nvPr/>
          </p:nvSpPr>
          <p:spPr>
            <a:xfrm>
              <a:off x="4639039" y="1714069"/>
              <a:ext cx="2674800" cy="3172944"/>
            </a:xfrm>
            <a:prstGeom prst="rect">
              <a:avLst/>
            </a:prstGeom>
            <a:no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4" name="Rectangle 13">
              <a:extLst>
                <a:ext uri="{FF2B5EF4-FFF2-40B4-BE49-F238E27FC236}">
                  <a16:creationId xmlns:a16="http://schemas.microsoft.com/office/drawing/2014/main" id="{520541C8-5E8C-4C73-9897-7D2B5CDC50BC}"/>
                </a:ext>
              </a:extLst>
            </p:cNvPr>
            <p:cNvSpPr/>
            <p:nvPr/>
          </p:nvSpPr>
          <p:spPr>
            <a:xfrm>
              <a:off x="4627198" y="4170784"/>
              <a:ext cx="2674800" cy="1651792"/>
            </a:xfrm>
            <a:prstGeom prst="rect">
              <a:avLst/>
            </a:prstGeom>
            <a:solidFill>
              <a:schemeClr val="accent3"/>
            </a:solidFill>
            <a:ln>
              <a:solidFill>
                <a:schemeClr val="bg1"/>
              </a:solidFill>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Perform close by </a:t>
              </a:r>
              <a:br>
                <a:rPr lang="en-CA" dirty="0">
                  <a:solidFill>
                    <a:schemeClr val="bg1"/>
                  </a:solidFill>
                  <a:cs typeface="EMprint Regular"/>
                </a:rPr>
              </a:br>
              <a:r>
                <a:rPr lang="en-CA" dirty="0">
                  <a:solidFill>
                    <a:schemeClr val="bg1"/>
                  </a:solidFill>
                  <a:cs typeface="EMprint Regular"/>
                </a:rPr>
                <a:t>11:59 pm EST</a:t>
              </a:r>
            </a:p>
          </p:txBody>
        </p:sp>
        <p:pic>
          <p:nvPicPr>
            <p:cNvPr id="10" name="Picture 9">
              <a:extLst>
                <a:ext uri="{FF2B5EF4-FFF2-40B4-BE49-F238E27FC236}">
                  <a16:creationId xmlns:a16="http://schemas.microsoft.com/office/drawing/2014/main" id="{6DCFCEC4-4A66-4FB3-8330-76136952561F}"/>
                </a:ext>
              </a:extLst>
            </p:cNvPr>
            <p:cNvPicPr>
              <a:picLocks noChangeAspect="1"/>
            </p:cNvPicPr>
            <p:nvPr/>
          </p:nvPicPr>
          <p:blipFill>
            <a:blip r:embed="rId5"/>
            <a:stretch>
              <a:fillRect/>
            </a:stretch>
          </p:blipFill>
          <p:spPr>
            <a:xfrm>
              <a:off x="5126725" y="2163592"/>
              <a:ext cx="1675745" cy="1528718"/>
            </a:xfrm>
            <a:prstGeom prst="rect">
              <a:avLst/>
            </a:prstGeom>
          </p:spPr>
        </p:pic>
      </p:grpSp>
    </p:spTree>
    <p:custDataLst>
      <p:tags r:id="rId1"/>
    </p:custDataLst>
    <p:extLst>
      <p:ext uri="{BB962C8B-B14F-4D97-AF65-F5344CB8AC3E}">
        <p14:creationId xmlns:p14="http://schemas.microsoft.com/office/powerpoint/2010/main" val="298100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C100F-F302-4590-A045-F8498D89AEDF}"/>
              </a:ext>
            </a:extLst>
          </p:cNvPr>
          <p:cNvSpPr>
            <a:spLocks noGrp="1"/>
          </p:cNvSpPr>
          <p:nvPr>
            <p:ph type="title"/>
          </p:nvPr>
        </p:nvSpPr>
        <p:spPr>
          <a:xfrm>
            <a:off x="304474" y="181050"/>
            <a:ext cx="8804030" cy="871686"/>
          </a:xfrm>
        </p:spPr>
        <p:txBody>
          <a:bodyPr/>
          <a:lstStyle/>
          <a:p>
            <a:r>
              <a:rPr lang="en-CA" dirty="0"/>
              <a:t>daily day-end close process</a:t>
            </a:r>
          </a:p>
        </p:txBody>
      </p:sp>
      <p:sp>
        <p:nvSpPr>
          <p:cNvPr id="123" name="Content Placeholder 4">
            <a:extLst>
              <a:ext uri="{FF2B5EF4-FFF2-40B4-BE49-F238E27FC236}">
                <a16:creationId xmlns:a16="http://schemas.microsoft.com/office/drawing/2014/main" id="{8E7BDC63-3C1D-4F13-9373-0A19F96DEFD0}"/>
              </a:ext>
            </a:extLst>
          </p:cNvPr>
          <p:cNvSpPr txBox="1">
            <a:spLocks/>
          </p:cNvSpPr>
          <p:nvPr/>
        </p:nvSpPr>
        <p:spPr>
          <a:xfrm>
            <a:off x="4582968" y="1394248"/>
            <a:ext cx="4356637" cy="4706105"/>
          </a:xfrm>
          <a:prstGeom prst="rect">
            <a:avLst/>
          </a:prstGeom>
        </p:spPr>
        <p:txBody>
          <a:bodyPr/>
          <a:lstStyle>
            <a:lvl1pPr marL="342900" indent="-342900" algn="l" defTabSz="914400" rtl="0" eaLnBrk="1" latinLnBrk="0" hangingPunct="1">
              <a:lnSpc>
                <a:spcPct val="90000"/>
              </a:lnSpc>
              <a:spcBef>
                <a:spcPts val="18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lnSpc>
                <a:spcPct val="90000"/>
              </a:lnSpc>
              <a:spcBef>
                <a:spcPts val="18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sz="2400" b="1" dirty="0"/>
              <a:t>Day-End Close:</a:t>
            </a:r>
          </a:p>
          <a:p>
            <a:r>
              <a:rPr lang="en-CA" sz="2400" dirty="0"/>
              <a:t>Under </a:t>
            </a:r>
            <a:r>
              <a:rPr lang="en-CA" sz="2400" b="1" dirty="0"/>
              <a:t>Reports</a:t>
            </a:r>
            <a:r>
              <a:rPr lang="en-CA" sz="2400" dirty="0"/>
              <a:t>, select </a:t>
            </a:r>
            <a:r>
              <a:rPr lang="en-CA" sz="2400" b="1" dirty="0"/>
              <a:t>Shift Change</a:t>
            </a:r>
          </a:p>
          <a:p>
            <a:r>
              <a:rPr lang="en-CA" sz="2400" dirty="0"/>
              <a:t>When prompted to run Day End, select </a:t>
            </a:r>
            <a:r>
              <a:rPr lang="en-CA" sz="2400" b="1" dirty="0"/>
              <a:t>Yes</a:t>
            </a:r>
          </a:p>
          <a:p>
            <a:r>
              <a:rPr lang="en-CA" sz="2400" dirty="0"/>
              <a:t>Debit batch close process triggered automatically by performing Day-End close</a:t>
            </a:r>
          </a:p>
          <a:p>
            <a:r>
              <a:rPr lang="en-CA" sz="2400" dirty="0"/>
              <a:t>Loyalty Day-End close also triggered automatically</a:t>
            </a:r>
          </a:p>
          <a:p>
            <a:pPr marL="0" indent="0">
              <a:buNone/>
            </a:pPr>
            <a:endParaRPr lang="en-CA" dirty="0"/>
          </a:p>
        </p:txBody>
      </p:sp>
      <p:grpSp>
        <p:nvGrpSpPr>
          <p:cNvPr id="126" name="Group 125">
            <a:extLst>
              <a:ext uri="{FF2B5EF4-FFF2-40B4-BE49-F238E27FC236}">
                <a16:creationId xmlns:a16="http://schemas.microsoft.com/office/drawing/2014/main" id="{C6ED5AFE-C96E-4F24-B615-E7BAEB71A5A2}"/>
              </a:ext>
            </a:extLst>
          </p:cNvPr>
          <p:cNvGrpSpPr/>
          <p:nvPr/>
        </p:nvGrpSpPr>
        <p:grpSpPr>
          <a:xfrm>
            <a:off x="-285841" y="1284563"/>
            <a:ext cx="4613564" cy="4613564"/>
            <a:chOff x="-285841" y="1284563"/>
            <a:chExt cx="4613564" cy="4613564"/>
          </a:xfrm>
        </p:grpSpPr>
        <p:sp>
          <p:nvSpPr>
            <p:cNvPr id="127" name="Oval 126">
              <a:extLst>
                <a:ext uri="{FF2B5EF4-FFF2-40B4-BE49-F238E27FC236}">
                  <a16:creationId xmlns:a16="http://schemas.microsoft.com/office/drawing/2014/main" id="{91C0CBA4-4460-46BB-9EF8-6F65F86C4541}"/>
                </a:ext>
              </a:extLst>
            </p:cNvPr>
            <p:cNvSpPr/>
            <p:nvPr/>
          </p:nvSpPr>
          <p:spPr>
            <a:xfrm>
              <a:off x="-285841" y="1284563"/>
              <a:ext cx="4613564" cy="4613564"/>
            </a:xfrm>
            <a:prstGeom prst="ellipse">
              <a:avLst/>
            </a:prstGeom>
            <a:solidFill>
              <a:schemeClr val="accent3"/>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28" name="Freeform: Shape 127">
              <a:extLst>
                <a:ext uri="{FF2B5EF4-FFF2-40B4-BE49-F238E27FC236}">
                  <a16:creationId xmlns:a16="http://schemas.microsoft.com/office/drawing/2014/main" id="{712CA86D-B997-4456-84BE-0309AD8A7716}"/>
                </a:ext>
              </a:extLst>
            </p:cNvPr>
            <p:cNvSpPr/>
            <p:nvPr/>
          </p:nvSpPr>
          <p:spPr>
            <a:xfrm>
              <a:off x="545307" y="2179496"/>
              <a:ext cx="3777005" cy="3707809"/>
            </a:xfrm>
            <a:custGeom>
              <a:avLst/>
              <a:gdLst>
                <a:gd name="connsiteX0" fmla="*/ 2491740 w 3777005"/>
                <a:gd name="connsiteY0" fmla="*/ 0 h 3707809"/>
                <a:gd name="connsiteX1" fmla="*/ 3753680 w 3777005"/>
                <a:gd name="connsiteY1" fmla="*/ 1090372 h 3707809"/>
                <a:gd name="connsiteX2" fmla="*/ 3765096 w 3777005"/>
                <a:gd name="connsiteY2" fmla="*/ 1165172 h 3707809"/>
                <a:gd name="connsiteX3" fmla="*/ 3777005 w 3777005"/>
                <a:gd name="connsiteY3" fmla="*/ 1401027 h 3707809"/>
                <a:gd name="connsiteX4" fmla="*/ 1470223 w 3777005"/>
                <a:gd name="connsiteY4" fmla="*/ 3707809 h 3707809"/>
                <a:gd name="connsiteX5" fmla="*/ 1418365 w 3777005"/>
                <a:gd name="connsiteY5" fmla="*/ 3705191 h 3707809"/>
                <a:gd name="connsiteX6" fmla="*/ 0 w 3777005"/>
                <a:gd name="connsiteY6" fmla="*/ 2457450 h 3707809"/>
                <a:gd name="connsiteX7" fmla="*/ 80010 w 3777005"/>
                <a:gd name="connsiteY7" fmla="*/ 2480310 h 3707809"/>
                <a:gd name="connsiteX8" fmla="*/ 91440 w 3777005"/>
                <a:gd name="connsiteY8" fmla="*/ 2434590 h 3707809"/>
                <a:gd name="connsiteX9" fmla="*/ 788670 w 3777005"/>
                <a:gd name="connsiteY9" fmla="*/ 2240280 h 3707809"/>
                <a:gd name="connsiteX10" fmla="*/ 1371600 w 3777005"/>
                <a:gd name="connsiteY10" fmla="*/ 1897380 h 3707809"/>
                <a:gd name="connsiteX11" fmla="*/ 1508760 w 3777005"/>
                <a:gd name="connsiteY11" fmla="*/ 1303020 h 3707809"/>
                <a:gd name="connsiteX12" fmla="*/ 2045970 w 3777005"/>
                <a:gd name="connsiteY12" fmla="*/ 605790 h 370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77005" h="3707809">
                  <a:moveTo>
                    <a:pt x="2491740" y="0"/>
                  </a:moveTo>
                  <a:lnTo>
                    <a:pt x="3753680" y="1090372"/>
                  </a:lnTo>
                  <a:lnTo>
                    <a:pt x="3765096" y="1165172"/>
                  </a:lnTo>
                  <a:cubicBezTo>
                    <a:pt x="3772971" y="1242719"/>
                    <a:pt x="3777005" y="1321402"/>
                    <a:pt x="3777005" y="1401027"/>
                  </a:cubicBezTo>
                  <a:cubicBezTo>
                    <a:pt x="3777005" y="2675028"/>
                    <a:pt x="2744224" y="3707809"/>
                    <a:pt x="1470223" y="3707809"/>
                  </a:cubicBezTo>
                  <a:lnTo>
                    <a:pt x="1418365" y="3705191"/>
                  </a:lnTo>
                  <a:lnTo>
                    <a:pt x="0" y="2457450"/>
                  </a:lnTo>
                  <a:lnTo>
                    <a:pt x="80010" y="2480310"/>
                  </a:lnTo>
                  <a:lnTo>
                    <a:pt x="91440" y="2434590"/>
                  </a:lnTo>
                  <a:lnTo>
                    <a:pt x="788670" y="2240280"/>
                  </a:lnTo>
                  <a:lnTo>
                    <a:pt x="1371600" y="1897380"/>
                  </a:lnTo>
                  <a:lnTo>
                    <a:pt x="1508760" y="1303020"/>
                  </a:lnTo>
                  <a:lnTo>
                    <a:pt x="2045970" y="605790"/>
                  </a:lnTo>
                  <a:close/>
                </a:path>
              </a:pathLst>
            </a:custGeom>
            <a:solidFill>
              <a:srgbClr val="129FA6"/>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129" name="Group 128">
              <a:extLst>
                <a:ext uri="{FF2B5EF4-FFF2-40B4-BE49-F238E27FC236}">
                  <a16:creationId xmlns:a16="http://schemas.microsoft.com/office/drawing/2014/main" id="{A1B3B2CD-7B9C-4462-A674-32C11CC123E0}"/>
                </a:ext>
              </a:extLst>
            </p:cNvPr>
            <p:cNvGrpSpPr/>
            <p:nvPr/>
          </p:nvGrpSpPr>
          <p:grpSpPr>
            <a:xfrm>
              <a:off x="471344" y="2081099"/>
              <a:ext cx="3111499" cy="2635250"/>
              <a:chOff x="492126" y="1651001"/>
              <a:chExt cx="3111499" cy="2635250"/>
            </a:xfrm>
          </p:grpSpPr>
          <p:sp>
            <p:nvSpPr>
              <p:cNvPr id="130" name="Freeform 5">
                <a:extLst>
                  <a:ext uri="{FF2B5EF4-FFF2-40B4-BE49-F238E27FC236}">
                    <a16:creationId xmlns:a16="http://schemas.microsoft.com/office/drawing/2014/main" id="{2479C54E-3F4D-46F4-9ADB-AC8B3FDC0643}"/>
                  </a:ext>
                </a:extLst>
              </p:cNvPr>
              <p:cNvSpPr>
                <a:spLocks/>
              </p:cNvSpPr>
              <p:nvPr/>
            </p:nvSpPr>
            <p:spPr bwMode="auto">
              <a:xfrm>
                <a:off x="492126" y="3411538"/>
                <a:ext cx="3111499" cy="796925"/>
              </a:xfrm>
              <a:custGeom>
                <a:avLst/>
                <a:gdLst>
                  <a:gd name="T0" fmla="*/ 1444 w 1444"/>
                  <a:gd name="T1" fmla="*/ 331 h 369"/>
                  <a:gd name="T2" fmla="*/ 1406 w 1444"/>
                  <a:gd name="T3" fmla="*/ 369 h 369"/>
                  <a:gd name="T4" fmla="*/ 38 w 1444"/>
                  <a:gd name="T5" fmla="*/ 369 h 369"/>
                  <a:gd name="T6" fmla="*/ 0 w 1444"/>
                  <a:gd name="T7" fmla="*/ 331 h 369"/>
                  <a:gd name="T8" fmla="*/ 0 w 1444"/>
                  <a:gd name="T9" fmla="*/ 37 h 369"/>
                  <a:gd name="T10" fmla="*/ 38 w 1444"/>
                  <a:gd name="T11" fmla="*/ 0 h 369"/>
                  <a:gd name="T12" fmla="*/ 1406 w 1444"/>
                  <a:gd name="T13" fmla="*/ 0 h 369"/>
                  <a:gd name="T14" fmla="*/ 1444 w 1444"/>
                  <a:gd name="T15" fmla="*/ 37 h 369"/>
                  <a:gd name="T16" fmla="*/ 1444 w 1444"/>
                  <a:gd name="T17" fmla="*/ 33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4" h="369">
                    <a:moveTo>
                      <a:pt x="1444" y="331"/>
                    </a:moveTo>
                    <a:cubicBezTo>
                      <a:pt x="1444" y="352"/>
                      <a:pt x="1427" y="369"/>
                      <a:pt x="1406" y="369"/>
                    </a:cubicBezTo>
                    <a:cubicBezTo>
                      <a:pt x="38" y="369"/>
                      <a:pt x="38" y="369"/>
                      <a:pt x="38" y="369"/>
                    </a:cubicBezTo>
                    <a:cubicBezTo>
                      <a:pt x="17" y="369"/>
                      <a:pt x="0" y="352"/>
                      <a:pt x="0" y="331"/>
                    </a:cubicBezTo>
                    <a:cubicBezTo>
                      <a:pt x="0" y="37"/>
                      <a:pt x="0" y="37"/>
                      <a:pt x="0" y="37"/>
                    </a:cubicBezTo>
                    <a:cubicBezTo>
                      <a:pt x="0" y="16"/>
                      <a:pt x="17" y="0"/>
                      <a:pt x="38" y="0"/>
                    </a:cubicBezTo>
                    <a:cubicBezTo>
                      <a:pt x="1406" y="0"/>
                      <a:pt x="1406" y="0"/>
                      <a:pt x="1406" y="0"/>
                    </a:cubicBezTo>
                    <a:cubicBezTo>
                      <a:pt x="1427" y="0"/>
                      <a:pt x="1444" y="16"/>
                      <a:pt x="1444" y="37"/>
                    </a:cubicBezTo>
                    <a:lnTo>
                      <a:pt x="1444" y="331"/>
                    </a:lnTo>
                    <a:close/>
                  </a:path>
                </a:pathLst>
              </a:custGeom>
              <a:solidFill>
                <a:srgbClr val="58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1" name="Freeform 6">
                <a:extLst>
                  <a:ext uri="{FF2B5EF4-FFF2-40B4-BE49-F238E27FC236}">
                    <a16:creationId xmlns:a16="http://schemas.microsoft.com/office/drawing/2014/main" id="{1C83E5A7-6938-4846-BE56-1CC6375B18DC}"/>
                  </a:ext>
                </a:extLst>
              </p:cNvPr>
              <p:cNvSpPr>
                <a:spLocks/>
              </p:cNvSpPr>
              <p:nvPr/>
            </p:nvSpPr>
            <p:spPr bwMode="auto">
              <a:xfrm>
                <a:off x="558800" y="3476626"/>
                <a:ext cx="2978150" cy="665163"/>
              </a:xfrm>
              <a:custGeom>
                <a:avLst/>
                <a:gdLst>
                  <a:gd name="T0" fmla="*/ 7 w 1382"/>
                  <a:gd name="T1" fmla="*/ 308 h 308"/>
                  <a:gd name="T2" fmla="*/ 0 w 1382"/>
                  <a:gd name="T3" fmla="*/ 301 h 308"/>
                  <a:gd name="T4" fmla="*/ 0 w 1382"/>
                  <a:gd name="T5" fmla="*/ 7 h 308"/>
                  <a:gd name="T6" fmla="*/ 7 w 1382"/>
                  <a:gd name="T7" fmla="*/ 0 h 308"/>
                  <a:gd name="T8" fmla="*/ 1375 w 1382"/>
                  <a:gd name="T9" fmla="*/ 0 h 308"/>
                  <a:gd name="T10" fmla="*/ 1382 w 1382"/>
                  <a:gd name="T11" fmla="*/ 7 h 308"/>
                  <a:gd name="T12" fmla="*/ 1382 w 1382"/>
                  <a:gd name="T13" fmla="*/ 301 h 308"/>
                  <a:gd name="T14" fmla="*/ 1375 w 1382"/>
                  <a:gd name="T15" fmla="*/ 308 h 308"/>
                  <a:gd name="T16" fmla="*/ 7 w 138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2" h="308">
                    <a:moveTo>
                      <a:pt x="7" y="308"/>
                    </a:moveTo>
                    <a:cubicBezTo>
                      <a:pt x="3" y="308"/>
                      <a:pt x="0" y="305"/>
                      <a:pt x="0" y="301"/>
                    </a:cubicBezTo>
                    <a:cubicBezTo>
                      <a:pt x="0" y="7"/>
                      <a:pt x="0" y="7"/>
                      <a:pt x="0" y="7"/>
                    </a:cubicBezTo>
                    <a:cubicBezTo>
                      <a:pt x="0" y="3"/>
                      <a:pt x="3" y="0"/>
                      <a:pt x="7" y="0"/>
                    </a:cubicBezTo>
                    <a:cubicBezTo>
                      <a:pt x="1375" y="0"/>
                      <a:pt x="1375" y="0"/>
                      <a:pt x="1375" y="0"/>
                    </a:cubicBezTo>
                    <a:cubicBezTo>
                      <a:pt x="1379" y="0"/>
                      <a:pt x="1382" y="3"/>
                      <a:pt x="1382" y="7"/>
                    </a:cubicBezTo>
                    <a:cubicBezTo>
                      <a:pt x="1382" y="301"/>
                      <a:pt x="1382" y="301"/>
                      <a:pt x="1382" y="301"/>
                    </a:cubicBezTo>
                    <a:cubicBezTo>
                      <a:pt x="1382" y="305"/>
                      <a:pt x="1379" y="308"/>
                      <a:pt x="1375" y="308"/>
                    </a:cubicBezTo>
                    <a:lnTo>
                      <a:pt x="7" y="308"/>
                    </a:lnTo>
                    <a:close/>
                  </a:path>
                </a:pathLst>
              </a:custGeom>
              <a:noFill/>
              <a:ln w="36513" cap="flat">
                <a:solidFill>
                  <a:srgbClr val="4140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2" name="Rectangle 7">
                <a:extLst>
                  <a:ext uri="{FF2B5EF4-FFF2-40B4-BE49-F238E27FC236}">
                    <a16:creationId xmlns:a16="http://schemas.microsoft.com/office/drawing/2014/main" id="{B709456B-BA77-4348-AA26-561C0A1095D4}"/>
                  </a:ext>
                </a:extLst>
              </p:cNvPr>
              <p:cNvSpPr>
                <a:spLocks noChangeArrowheads="1"/>
              </p:cNvSpPr>
              <p:nvPr/>
            </p:nvSpPr>
            <p:spPr bwMode="auto">
              <a:xfrm>
                <a:off x="576263" y="3494088"/>
                <a:ext cx="2941637" cy="42863"/>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3" name="Rectangle 8">
                <a:extLst>
                  <a:ext uri="{FF2B5EF4-FFF2-40B4-BE49-F238E27FC236}">
                    <a16:creationId xmlns:a16="http://schemas.microsoft.com/office/drawing/2014/main" id="{B655C104-6319-47BB-B989-8967005DFCD2}"/>
                  </a:ext>
                </a:extLst>
              </p:cNvPr>
              <p:cNvSpPr>
                <a:spLocks noChangeArrowheads="1"/>
              </p:cNvSpPr>
              <p:nvPr/>
            </p:nvSpPr>
            <p:spPr bwMode="auto">
              <a:xfrm>
                <a:off x="649288" y="3800476"/>
                <a:ext cx="1243012" cy="34925"/>
              </a:xfrm>
              <a:prstGeom prst="rect">
                <a:avLst/>
              </a:prstGeom>
              <a:solidFill>
                <a:srgbClr val="423D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4" name="Rectangle 9">
                <a:extLst>
                  <a:ext uri="{FF2B5EF4-FFF2-40B4-BE49-F238E27FC236}">
                    <a16:creationId xmlns:a16="http://schemas.microsoft.com/office/drawing/2014/main" id="{2E3AFD8A-A316-41E1-9D1D-A1CD0EC6F583}"/>
                  </a:ext>
                </a:extLst>
              </p:cNvPr>
              <p:cNvSpPr>
                <a:spLocks noChangeArrowheads="1"/>
              </p:cNvSpPr>
              <p:nvPr/>
            </p:nvSpPr>
            <p:spPr bwMode="auto">
              <a:xfrm>
                <a:off x="2197100" y="3800476"/>
                <a:ext cx="1244600" cy="34925"/>
              </a:xfrm>
              <a:prstGeom prst="rect">
                <a:avLst/>
              </a:prstGeom>
              <a:solidFill>
                <a:srgbClr val="423D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5" name="Rectangle 10">
                <a:extLst>
                  <a:ext uri="{FF2B5EF4-FFF2-40B4-BE49-F238E27FC236}">
                    <a16:creationId xmlns:a16="http://schemas.microsoft.com/office/drawing/2014/main" id="{4B5CC948-27C5-422A-A884-26F18F343B07}"/>
                  </a:ext>
                </a:extLst>
              </p:cNvPr>
              <p:cNvSpPr>
                <a:spLocks noChangeArrowheads="1"/>
              </p:cNvSpPr>
              <p:nvPr/>
            </p:nvSpPr>
            <p:spPr bwMode="auto">
              <a:xfrm>
                <a:off x="649288" y="3835401"/>
                <a:ext cx="1243012" cy="34925"/>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6" name="Rectangle 11">
                <a:extLst>
                  <a:ext uri="{FF2B5EF4-FFF2-40B4-BE49-F238E27FC236}">
                    <a16:creationId xmlns:a16="http://schemas.microsoft.com/office/drawing/2014/main" id="{27638EE7-EDD2-4DC8-8B42-2F8D3D6C0B38}"/>
                  </a:ext>
                </a:extLst>
              </p:cNvPr>
              <p:cNvSpPr>
                <a:spLocks noChangeArrowheads="1"/>
              </p:cNvSpPr>
              <p:nvPr/>
            </p:nvSpPr>
            <p:spPr bwMode="auto">
              <a:xfrm>
                <a:off x="2197100" y="3835401"/>
                <a:ext cx="1244600" cy="34925"/>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7" name="Oval 12">
                <a:extLst>
                  <a:ext uri="{FF2B5EF4-FFF2-40B4-BE49-F238E27FC236}">
                    <a16:creationId xmlns:a16="http://schemas.microsoft.com/office/drawing/2014/main" id="{8709B5D6-8B12-48C6-937A-F98C8E8B49AB}"/>
                  </a:ext>
                </a:extLst>
              </p:cNvPr>
              <p:cNvSpPr>
                <a:spLocks noChangeArrowheads="1"/>
              </p:cNvSpPr>
              <p:nvPr/>
            </p:nvSpPr>
            <p:spPr bwMode="auto">
              <a:xfrm>
                <a:off x="1962150" y="3757613"/>
                <a:ext cx="163512" cy="163513"/>
              </a:xfrm>
              <a:prstGeom prst="ellipse">
                <a:avLst/>
              </a:prstGeom>
              <a:solidFill>
                <a:srgbClr val="CEC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8" name="Rectangle 13">
                <a:extLst>
                  <a:ext uri="{FF2B5EF4-FFF2-40B4-BE49-F238E27FC236}">
                    <a16:creationId xmlns:a16="http://schemas.microsoft.com/office/drawing/2014/main" id="{7B57F263-219A-49FC-AB7B-0861220FA07C}"/>
                  </a:ext>
                </a:extLst>
              </p:cNvPr>
              <p:cNvSpPr>
                <a:spLocks noChangeArrowheads="1"/>
              </p:cNvSpPr>
              <p:nvPr/>
            </p:nvSpPr>
            <p:spPr bwMode="auto">
              <a:xfrm>
                <a:off x="576263" y="4208463"/>
                <a:ext cx="198437" cy="77788"/>
              </a:xfrm>
              <a:prstGeom prst="rect">
                <a:avLst/>
              </a:prstGeom>
              <a:solidFill>
                <a:srgbClr val="2A27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9" name="Rectangle 14">
                <a:extLst>
                  <a:ext uri="{FF2B5EF4-FFF2-40B4-BE49-F238E27FC236}">
                    <a16:creationId xmlns:a16="http://schemas.microsoft.com/office/drawing/2014/main" id="{EF93C01F-9089-437E-8794-A991DFD89997}"/>
                  </a:ext>
                </a:extLst>
              </p:cNvPr>
              <p:cNvSpPr>
                <a:spLocks noChangeArrowheads="1"/>
              </p:cNvSpPr>
              <p:nvPr/>
            </p:nvSpPr>
            <p:spPr bwMode="auto">
              <a:xfrm>
                <a:off x="3336925" y="4208463"/>
                <a:ext cx="198437" cy="77788"/>
              </a:xfrm>
              <a:prstGeom prst="rect">
                <a:avLst/>
              </a:prstGeom>
              <a:solidFill>
                <a:srgbClr val="2A27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0" name="Rectangle 15">
                <a:extLst>
                  <a:ext uri="{FF2B5EF4-FFF2-40B4-BE49-F238E27FC236}">
                    <a16:creationId xmlns:a16="http://schemas.microsoft.com/office/drawing/2014/main" id="{546A3603-C6E1-4C5C-AF70-D1AEAB730095}"/>
                  </a:ext>
                </a:extLst>
              </p:cNvPr>
              <p:cNvSpPr>
                <a:spLocks noChangeArrowheads="1"/>
              </p:cNvSpPr>
              <p:nvPr/>
            </p:nvSpPr>
            <p:spPr bwMode="auto">
              <a:xfrm>
                <a:off x="2989263" y="2293938"/>
                <a:ext cx="131762" cy="171450"/>
              </a:xfrm>
              <a:prstGeom prst="rect">
                <a:avLst/>
              </a:prstGeom>
              <a:solidFill>
                <a:srgbClr val="ADAC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1" name="Freeform 16">
                <a:extLst>
                  <a:ext uri="{FF2B5EF4-FFF2-40B4-BE49-F238E27FC236}">
                    <a16:creationId xmlns:a16="http://schemas.microsoft.com/office/drawing/2014/main" id="{F945C142-EBCE-4843-83FC-CAC2CB7AC638}"/>
                  </a:ext>
                </a:extLst>
              </p:cNvPr>
              <p:cNvSpPr>
                <a:spLocks/>
              </p:cNvSpPr>
              <p:nvPr/>
            </p:nvSpPr>
            <p:spPr bwMode="auto">
              <a:xfrm>
                <a:off x="3035300" y="2293938"/>
                <a:ext cx="23812" cy="98425"/>
              </a:xfrm>
              <a:custGeom>
                <a:avLst/>
                <a:gdLst>
                  <a:gd name="T0" fmla="*/ 8 w 15"/>
                  <a:gd name="T1" fmla="*/ 62 h 62"/>
                  <a:gd name="T2" fmla="*/ 0 w 15"/>
                  <a:gd name="T3" fmla="*/ 62 h 62"/>
                  <a:gd name="T4" fmla="*/ 0 w 15"/>
                  <a:gd name="T5" fmla="*/ 0 h 62"/>
                  <a:gd name="T6" fmla="*/ 15 w 15"/>
                  <a:gd name="T7" fmla="*/ 0 h 62"/>
                  <a:gd name="T8" fmla="*/ 8 w 15"/>
                  <a:gd name="T9" fmla="*/ 62 h 62"/>
                </a:gdLst>
                <a:ahLst/>
                <a:cxnLst>
                  <a:cxn ang="0">
                    <a:pos x="T0" y="T1"/>
                  </a:cxn>
                  <a:cxn ang="0">
                    <a:pos x="T2" y="T3"/>
                  </a:cxn>
                  <a:cxn ang="0">
                    <a:pos x="T4" y="T5"/>
                  </a:cxn>
                  <a:cxn ang="0">
                    <a:pos x="T6" y="T7"/>
                  </a:cxn>
                  <a:cxn ang="0">
                    <a:pos x="T8" y="T9"/>
                  </a:cxn>
                </a:cxnLst>
                <a:rect l="0" t="0" r="r" b="b"/>
                <a:pathLst>
                  <a:path w="15" h="62">
                    <a:moveTo>
                      <a:pt x="8" y="62"/>
                    </a:moveTo>
                    <a:lnTo>
                      <a:pt x="0" y="62"/>
                    </a:lnTo>
                    <a:lnTo>
                      <a:pt x="0" y="0"/>
                    </a:lnTo>
                    <a:lnTo>
                      <a:pt x="15" y="0"/>
                    </a:lnTo>
                    <a:lnTo>
                      <a:pt x="8" y="62"/>
                    </a:lnTo>
                    <a:close/>
                  </a:path>
                </a:pathLst>
              </a:custGeom>
              <a:solidFill>
                <a:srgbClr val="EFF1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2" name="Rectangle 17">
                <a:extLst>
                  <a:ext uri="{FF2B5EF4-FFF2-40B4-BE49-F238E27FC236}">
                    <a16:creationId xmlns:a16="http://schemas.microsoft.com/office/drawing/2014/main" id="{776D00D9-E0D5-4645-9F71-46FA584B90F2}"/>
                  </a:ext>
                </a:extLst>
              </p:cNvPr>
              <p:cNvSpPr>
                <a:spLocks noChangeArrowheads="1"/>
              </p:cNvSpPr>
              <p:nvPr/>
            </p:nvSpPr>
            <p:spPr bwMode="auto">
              <a:xfrm>
                <a:off x="1579563" y="1935163"/>
                <a:ext cx="927100" cy="1397000"/>
              </a:xfrm>
              <a:prstGeom prst="rect">
                <a:avLst/>
              </a:prstGeom>
              <a:solidFill>
                <a:srgbClr val="EFF1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3" name="Rectangle 18">
                <a:extLst>
                  <a:ext uri="{FF2B5EF4-FFF2-40B4-BE49-F238E27FC236}">
                    <a16:creationId xmlns:a16="http://schemas.microsoft.com/office/drawing/2014/main" id="{0862801F-AA17-4A7E-B508-952B240739AE}"/>
                  </a:ext>
                </a:extLst>
              </p:cNvPr>
              <p:cNvSpPr>
                <a:spLocks noChangeArrowheads="1"/>
              </p:cNvSpPr>
              <p:nvPr/>
            </p:nvSpPr>
            <p:spPr bwMode="auto">
              <a:xfrm>
                <a:off x="1579563" y="1935163"/>
                <a:ext cx="9271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4" name="Rectangle 19">
                <a:extLst>
                  <a:ext uri="{FF2B5EF4-FFF2-40B4-BE49-F238E27FC236}">
                    <a16:creationId xmlns:a16="http://schemas.microsoft.com/office/drawing/2014/main" id="{8A8C0F88-07BA-4A6B-AEC0-3CBC452AC9C4}"/>
                  </a:ext>
                </a:extLst>
              </p:cNvPr>
              <p:cNvSpPr>
                <a:spLocks noChangeArrowheads="1"/>
              </p:cNvSpPr>
              <p:nvPr/>
            </p:nvSpPr>
            <p:spPr bwMode="auto">
              <a:xfrm>
                <a:off x="1579563" y="2632076"/>
                <a:ext cx="927100" cy="546100"/>
              </a:xfrm>
              <a:prstGeom prst="rect">
                <a:avLst/>
              </a:prstGeom>
              <a:solidFill>
                <a:srgbClr val="C4C3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5" name="Rectangle 20">
                <a:extLst>
                  <a:ext uri="{FF2B5EF4-FFF2-40B4-BE49-F238E27FC236}">
                    <a16:creationId xmlns:a16="http://schemas.microsoft.com/office/drawing/2014/main" id="{8094B10F-D07F-44E8-84B8-9484825CCB9A}"/>
                  </a:ext>
                </a:extLst>
              </p:cNvPr>
              <p:cNvSpPr>
                <a:spLocks noChangeArrowheads="1"/>
              </p:cNvSpPr>
              <p:nvPr/>
            </p:nvSpPr>
            <p:spPr bwMode="auto">
              <a:xfrm>
                <a:off x="1579563" y="2632076"/>
                <a:ext cx="927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6" name="Freeform 21">
                <a:extLst>
                  <a:ext uri="{FF2B5EF4-FFF2-40B4-BE49-F238E27FC236}">
                    <a16:creationId xmlns:a16="http://schemas.microsoft.com/office/drawing/2014/main" id="{3EA984FF-77CE-4541-8AD3-6CF8DDB75F9C}"/>
                  </a:ext>
                </a:extLst>
              </p:cNvPr>
              <p:cNvSpPr>
                <a:spLocks/>
              </p:cNvSpPr>
              <p:nvPr/>
            </p:nvSpPr>
            <p:spPr bwMode="auto">
              <a:xfrm>
                <a:off x="1049338" y="1701801"/>
                <a:ext cx="1985962" cy="1433513"/>
              </a:xfrm>
              <a:custGeom>
                <a:avLst/>
                <a:gdLst>
                  <a:gd name="T0" fmla="*/ 921 w 921"/>
                  <a:gd name="T1" fmla="*/ 614 h 663"/>
                  <a:gd name="T2" fmla="*/ 873 w 921"/>
                  <a:gd name="T3" fmla="*/ 663 h 663"/>
                  <a:gd name="T4" fmla="*/ 49 w 921"/>
                  <a:gd name="T5" fmla="*/ 663 h 663"/>
                  <a:gd name="T6" fmla="*/ 0 w 921"/>
                  <a:gd name="T7" fmla="*/ 614 h 663"/>
                  <a:gd name="T8" fmla="*/ 0 w 921"/>
                  <a:gd name="T9" fmla="*/ 48 h 663"/>
                  <a:gd name="T10" fmla="*/ 49 w 921"/>
                  <a:gd name="T11" fmla="*/ 0 h 663"/>
                  <a:gd name="T12" fmla="*/ 873 w 921"/>
                  <a:gd name="T13" fmla="*/ 0 h 663"/>
                  <a:gd name="T14" fmla="*/ 921 w 921"/>
                  <a:gd name="T15" fmla="*/ 48 h 663"/>
                  <a:gd name="T16" fmla="*/ 921 w 921"/>
                  <a:gd name="T17" fmla="*/ 61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 h="663">
                    <a:moveTo>
                      <a:pt x="921" y="614"/>
                    </a:moveTo>
                    <a:cubicBezTo>
                      <a:pt x="921" y="641"/>
                      <a:pt x="899" y="663"/>
                      <a:pt x="873" y="663"/>
                    </a:cubicBezTo>
                    <a:cubicBezTo>
                      <a:pt x="49" y="663"/>
                      <a:pt x="49" y="663"/>
                      <a:pt x="49" y="663"/>
                    </a:cubicBezTo>
                    <a:cubicBezTo>
                      <a:pt x="22" y="663"/>
                      <a:pt x="0" y="641"/>
                      <a:pt x="0" y="614"/>
                    </a:cubicBezTo>
                    <a:cubicBezTo>
                      <a:pt x="0" y="48"/>
                      <a:pt x="0" y="48"/>
                      <a:pt x="0" y="48"/>
                    </a:cubicBezTo>
                    <a:cubicBezTo>
                      <a:pt x="0" y="21"/>
                      <a:pt x="22" y="0"/>
                      <a:pt x="49" y="0"/>
                    </a:cubicBezTo>
                    <a:cubicBezTo>
                      <a:pt x="873" y="0"/>
                      <a:pt x="873" y="0"/>
                      <a:pt x="873" y="0"/>
                    </a:cubicBezTo>
                    <a:cubicBezTo>
                      <a:pt x="899" y="0"/>
                      <a:pt x="921" y="21"/>
                      <a:pt x="921" y="48"/>
                    </a:cubicBezTo>
                    <a:cubicBezTo>
                      <a:pt x="921" y="614"/>
                      <a:pt x="921" y="614"/>
                      <a:pt x="921" y="614"/>
                    </a:cubicBezTo>
                  </a:path>
                </a:pathLst>
              </a:custGeom>
              <a:solidFill>
                <a:srgbClr val="ADA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7" name="Freeform 22">
                <a:extLst>
                  <a:ext uri="{FF2B5EF4-FFF2-40B4-BE49-F238E27FC236}">
                    <a16:creationId xmlns:a16="http://schemas.microsoft.com/office/drawing/2014/main" id="{61B97FD8-5D1A-4981-B1F0-660AD8657C93}"/>
                  </a:ext>
                </a:extLst>
              </p:cNvPr>
              <p:cNvSpPr>
                <a:spLocks noEditPoints="1"/>
              </p:cNvSpPr>
              <p:nvPr/>
            </p:nvSpPr>
            <p:spPr bwMode="auto">
              <a:xfrm>
                <a:off x="1049338" y="1701801"/>
                <a:ext cx="1985962" cy="1433513"/>
              </a:xfrm>
              <a:custGeom>
                <a:avLst/>
                <a:gdLst>
                  <a:gd name="T0" fmla="*/ 873 w 921"/>
                  <a:gd name="T1" fmla="*/ 26 h 663"/>
                  <a:gd name="T2" fmla="*/ 895 w 921"/>
                  <a:gd name="T3" fmla="*/ 48 h 663"/>
                  <a:gd name="T4" fmla="*/ 895 w 921"/>
                  <a:gd name="T5" fmla="*/ 614 h 663"/>
                  <a:gd name="T6" fmla="*/ 873 w 921"/>
                  <a:gd name="T7" fmla="*/ 636 h 663"/>
                  <a:gd name="T8" fmla="*/ 49 w 921"/>
                  <a:gd name="T9" fmla="*/ 636 h 663"/>
                  <a:gd name="T10" fmla="*/ 27 w 921"/>
                  <a:gd name="T11" fmla="*/ 614 h 663"/>
                  <a:gd name="T12" fmla="*/ 27 w 921"/>
                  <a:gd name="T13" fmla="*/ 48 h 663"/>
                  <a:gd name="T14" fmla="*/ 49 w 921"/>
                  <a:gd name="T15" fmla="*/ 26 h 663"/>
                  <a:gd name="T16" fmla="*/ 873 w 921"/>
                  <a:gd name="T17" fmla="*/ 26 h 663"/>
                  <a:gd name="T18" fmla="*/ 873 w 921"/>
                  <a:gd name="T19" fmla="*/ 0 h 663"/>
                  <a:gd name="T20" fmla="*/ 49 w 921"/>
                  <a:gd name="T21" fmla="*/ 0 h 663"/>
                  <a:gd name="T22" fmla="*/ 0 w 921"/>
                  <a:gd name="T23" fmla="*/ 48 h 663"/>
                  <a:gd name="T24" fmla="*/ 0 w 921"/>
                  <a:gd name="T25" fmla="*/ 614 h 663"/>
                  <a:gd name="T26" fmla="*/ 49 w 921"/>
                  <a:gd name="T27" fmla="*/ 663 h 663"/>
                  <a:gd name="T28" fmla="*/ 873 w 921"/>
                  <a:gd name="T29" fmla="*/ 663 h 663"/>
                  <a:gd name="T30" fmla="*/ 921 w 921"/>
                  <a:gd name="T31" fmla="*/ 614 h 663"/>
                  <a:gd name="T32" fmla="*/ 921 w 921"/>
                  <a:gd name="T33" fmla="*/ 48 h 663"/>
                  <a:gd name="T34" fmla="*/ 873 w 921"/>
                  <a:gd name="T35"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1" h="663">
                    <a:moveTo>
                      <a:pt x="873" y="26"/>
                    </a:moveTo>
                    <a:cubicBezTo>
                      <a:pt x="885" y="26"/>
                      <a:pt x="895" y="36"/>
                      <a:pt x="895" y="48"/>
                    </a:cubicBezTo>
                    <a:cubicBezTo>
                      <a:pt x="895" y="614"/>
                      <a:pt x="895" y="614"/>
                      <a:pt x="895" y="614"/>
                    </a:cubicBezTo>
                    <a:cubicBezTo>
                      <a:pt x="895" y="627"/>
                      <a:pt x="885" y="636"/>
                      <a:pt x="873" y="636"/>
                    </a:cubicBezTo>
                    <a:cubicBezTo>
                      <a:pt x="49" y="636"/>
                      <a:pt x="49" y="636"/>
                      <a:pt x="49" y="636"/>
                    </a:cubicBezTo>
                    <a:cubicBezTo>
                      <a:pt x="37" y="636"/>
                      <a:pt x="27" y="627"/>
                      <a:pt x="27" y="614"/>
                    </a:cubicBezTo>
                    <a:cubicBezTo>
                      <a:pt x="27" y="48"/>
                      <a:pt x="27" y="48"/>
                      <a:pt x="27" y="48"/>
                    </a:cubicBezTo>
                    <a:cubicBezTo>
                      <a:pt x="27" y="36"/>
                      <a:pt x="37" y="26"/>
                      <a:pt x="49" y="26"/>
                    </a:cubicBezTo>
                    <a:cubicBezTo>
                      <a:pt x="873" y="26"/>
                      <a:pt x="873" y="26"/>
                      <a:pt x="873" y="26"/>
                    </a:cubicBezTo>
                    <a:moveTo>
                      <a:pt x="873" y="0"/>
                    </a:moveTo>
                    <a:cubicBezTo>
                      <a:pt x="49" y="0"/>
                      <a:pt x="49" y="0"/>
                      <a:pt x="49" y="0"/>
                    </a:cubicBezTo>
                    <a:cubicBezTo>
                      <a:pt x="22" y="0"/>
                      <a:pt x="0" y="21"/>
                      <a:pt x="0" y="48"/>
                    </a:cubicBezTo>
                    <a:cubicBezTo>
                      <a:pt x="0" y="614"/>
                      <a:pt x="0" y="614"/>
                      <a:pt x="0" y="614"/>
                    </a:cubicBezTo>
                    <a:cubicBezTo>
                      <a:pt x="0" y="641"/>
                      <a:pt x="22" y="663"/>
                      <a:pt x="49" y="663"/>
                    </a:cubicBezTo>
                    <a:cubicBezTo>
                      <a:pt x="873" y="663"/>
                      <a:pt x="873" y="663"/>
                      <a:pt x="873" y="663"/>
                    </a:cubicBezTo>
                    <a:cubicBezTo>
                      <a:pt x="899" y="663"/>
                      <a:pt x="921" y="641"/>
                      <a:pt x="921" y="614"/>
                    </a:cubicBezTo>
                    <a:cubicBezTo>
                      <a:pt x="921" y="48"/>
                      <a:pt x="921" y="48"/>
                      <a:pt x="921" y="48"/>
                    </a:cubicBezTo>
                    <a:cubicBezTo>
                      <a:pt x="921" y="21"/>
                      <a:pt x="899" y="0"/>
                      <a:pt x="873" y="0"/>
                    </a:cubicBezTo>
                  </a:path>
                </a:pathLst>
              </a:custGeom>
              <a:solidFill>
                <a:srgbClr val="AAB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8" name="Rectangle 23">
                <a:extLst>
                  <a:ext uri="{FF2B5EF4-FFF2-40B4-BE49-F238E27FC236}">
                    <a16:creationId xmlns:a16="http://schemas.microsoft.com/office/drawing/2014/main" id="{02B31664-69BC-4A5B-B05D-FC6A91EA7544}"/>
                  </a:ext>
                </a:extLst>
              </p:cNvPr>
              <p:cNvSpPr>
                <a:spLocks noChangeArrowheads="1"/>
              </p:cNvSpPr>
              <p:nvPr/>
            </p:nvSpPr>
            <p:spPr bwMode="auto">
              <a:xfrm>
                <a:off x="1166813" y="1765301"/>
                <a:ext cx="1754187" cy="1203325"/>
              </a:xfrm>
              <a:prstGeom prst="rect">
                <a:avLst/>
              </a:prstGeom>
              <a:solidFill>
                <a:srgbClr val="EFF1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9" name="Rectangle 24">
                <a:extLst>
                  <a:ext uri="{FF2B5EF4-FFF2-40B4-BE49-F238E27FC236}">
                    <a16:creationId xmlns:a16="http://schemas.microsoft.com/office/drawing/2014/main" id="{3DCF991E-BC51-42DB-850D-361C2A623F98}"/>
                  </a:ext>
                </a:extLst>
              </p:cNvPr>
              <p:cNvSpPr>
                <a:spLocks noChangeArrowheads="1"/>
              </p:cNvSpPr>
              <p:nvPr/>
            </p:nvSpPr>
            <p:spPr bwMode="auto">
              <a:xfrm>
                <a:off x="1166813" y="1765301"/>
                <a:ext cx="17541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0" name="Freeform 25">
                <a:extLst>
                  <a:ext uri="{FF2B5EF4-FFF2-40B4-BE49-F238E27FC236}">
                    <a16:creationId xmlns:a16="http://schemas.microsoft.com/office/drawing/2014/main" id="{37FE2E7D-D70C-48EC-8C0A-F959E1ED1089}"/>
                  </a:ext>
                </a:extLst>
              </p:cNvPr>
              <p:cNvSpPr>
                <a:spLocks noEditPoints="1"/>
              </p:cNvSpPr>
              <p:nvPr/>
            </p:nvSpPr>
            <p:spPr bwMode="auto">
              <a:xfrm>
                <a:off x="1049338" y="1651001"/>
                <a:ext cx="1985962" cy="1431925"/>
              </a:xfrm>
              <a:custGeom>
                <a:avLst/>
                <a:gdLst>
                  <a:gd name="T0" fmla="*/ 815 w 921"/>
                  <a:gd name="T1" fmla="*/ 106 h 663"/>
                  <a:gd name="T2" fmla="*/ 815 w 921"/>
                  <a:gd name="T3" fmla="*/ 557 h 663"/>
                  <a:gd name="T4" fmla="*/ 107 w 921"/>
                  <a:gd name="T5" fmla="*/ 557 h 663"/>
                  <a:gd name="T6" fmla="*/ 107 w 921"/>
                  <a:gd name="T7" fmla="*/ 106 h 663"/>
                  <a:gd name="T8" fmla="*/ 815 w 921"/>
                  <a:gd name="T9" fmla="*/ 106 h 663"/>
                  <a:gd name="T10" fmla="*/ 873 w 921"/>
                  <a:gd name="T11" fmla="*/ 0 h 663"/>
                  <a:gd name="T12" fmla="*/ 49 w 921"/>
                  <a:gd name="T13" fmla="*/ 0 h 663"/>
                  <a:gd name="T14" fmla="*/ 0 w 921"/>
                  <a:gd name="T15" fmla="*/ 49 h 663"/>
                  <a:gd name="T16" fmla="*/ 0 w 921"/>
                  <a:gd name="T17" fmla="*/ 615 h 663"/>
                  <a:gd name="T18" fmla="*/ 49 w 921"/>
                  <a:gd name="T19" fmla="*/ 663 h 663"/>
                  <a:gd name="T20" fmla="*/ 873 w 921"/>
                  <a:gd name="T21" fmla="*/ 663 h 663"/>
                  <a:gd name="T22" fmla="*/ 921 w 921"/>
                  <a:gd name="T23" fmla="*/ 615 h 663"/>
                  <a:gd name="T24" fmla="*/ 921 w 921"/>
                  <a:gd name="T25" fmla="*/ 49 h 663"/>
                  <a:gd name="T26" fmla="*/ 873 w 921"/>
                  <a:gd name="T2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663">
                    <a:moveTo>
                      <a:pt x="815" y="106"/>
                    </a:moveTo>
                    <a:cubicBezTo>
                      <a:pt x="815" y="557"/>
                      <a:pt x="815" y="557"/>
                      <a:pt x="815" y="557"/>
                    </a:cubicBezTo>
                    <a:cubicBezTo>
                      <a:pt x="107" y="557"/>
                      <a:pt x="107" y="557"/>
                      <a:pt x="107" y="557"/>
                    </a:cubicBezTo>
                    <a:cubicBezTo>
                      <a:pt x="107" y="106"/>
                      <a:pt x="107" y="106"/>
                      <a:pt x="107" y="106"/>
                    </a:cubicBezTo>
                    <a:cubicBezTo>
                      <a:pt x="815" y="106"/>
                      <a:pt x="815" y="106"/>
                      <a:pt x="815" y="106"/>
                    </a:cubicBezTo>
                    <a:moveTo>
                      <a:pt x="873" y="0"/>
                    </a:moveTo>
                    <a:cubicBezTo>
                      <a:pt x="49" y="0"/>
                      <a:pt x="49" y="0"/>
                      <a:pt x="49" y="0"/>
                    </a:cubicBezTo>
                    <a:cubicBezTo>
                      <a:pt x="22" y="0"/>
                      <a:pt x="0" y="22"/>
                      <a:pt x="0" y="49"/>
                    </a:cubicBezTo>
                    <a:cubicBezTo>
                      <a:pt x="0" y="615"/>
                      <a:pt x="0" y="615"/>
                      <a:pt x="0" y="615"/>
                    </a:cubicBezTo>
                    <a:cubicBezTo>
                      <a:pt x="0" y="642"/>
                      <a:pt x="22" y="663"/>
                      <a:pt x="49" y="663"/>
                    </a:cubicBezTo>
                    <a:cubicBezTo>
                      <a:pt x="873" y="663"/>
                      <a:pt x="873" y="663"/>
                      <a:pt x="873" y="663"/>
                    </a:cubicBezTo>
                    <a:cubicBezTo>
                      <a:pt x="899" y="663"/>
                      <a:pt x="921" y="642"/>
                      <a:pt x="921" y="615"/>
                    </a:cubicBezTo>
                    <a:cubicBezTo>
                      <a:pt x="921" y="49"/>
                      <a:pt x="921" y="49"/>
                      <a:pt x="921" y="49"/>
                    </a:cubicBezTo>
                    <a:cubicBezTo>
                      <a:pt x="921" y="22"/>
                      <a:pt x="899" y="0"/>
                      <a:pt x="873"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1" name="Freeform 26">
                <a:extLst>
                  <a:ext uri="{FF2B5EF4-FFF2-40B4-BE49-F238E27FC236}">
                    <a16:creationId xmlns:a16="http://schemas.microsoft.com/office/drawing/2014/main" id="{C5862AB0-6D75-4082-8E9B-30CDE04083B0}"/>
                  </a:ext>
                </a:extLst>
              </p:cNvPr>
              <p:cNvSpPr>
                <a:spLocks noEditPoints="1"/>
              </p:cNvSpPr>
              <p:nvPr/>
            </p:nvSpPr>
            <p:spPr bwMode="auto">
              <a:xfrm>
                <a:off x="1049338" y="1651001"/>
                <a:ext cx="1985962" cy="1431925"/>
              </a:xfrm>
              <a:custGeom>
                <a:avLst/>
                <a:gdLst>
                  <a:gd name="T0" fmla="*/ 873 w 921"/>
                  <a:gd name="T1" fmla="*/ 27 h 663"/>
                  <a:gd name="T2" fmla="*/ 895 w 921"/>
                  <a:gd name="T3" fmla="*/ 49 h 663"/>
                  <a:gd name="T4" fmla="*/ 895 w 921"/>
                  <a:gd name="T5" fmla="*/ 615 h 663"/>
                  <a:gd name="T6" fmla="*/ 873 w 921"/>
                  <a:gd name="T7" fmla="*/ 637 h 663"/>
                  <a:gd name="T8" fmla="*/ 49 w 921"/>
                  <a:gd name="T9" fmla="*/ 637 h 663"/>
                  <a:gd name="T10" fmla="*/ 27 w 921"/>
                  <a:gd name="T11" fmla="*/ 615 h 663"/>
                  <a:gd name="T12" fmla="*/ 27 w 921"/>
                  <a:gd name="T13" fmla="*/ 49 h 663"/>
                  <a:gd name="T14" fmla="*/ 49 w 921"/>
                  <a:gd name="T15" fmla="*/ 27 h 663"/>
                  <a:gd name="T16" fmla="*/ 873 w 921"/>
                  <a:gd name="T17" fmla="*/ 27 h 663"/>
                  <a:gd name="T18" fmla="*/ 873 w 921"/>
                  <a:gd name="T19" fmla="*/ 0 h 663"/>
                  <a:gd name="T20" fmla="*/ 49 w 921"/>
                  <a:gd name="T21" fmla="*/ 0 h 663"/>
                  <a:gd name="T22" fmla="*/ 0 w 921"/>
                  <a:gd name="T23" fmla="*/ 49 h 663"/>
                  <a:gd name="T24" fmla="*/ 0 w 921"/>
                  <a:gd name="T25" fmla="*/ 615 h 663"/>
                  <a:gd name="T26" fmla="*/ 49 w 921"/>
                  <a:gd name="T27" fmla="*/ 663 h 663"/>
                  <a:gd name="T28" fmla="*/ 873 w 921"/>
                  <a:gd name="T29" fmla="*/ 663 h 663"/>
                  <a:gd name="T30" fmla="*/ 921 w 921"/>
                  <a:gd name="T31" fmla="*/ 615 h 663"/>
                  <a:gd name="T32" fmla="*/ 921 w 921"/>
                  <a:gd name="T33" fmla="*/ 49 h 663"/>
                  <a:gd name="T34" fmla="*/ 873 w 921"/>
                  <a:gd name="T35"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1" h="663">
                    <a:moveTo>
                      <a:pt x="873" y="27"/>
                    </a:moveTo>
                    <a:cubicBezTo>
                      <a:pt x="885" y="27"/>
                      <a:pt x="895" y="36"/>
                      <a:pt x="895" y="49"/>
                    </a:cubicBezTo>
                    <a:cubicBezTo>
                      <a:pt x="895" y="615"/>
                      <a:pt x="895" y="615"/>
                      <a:pt x="895" y="615"/>
                    </a:cubicBezTo>
                    <a:cubicBezTo>
                      <a:pt x="895" y="627"/>
                      <a:pt x="885" y="637"/>
                      <a:pt x="873" y="637"/>
                    </a:cubicBezTo>
                    <a:cubicBezTo>
                      <a:pt x="49" y="637"/>
                      <a:pt x="49" y="637"/>
                      <a:pt x="49" y="637"/>
                    </a:cubicBezTo>
                    <a:cubicBezTo>
                      <a:pt x="37" y="637"/>
                      <a:pt x="27" y="627"/>
                      <a:pt x="27" y="615"/>
                    </a:cubicBezTo>
                    <a:cubicBezTo>
                      <a:pt x="27" y="49"/>
                      <a:pt x="27" y="49"/>
                      <a:pt x="27" y="49"/>
                    </a:cubicBezTo>
                    <a:cubicBezTo>
                      <a:pt x="27" y="36"/>
                      <a:pt x="37" y="27"/>
                      <a:pt x="49" y="27"/>
                    </a:cubicBezTo>
                    <a:cubicBezTo>
                      <a:pt x="873" y="27"/>
                      <a:pt x="873" y="27"/>
                      <a:pt x="873" y="27"/>
                    </a:cubicBezTo>
                    <a:moveTo>
                      <a:pt x="873" y="0"/>
                    </a:moveTo>
                    <a:cubicBezTo>
                      <a:pt x="49" y="0"/>
                      <a:pt x="49" y="0"/>
                      <a:pt x="49" y="0"/>
                    </a:cubicBezTo>
                    <a:cubicBezTo>
                      <a:pt x="22" y="0"/>
                      <a:pt x="0" y="22"/>
                      <a:pt x="0" y="49"/>
                    </a:cubicBezTo>
                    <a:cubicBezTo>
                      <a:pt x="0" y="615"/>
                      <a:pt x="0" y="615"/>
                      <a:pt x="0" y="615"/>
                    </a:cubicBezTo>
                    <a:cubicBezTo>
                      <a:pt x="0" y="642"/>
                      <a:pt x="22" y="663"/>
                      <a:pt x="49" y="663"/>
                    </a:cubicBezTo>
                    <a:cubicBezTo>
                      <a:pt x="873" y="663"/>
                      <a:pt x="873" y="663"/>
                      <a:pt x="873" y="663"/>
                    </a:cubicBezTo>
                    <a:cubicBezTo>
                      <a:pt x="899" y="663"/>
                      <a:pt x="921" y="642"/>
                      <a:pt x="921" y="615"/>
                    </a:cubicBezTo>
                    <a:cubicBezTo>
                      <a:pt x="921" y="49"/>
                      <a:pt x="921" y="49"/>
                      <a:pt x="921" y="49"/>
                    </a:cubicBezTo>
                    <a:cubicBezTo>
                      <a:pt x="921" y="22"/>
                      <a:pt x="899" y="0"/>
                      <a:pt x="873"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2" name="Rectangle 27">
                <a:extLst>
                  <a:ext uri="{FF2B5EF4-FFF2-40B4-BE49-F238E27FC236}">
                    <a16:creationId xmlns:a16="http://schemas.microsoft.com/office/drawing/2014/main" id="{5B59C49D-77AA-448F-BC25-F71EDB3FF11A}"/>
                  </a:ext>
                </a:extLst>
              </p:cNvPr>
              <p:cNvSpPr>
                <a:spLocks noChangeArrowheads="1"/>
              </p:cNvSpPr>
              <p:nvPr/>
            </p:nvSpPr>
            <p:spPr bwMode="auto">
              <a:xfrm>
                <a:off x="1754188" y="3332163"/>
                <a:ext cx="566737" cy="79375"/>
              </a:xfrm>
              <a:prstGeom prst="rect">
                <a:avLst/>
              </a:prstGeom>
              <a:solidFill>
                <a:srgbClr val="8280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3" name="Rectangle 28">
                <a:extLst>
                  <a:ext uri="{FF2B5EF4-FFF2-40B4-BE49-F238E27FC236}">
                    <a16:creationId xmlns:a16="http://schemas.microsoft.com/office/drawing/2014/main" id="{057BA599-6CF5-4990-B780-CD57C3DAD82A}"/>
                  </a:ext>
                </a:extLst>
              </p:cNvPr>
              <p:cNvSpPr>
                <a:spLocks noChangeArrowheads="1"/>
              </p:cNvSpPr>
              <p:nvPr/>
            </p:nvSpPr>
            <p:spPr bwMode="auto">
              <a:xfrm>
                <a:off x="1754188" y="3332163"/>
                <a:ext cx="56673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4" name="Rectangle 29">
                <a:extLst>
                  <a:ext uri="{FF2B5EF4-FFF2-40B4-BE49-F238E27FC236}">
                    <a16:creationId xmlns:a16="http://schemas.microsoft.com/office/drawing/2014/main" id="{F35675BC-DEF9-4239-8ACD-5EBA3F56F00B}"/>
                  </a:ext>
                </a:extLst>
              </p:cNvPr>
              <p:cNvSpPr>
                <a:spLocks noChangeArrowheads="1"/>
              </p:cNvSpPr>
              <p:nvPr/>
            </p:nvSpPr>
            <p:spPr bwMode="auto">
              <a:xfrm>
                <a:off x="1754188" y="3309938"/>
                <a:ext cx="566737" cy="22225"/>
              </a:xfrm>
              <a:prstGeom prst="rect">
                <a:avLst/>
              </a:prstGeom>
              <a:solidFill>
                <a:srgbClr val="A9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5" name="Rectangle 30">
                <a:extLst>
                  <a:ext uri="{FF2B5EF4-FFF2-40B4-BE49-F238E27FC236}">
                    <a16:creationId xmlns:a16="http://schemas.microsoft.com/office/drawing/2014/main" id="{A335FB4F-A3EA-4035-BDE7-27B01E53650D}"/>
                  </a:ext>
                </a:extLst>
              </p:cNvPr>
              <p:cNvSpPr>
                <a:spLocks noChangeArrowheads="1"/>
              </p:cNvSpPr>
              <p:nvPr/>
            </p:nvSpPr>
            <p:spPr bwMode="auto">
              <a:xfrm>
                <a:off x="1754188" y="3332163"/>
                <a:ext cx="566737" cy="34925"/>
              </a:xfrm>
              <a:prstGeom prst="rect">
                <a:avLst/>
              </a:prstGeom>
              <a:solidFill>
                <a:srgbClr val="6866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6" name="Rectangle 31">
                <a:extLst>
                  <a:ext uri="{FF2B5EF4-FFF2-40B4-BE49-F238E27FC236}">
                    <a16:creationId xmlns:a16="http://schemas.microsoft.com/office/drawing/2014/main" id="{D78C7150-05BA-477D-ABAF-66CB8D807008}"/>
                  </a:ext>
                </a:extLst>
              </p:cNvPr>
              <p:cNvSpPr>
                <a:spLocks noChangeArrowheads="1"/>
              </p:cNvSpPr>
              <p:nvPr/>
            </p:nvSpPr>
            <p:spPr bwMode="auto">
              <a:xfrm>
                <a:off x="1754188" y="3332163"/>
                <a:ext cx="566737"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7" name="Rectangle 32">
                <a:extLst>
                  <a:ext uri="{FF2B5EF4-FFF2-40B4-BE49-F238E27FC236}">
                    <a16:creationId xmlns:a16="http://schemas.microsoft.com/office/drawing/2014/main" id="{FB6FECDB-D2C1-400B-82EF-0F11B5A2997C}"/>
                  </a:ext>
                </a:extLst>
              </p:cNvPr>
              <p:cNvSpPr>
                <a:spLocks noChangeArrowheads="1"/>
              </p:cNvSpPr>
              <p:nvPr/>
            </p:nvSpPr>
            <p:spPr bwMode="auto">
              <a:xfrm>
                <a:off x="1476375" y="3232151"/>
                <a:ext cx="1133475" cy="100013"/>
              </a:xfrm>
              <a:prstGeom prst="rect">
                <a:avLst/>
              </a:prstGeom>
              <a:solidFill>
                <a:srgbClr val="EFF1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8" name="Freeform 33">
                <a:extLst>
                  <a:ext uri="{FF2B5EF4-FFF2-40B4-BE49-F238E27FC236}">
                    <a16:creationId xmlns:a16="http://schemas.microsoft.com/office/drawing/2014/main" id="{AD2BAF8D-88F5-495C-AF52-FF20A09A4E9C}"/>
                  </a:ext>
                </a:extLst>
              </p:cNvPr>
              <p:cNvSpPr>
                <a:spLocks/>
              </p:cNvSpPr>
              <p:nvPr/>
            </p:nvSpPr>
            <p:spPr bwMode="auto">
              <a:xfrm>
                <a:off x="1366838" y="1974851"/>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4"/>
                      <a:pt x="74" y="58"/>
                      <a:pt x="68" y="58"/>
                    </a:cubicBezTo>
                    <a:cubicBezTo>
                      <a:pt x="10" y="58"/>
                      <a:pt x="10" y="58"/>
                      <a:pt x="10" y="58"/>
                    </a:cubicBezTo>
                    <a:cubicBezTo>
                      <a:pt x="5" y="58"/>
                      <a:pt x="0" y="54"/>
                      <a:pt x="0" y="48"/>
                    </a:cubicBezTo>
                    <a:cubicBezTo>
                      <a:pt x="0" y="10"/>
                      <a:pt x="0" y="10"/>
                      <a:pt x="0" y="10"/>
                    </a:cubicBezTo>
                    <a:cubicBezTo>
                      <a:pt x="0" y="5"/>
                      <a:pt x="5" y="0"/>
                      <a:pt x="10" y="0"/>
                    </a:cubicBezTo>
                    <a:cubicBezTo>
                      <a:pt x="68" y="0"/>
                      <a:pt x="68" y="0"/>
                      <a:pt x="68" y="0"/>
                    </a:cubicBezTo>
                    <a:cubicBezTo>
                      <a:pt x="74" y="0"/>
                      <a:pt x="78" y="5"/>
                      <a:pt x="78" y="10"/>
                    </a:cubicBezTo>
                    <a:cubicBezTo>
                      <a:pt x="78" y="48"/>
                      <a:pt x="78" y="48"/>
                      <a:pt x="78" y="48"/>
                    </a:cubicBezTo>
                  </a:path>
                </a:pathLst>
              </a:custGeom>
              <a:solidFill>
                <a:srgbClr val="5BC5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9" name="Freeform 34">
                <a:extLst>
                  <a:ext uri="{FF2B5EF4-FFF2-40B4-BE49-F238E27FC236}">
                    <a16:creationId xmlns:a16="http://schemas.microsoft.com/office/drawing/2014/main" id="{B9A73ECB-CF1C-4784-84A4-C37419020576}"/>
                  </a:ext>
                </a:extLst>
              </p:cNvPr>
              <p:cNvSpPr>
                <a:spLocks/>
              </p:cNvSpPr>
              <p:nvPr/>
            </p:nvSpPr>
            <p:spPr bwMode="auto">
              <a:xfrm>
                <a:off x="1595438" y="1974851"/>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4"/>
                      <a:pt x="74" y="58"/>
                      <a:pt x="68" y="58"/>
                    </a:cubicBezTo>
                    <a:cubicBezTo>
                      <a:pt x="10" y="58"/>
                      <a:pt x="10" y="58"/>
                      <a:pt x="10" y="58"/>
                    </a:cubicBezTo>
                    <a:cubicBezTo>
                      <a:pt x="5" y="58"/>
                      <a:pt x="0" y="54"/>
                      <a:pt x="0" y="48"/>
                    </a:cubicBezTo>
                    <a:cubicBezTo>
                      <a:pt x="0" y="10"/>
                      <a:pt x="0" y="10"/>
                      <a:pt x="0" y="10"/>
                    </a:cubicBezTo>
                    <a:cubicBezTo>
                      <a:pt x="0" y="5"/>
                      <a:pt x="5" y="0"/>
                      <a:pt x="10" y="0"/>
                    </a:cubicBezTo>
                    <a:cubicBezTo>
                      <a:pt x="68" y="0"/>
                      <a:pt x="68" y="0"/>
                      <a:pt x="68" y="0"/>
                    </a:cubicBezTo>
                    <a:cubicBezTo>
                      <a:pt x="74" y="0"/>
                      <a:pt x="78" y="5"/>
                      <a:pt x="78" y="10"/>
                    </a:cubicBezTo>
                    <a:cubicBezTo>
                      <a:pt x="78" y="48"/>
                      <a:pt x="78" y="48"/>
                      <a:pt x="78" y="48"/>
                    </a:cubicBezTo>
                  </a:path>
                </a:pathLst>
              </a:custGeom>
              <a:solidFill>
                <a:srgbClr val="C6DD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0" name="Freeform 35">
                <a:extLst>
                  <a:ext uri="{FF2B5EF4-FFF2-40B4-BE49-F238E27FC236}">
                    <a16:creationId xmlns:a16="http://schemas.microsoft.com/office/drawing/2014/main" id="{BC6B11D5-0896-4169-BA0E-A7CD82C6EA6A}"/>
                  </a:ext>
                </a:extLst>
              </p:cNvPr>
              <p:cNvSpPr>
                <a:spLocks/>
              </p:cNvSpPr>
              <p:nvPr/>
            </p:nvSpPr>
            <p:spPr bwMode="auto">
              <a:xfrm>
                <a:off x="1824038" y="1974851"/>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4"/>
                      <a:pt x="74" y="58"/>
                      <a:pt x="68" y="58"/>
                    </a:cubicBezTo>
                    <a:cubicBezTo>
                      <a:pt x="10" y="58"/>
                      <a:pt x="10" y="58"/>
                      <a:pt x="10" y="58"/>
                    </a:cubicBezTo>
                    <a:cubicBezTo>
                      <a:pt x="5" y="58"/>
                      <a:pt x="0" y="54"/>
                      <a:pt x="0" y="48"/>
                    </a:cubicBezTo>
                    <a:cubicBezTo>
                      <a:pt x="0" y="10"/>
                      <a:pt x="0" y="10"/>
                      <a:pt x="0" y="10"/>
                    </a:cubicBezTo>
                    <a:cubicBezTo>
                      <a:pt x="0" y="5"/>
                      <a:pt x="5" y="0"/>
                      <a:pt x="10" y="0"/>
                    </a:cubicBezTo>
                    <a:cubicBezTo>
                      <a:pt x="68" y="0"/>
                      <a:pt x="68" y="0"/>
                      <a:pt x="68" y="0"/>
                    </a:cubicBezTo>
                    <a:cubicBezTo>
                      <a:pt x="74" y="0"/>
                      <a:pt x="78" y="5"/>
                      <a:pt x="78" y="10"/>
                    </a:cubicBezTo>
                    <a:cubicBezTo>
                      <a:pt x="78" y="48"/>
                      <a:pt x="78" y="48"/>
                      <a:pt x="78" y="48"/>
                    </a:cubicBezTo>
                  </a:path>
                </a:pathLst>
              </a:custGeom>
              <a:solidFill>
                <a:srgbClr val="0080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1" name="Freeform 36">
                <a:extLst>
                  <a:ext uri="{FF2B5EF4-FFF2-40B4-BE49-F238E27FC236}">
                    <a16:creationId xmlns:a16="http://schemas.microsoft.com/office/drawing/2014/main" id="{AE3D3968-7CC2-4D7D-AC7A-CB7B34B15D50}"/>
                  </a:ext>
                </a:extLst>
              </p:cNvPr>
              <p:cNvSpPr>
                <a:spLocks/>
              </p:cNvSpPr>
              <p:nvPr/>
            </p:nvSpPr>
            <p:spPr bwMode="auto">
              <a:xfrm>
                <a:off x="2054225" y="1974851"/>
                <a:ext cx="165100" cy="125413"/>
              </a:xfrm>
              <a:custGeom>
                <a:avLst/>
                <a:gdLst>
                  <a:gd name="T0" fmla="*/ 77 w 77"/>
                  <a:gd name="T1" fmla="*/ 48 h 58"/>
                  <a:gd name="T2" fmla="*/ 67 w 77"/>
                  <a:gd name="T3" fmla="*/ 58 h 58"/>
                  <a:gd name="T4" fmla="*/ 9 w 77"/>
                  <a:gd name="T5" fmla="*/ 58 h 58"/>
                  <a:gd name="T6" fmla="*/ 0 w 77"/>
                  <a:gd name="T7" fmla="*/ 48 h 58"/>
                  <a:gd name="T8" fmla="*/ 0 w 77"/>
                  <a:gd name="T9" fmla="*/ 10 h 58"/>
                  <a:gd name="T10" fmla="*/ 9 w 77"/>
                  <a:gd name="T11" fmla="*/ 0 h 58"/>
                  <a:gd name="T12" fmla="*/ 67 w 77"/>
                  <a:gd name="T13" fmla="*/ 0 h 58"/>
                  <a:gd name="T14" fmla="*/ 77 w 77"/>
                  <a:gd name="T15" fmla="*/ 10 h 58"/>
                  <a:gd name="T16" fmla="*/ 77 w 77"/>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8">
                    <a:moveTo>
                      <a:pt x="77" y="48"/>
                    </a:moveTo>
                    <a:cubicBezTo>
                      <a:pt x="77" y="54"/>
                      <a:pt x="73" y="58"/>
                      <a:pt x="67" y="58"/>
                    </a:cubicBezTo>
                    <a:cubicBezTo>
                      <a:pt x="9" y="58"/>
                      <a:pt x="9" y="58"/>
                      <a:pt x="9" y="58"/>
                    </a:cubicBezTo>
                    <a:cubicBezTo>
                      <a:pt x="4" y="58"/>
                      <a:pt x="0" y="54"/>
                      <a:pt x="0" y="48"/>
                    </a:cubicBezTo>
                    <a:cubicBezTo>
                      <a:pt x="0" y="10"/>
                      <a:pt x="0" y="10"/>
                      <a:pt x="0" y="10"/>
                    </a:cubicBezTo>
                    <a:cubicBezTo>
                      <a:pt x="0" y="5"/>
                      <a:pt x="4" y="0"/>
                      <a:pt x="9" y="0"/>
                    </a:cubicBezTo>
                    <a:cubicBezTo>
                      <a:pt x="67" y="0"/>
                      <a:pt x="67" y="0"/>
                      <a:pt x="67" y="0"/>
                    </a:cubicBezTo>
                    <a:cubicBezTo>
                      <a:pt x="73" y="0"/>
                      <a:pt x="77" y="5"/>
                      <a:pt x="77" y="10"/>
                    </a:cubicBezTo>
                    <a:cubicBezTo>
                      <a:pt x="77" y="48"/>
                      <a:pt x="77" y="48"/>
                      <a:pt x="77" y="48"/>
                    </a:cubicBezTo>
                  </a:path>
                </a:pathLst>
              </a:custGeom>
              <a:solidFill>
                <a:srgbClr val="54A6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2" name="Freeform 37">
                <a:extLst>
                  <a:ext uri="{FF2B5EF4-FFF2-40B4-BE49-F238E27FC236}">
                    <a16:creationId xmlns:a16="http://schemas.microsoft.com/office/drawing/2014/main" id="{F306F42D-A11A-44A9-A7A1-DEE6FA7A6504}"/>
                  </a:ext>
                </a:extLst>
              </p:cNvPr>
              <p:cNvSpPr>
                <a:spLocks/>
              </p:cNvSpPr>
              <p:nvPr/>
            </p:nvSpPr>
            <p:spPr bwMode="auto">
              <a:xfrm>
                <a:off x="1366838" y="2155826"/>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3"/>
                      <a:pt x="74" y="58"/>
                      <a:pt x="68" y="58"/>
                    </a:cubicBezTo>
                    <a:cubicBezTo>
                      <a:pt x="10" y="58"/>
                      <a:pt x="10" y="58"/>
                      <a:pt x="10" y="58"/>
                    </a:cubicBezTo>
                    <a:cubicBezTo>
                      <a:pt x="5" y="58"/>
                      <a:pt x="0" y="53"/>
                      <a:pt x="0" y="48"/>
                    </a:cubicBezTo>
                    <a:cubicBezTo>
                      <a:pt x="0" y="10"/>
                      <a:pt x="0" y="10"/>
                      <a:pt x="0" y="10"/>
                    </a:cubicBezTo>
                    <a:cubicBezTo>
                      <a:pt x="0" y="4"/>
                      <a:pt x="5" y="0"/>
                      <a:pt x="10" y="0"/>
                    </a:cubicBezTo>
                    <a:cubicBezTo>
                      <a:pt x="68" y="0"/>
                      <a:pt x="68" y="0"/>
                      <a:pt x="68" y="0"/>
                    </a:cubicBezTo>
                    <a:cubicBezTo>
                      <a:pt x="74" y="0"/>
                      <a:pt x="78" y="4"/>
                      <a:pt x="78" y="10"/>
                    </a:cubicBezTo>
                    <a:cubicBezTo>
                      <a:pt x="78" y="48"/>
                      <a:pt x="78" y="48"/>
                      <a:pt x="78" y="48"/>
                    </a:cubicBezTo>
                  </a:path>
                </a:pathLst>
              </a:custGeom>
              <a:solidFill>
                <a:srgbClr val="51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3" name="Freeform 38">
                <a:extLst>
                  <a:ext uri="{FF2B5EF4-FFF2-40B4-BE49-F238E27FC236}">
                    <a16:creationId xmlns:a16="http://schemas.microsoft.com/office/drawing/2014/main" id="{F4522408-44F6-4C6B-B9C1-2219456F6C7F}"/>
                  </a:ext>
                </a:extLst>
              </p:cNvPr>
              <p:cNvSpPr>
                <a:spLocks/>
              </p:cNvSpPr>
              <p:nvPr/>
            </p:nvSpPr>
            <p:spPr bwMode="auto">
              <a:xfrm>
                <a:off x="1595438" y="2155826"/>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3"/>
                      <a:pt x="74" y="58"/>
                      <a:pt x="68" y="58"/>
                    </a:cubicBezTo>
                    <a:cubicBezTo>
                      <a:pt x="10" y="58"/>
                      <a:pt x="10" y="58"/>
                      <a:pt x="10" y="58"/>
                    </a:cubicBezTo>
                    <a:cubicBezTo>
                      <a:pt x="5" y="58"/>
                      <a:pt x="0" y="53"/>
                      <a:pt x="0" y="48"/>
                    </a:cubicBezTo>
                    <a:cubicBezTo>
                      <a:pt x="0" y="10"/>
                      <a:pt x="0" y="10"/>
                      <a:pt x="0" y="10"/>
                    </a:cubicBezTo>
                    <a:cubicBezTo>
                      <a:pt x="0" y="4"/>
                      <a:pt x="5" y="0"/>
                      <a:pt x="10" y="0"/>
                    </a:cubicBezTo>
                    <a:cubicBezTo>
                      <a:pt x="68" y="0"/>
                      <a:pt x="68" y="0"/>
                      <a:pt x="68" y="0"/>
                    </a:cubicBezTo>
                    <a:cubicBezTo>
                      <a:pt x="74" y="0"/>
                      <a:pt x="78" y="4"/>
                      <a:pt x="78" y="10"/>
                    </a:cubicBezTo>
                    <a:cubicBezTo>
                      <a:pt x="78" y="48"/>
                      <a:pt x="78" y="48"/>
                      <a:pt x="78" y="48"/>
                    </a:cubicBezTo>
                  </a:path>
                </a:pathLst>
              </a:custGeom>
              <a:solidFill>
                <a:srgbClr val="9D9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4" name="Freeform 39">
                <a:extLst>
                  <a:ext uri="{FF2B5EF4-FFF2-40B4-BE49-F238E27FC236}">
                    <a16:creationId xmlns:a16="http://schemas.microsoft.com/office/drawing/2014/main" id="{12777C80-BBC9-4CE1-A922-1A513691E2BA}"/>
                  </a:ext>
                </a:extLst>
              </p:cNvPr>
              <p:cNvSpPr>
                <a:spLocks/>
              </p:cNvSpPr>
              <p:nvPr/>
            </p:nvSpPr>
            <p:spPr bwMode="auto">
              <a:xfrm>
                <a:off x="1824038" y="2155826"/>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3"/>
                      <a:pt x="74" y="58"/>
                      <a:pt x="68" y="58"/>
                    </a:cubicBezTo>
                    <a:cubicBezTo>
                      <a:pt x="10" y="58"/>
                      <a:pt x="10" y="58"/>
                      <a:pt x="10" y="58"/>
                    </a:cubicBezTo>
                    <a:cubicBezTo>
                      <a:pt x="5" y="58"/>
                      <a:pt x="0" y="53"/>
                      <a:pt x="0" y="48"/>
                    </a:cubicBezTo>
                    <a:cubicBezTo>
                      <a:pt x="0" y="10"/>
                      <a:pt x="0" y="10"/>
                      <a:pt x="0" y="10"/>
                    </a:cubicBezTo>
                    <a:cubicBezTo>
                      <a:pt x="0" y="4"/>
                      <a:pt x="5" y="0"/>
                      <a:pt x="10" y="0"/>
                    </a:cubicBezTo>
                    <a:cubicBezTo>
                      <a:pt x="68" y="0"/>
                      <a:pt x="68" y="0"/>
                      <a:pt x="68" y="0"/>
                    </a:cubicBezTo>
                    <a:cubicBezTo>
                      <a:pt x="74" y="0"/>
                      <a:pt x="78" y="4"/>
                      <a:pt x="78" y="10"/>
                    </a:cubicBezTo>
                    <a:cubicBezTo>
                      <a:pt x="78" y="48"/>
                      <a:pt x="78" y="48"/>
                      <a:pt x="78" y="48"/>
                    </a:cubicBezTo>
                  </a:path>
                </a:pathLst>
              </a:custGeom>
              <a:solidFill>
                <a:srgbClr val="F4B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5" name="Freeform 40">
                <a:extLst>
                  <a:ext uri="{FF2B5EF4-FFF2-40B4-BE49-F238E27FC236}">
                    <a16:creationId xmlns:a16="http://schemas.microsoft.com/office/drawing/2014/main" id="{9284F264-857A-4D2C-8671-8DAAF96C1A5A}"/>
                  </a:ext>
                </a:extLst>
              </p:cNvPr>
              <p:cNvSpPr>
                <a:spLocks/>
              </p:cNvSpPr>
              <p:nvPr/>
            </p:nvSpPr>
            <p:spPr bwMode="auto">
              <a:xfrm>
                <a:off x="2054225" y="2155826"/>
                <a:ext cx="165100" cy="125413"/>
              </a:xfrm>
              <a:custGeom>
                <a:avLst/>
                <a:gdLst>
                  <a:gd name="T0" fmla="*/ 77 w 77"/>
                  <a:gd name="T1" fmla="*/ 48 h 58"/>
                  <a:gd name="T2" fmla="*/ 67 w 77"/>
                  <a:gd name="T3" fmla="*/ 58 h 58"/>
                  <a:gd name="T4" fmla="*/ 9 w 77"/>
                  <a:gd name="T5" fmla="*/ 58 h 58"/>
                  <a:gd name="T6" fmla="*/ 0 w 77"/>
                  <a:gd name="T7" fmla="*/ 48 h 58"/>
                  <a:gd name="T8" fmla="*/ 0 w 77"/>
                  <a:gd name="T9" fmla="*/ 10 h 58"/>
                  <a:gd name="T10" fmla="*/ 9 w 77"/>
                  <a:gd name="T11" fmla="*/ 0 h 58"/>
                  <a:gd name="T12" fmla="*/ 67 w 77"/>
                  <a:gd name="T13" fmla="*/ 0 h 58"/>
                  <a:gd name="T14" fmla="*/ 77 w 77"/>
                  <a:gd name="T15" fmla="*/ 10 h 58"/>
                  <a:gd name="T16" fmla="*/ 77 w 77"/>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8">
                    <a:moveTo>
                      <a:pt x="77" y="48"/>
                    </a:moveTo>
                    <a:cubicBezTo>
                      <a:pt x="77" y="53"/>
                      <a:pt x="73" y="58"/>
                      <a:pt x="67" y="58"/>
                    </a:cubicBezTo>
                    <a:cubicBezTo>
                      <a:pt x="9" y="58"/>
                      <a:pt x="9" y="58"/>
                      <a:pt x="9" y="58"/>
                    </a:cubicBezTo>
                    <a:cubicBezTo>
                      <a:pt x="4" y="58"/>
                      <a:pt x="0" y="53"/>
                      <a:pt x="0" y="48"/>
                    </a:cubicBezTo>
                    <a:cubicBezTo>
                      <a:pt x="0" y="10"/>
                      <a:pt x="0" y="10"/>
                      <a:pt x="0" y="10"/>
                    </a:cubicBezTo>
                    <a:cubicBezTo>
                      <a:pt x="0" y="4"/>
                      <a:pt x="4" y="0"/>
                      <a:pt x="9" y="0"/>
                    </a:cubicBezTo>
                    <a:cubicBezTo>
                      <a:pt x="67" y="0"/>
                      <a:pt x="67" y="0"/>
                      <a:pt x="67" y="0"/>
                    </a:cubicBezTo>
                    <a:cubicBezTo>
                      <a:pt x="73" y="0"/>
                      <a:pt x="77" y="4"/>
                      <a:pt x="77" y="10"/>
                    </a:cubicBezTo>
                    <a:cubicBezTo>
                      <a:pt x="77" y="48"/>
                      <a:pt x="77" y="48"/>
                      <a:pt x="77" y="48"/>
                    </a:cubicBezTo>
                  </a:path>
                </a:pathLst>
              </a:custGeom>
              <a:solidFill>
                <a:srgbClr val="FF3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6" name="Freeform 41">
                <a:extLst>
                  <a:ext uri="{FF2B5EF4-FFF2-40B4-BE49-F238E27FC236}">
                    <a16:creationId xmlns:a16="http://schemas.microsoft.com/office/drawing/2014/main" id="{AB6F78CA-AB63-436B-B489-C16E40C34FDF}"/>
                  </a:ext>
                </a:extLst>
              </p:cNvPr>
              <p:cNvSpPr>
                <a:spLocks/>
              </p:cNvSpPr>
              <p:nvPr/>
            </p:nvSpPr>
            <p:spPr bwMode="auto">
              <a:xfrm>
                <a:off x="1366838" y="2339976"/>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3"/>
                      <a:pt x="74" y="58"/>
                      <a:pt x="68" y="58"/>
                    </a:cubicBezTo>
                    <a:cubicBezTo>
                      <a:pt x="10" y="58"/>
                      <a:pt x="10" y="58"/>
                      <a:pt x="10" y="58"/>
                    </a:cubicBezTo>
                    <a:cubicBezTo>
                      <a:pt x="5" y="58"/>
                      <a:pt x="0" y="53"/>
                      <a:pt x="0" y="48"/>
                    </a:cubicBezTo>
                    <a:cubicBezTo>
                      <a:pt x="0" y="10"/>
                      <a:pt x="0" y="10"/>
                      <a:pt x="0" y="10"/>
                    </a:cubicBezTo>
                    <a:cubicBezTo>
                      <a:pt x="0" y="4"/>
                      <a:pt x="5" y="0"/>
                      <a:pt x="10" y="0"/>
                    </a:cubicBezTo>
                    <a:cubicBezTo>
                      <a:pt x="68" y="0"/>
                      <a:pt x="68" y="0"/>
                      <a:pt x="68" y="0"/>
                    </a:cubicBezTo>
                    <a:cubicBezTo>
                      <a:pt x="74" y="0"/>
                      <a:pt x="78" y="4"/>
                      <a:pt x="78" y="10"/>
                    </a:cubicBezTo>
                    <a:cubicBezTo>
                      <a:pt x="78" y="48"/>
                      <a:pt x="78" y="48"/>
                      <a:pt x="78" y="48"/>
                    </a:cubicBezTo>
                  </a:path>
                </a:pathLst>
              </a:custGeom>
              <a:solidFill>
                <a:srgbClr val="F4B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7" name="Freeform 42">
                <a:extLst>
                  <a:ext uri="{FF2B5EF4-FFF2-40B4-BE49-F238E27FC236}">
                    <a16:creationId xmlns:a16="http://schemas.microsoft.com/office/drawing/2014/main" id="{853E85A1-4289-423C-85BA-9561F39644DB}"/>
                  </a:ext>
                </a:extLst>
              </p:cNvPr>
              <p:cNvSpPr>
                <a:spLocks/>
              </p:cNvSpPr>
              <p:nvPr/>
            </p:nvSpPr>
            <p:spPr bwMode="auto">
              <a:xfrm>
                <a:off x="1595438" y="2339976"/>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3"/>
                      <a:pt x="74" y="58"/>
                      <a:pt x="68" y="58"/>
                    </a:cubicBezTo>
                    <a:cubicBezTo>
                      <a:pt x="10" y="58"/>
                      <a:pt x="10" y="58"/>
                      <a:pt x="10" y="58"/>
                    </a:cubicBezTo>
                    <a:cubicBezTo>
                      <a:pt x="5" y="58"/>
                      <a:pt x="0" y="53"/>
                      <a:pt x="0" y="48"/>
                    </a:cubicBezTo>
                    <a:cubicBezTo>
                      <a:pt x="0" y="10"/>
                      <a:pt x="0" y="10"/>
                      <a:pt x="0" y="10"/>
                    </a:cubicBezTo>
                    <a:cubicBezTo>
                      <a:pt x="0" y="4"/>
                      <a:pt x="5" y="0"/>
                      <a:pt x="10" y="0"/>
                    </a:cubicBezTo>
                    <a:cubicBezTo>
                      <a:pt x="68" y="0"/>
                      <a:pt x="68" y="0"/>
                      <a:pt x="68" y="0"/>
                    </a:cubicBezTo>
                    <a:cubicBezTo>
                      <a:pt x="74" y="0"/>
                      <a:pt x="78" y="4"/>
                      <a:pt x="78" y="10"/>
                    </a:cubicBezTo>
                    <a:cubicBezTo>
                      <a:pt x="78" y="48"/>
                      <a:pt x="78" y="48"/>
                      <a:pt x="78" y="48"/>
                    </a:cubicBezTo>
                  </a:path>
                </a:pathLst>
              </a:custGeom>
              <a:solidFill>
                <a:srgbClr val="CEC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8" name="Freeform 43">
                <a:extLst>
                  <a:ext uri="{FF2B5EF4-FFF2-40B4-BE49-F238E27FC236}">
                    <a16:creationId xmlns:a16="http://schemas.microsoft.com/office/drawing/2014/main" id="{25DFD980-C807-4672-A458-B0FC706A5D4D}"/>
                  </a:ext>
                </a:extLst>
              </p:cNvPr>
              <p:cNvSpPr>
                <a:spLocks/>
              </p:cNvSpPr>
              <p:nvPr/>
            </p:nvSpPr>
            <p:spPr bwMode="auto">
              <a:xfrm>
                <a:off x="1824038" y="2339976"/>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3"/>
                      <a:pt x="74" y="58"/>
                      <a:pt x="68" y="58"/>
                    </a:cubicBezTo>
                    <a:cubicBezTo>
                      <a:pt x="10" y="58"/>
                      <a:pt x="10" y="58"/>
                      <a:pt x="10" y="58"/>
                    </a:cubicBezTo>
                    <a:cubicBezTo>
                      <a:pt x="5" y="58"/>
                      <a:pt x="0" y="53"/>
                      <a:pt x="0" y="48"/>
                    </a:cubicBezTo>
                    <a:cubicBezTo>
                      <a:pt x="0" y="10"/>
                      <a:pt x="0" y="10"/>
                      <a:pt x="0" y="10"/>
                    </a:cubicBezTo>
                    <a:cubicBezTo>
                      <a:pt x="0" y="4"/>
                      <a:pt x="5" y="0"/>
                      <a:pt x="10" y="0"/>
                    </a:cubicBezTo>
                    <a:cubicBezTo>
                      <a:pt x="68" y="0"/>
                      <a:pt x="68" y="0"/>
                      <a:pt x="68" y="0"/>
                    </a:cubicBezTo>
                    <a:cubicBezTo>
                      <a:pt x="74" y="0"/>
                      <a:pt x="78" y="4"/>
                      <a:pt x="78" y="10"/>
                    </a:cubicBezTo>
                    <a:cubicBezTo>
                      <a:pt x="78" y="48"/>
                      <a:pt x="78" y="48"/>
                      <a:pt x="78" y="48"/>
                    </a:cubicBezTo>
                  </a:path>
                </a:pathLst>
              </a:custGeom>
              <a:solidFill>
                <a:srgbClr val="9D9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9" name="Freeform 44">
                <a:extLst>
                  <a:ext uri="{FF2B5EF4-FFF2-40B4-BE49-F238E27FC236}">
                    <a16:creationId xmlns:a16="http://schemas.microsoft.com/office/drawing/2014/main" id="{68FCE6B2-9A37-4814-98C4-40DAD09192E4}"/>
                  </a:ext>
                </a:extLst>
              </p:cNvPr>
              <p:cNvSpPr>
                <a:spLocks/>
              </p:cNvSpPr>
              <p:nvPr/>
            </p:nvSpPr>
            <p:spPr bwMode="auto">
              <a:xfrm>
                <a:off x="2360613" y="2644776"/>
                <a:ext cx="127000" cy="95250"/>
              </a:xfrm>
              <a:custGeom>
                <a:avLst/>
                <a:gdLst>
                  <a:gd name="T0" fmla="*/ 59 w 59"/>
                  <a:gd name="T1" fmla="*/ 37 h 44"/>
                  <a:gd name="T2" fmla="*/ 51 w 59"/>
                  <a:gd name="T3" fmla="*/ 44 h 44"/>
                  <a:gd name="T4" fmla="*/ 7 w 59"/>
                  <a:gd name="T5" fmla="*/ 44 h 44"/>
                  <a:gd name="T6" fmla="*/ 0 w 59"/>
                  <a:gd name="T7" fmla="*/ 37 h 44"/>
                  <a:gd name="T8" fmla="*/ 0 w 59"/>
                  <a:gd name="T9" fmla="*/ 8 h 44"/>
                  <a:gd name="T10" fmla="*/ 7 w 59"/>
                  <a:gd name="T11" fmla="*/ 0 h 44"/>
                  <a:gd name="T12" fmla="*/ 51 w 59"/>
                  <a:gd name="T13" fmla="*/ 0 h 44"/>
                  <a:gd name="T14" fmla="*/ 59 w 59"/>
                  <a:gd name="T15" fmla="*/ 8 h 44"/>
                  <a:gd name="T16" fmla="*/ 59 w 59"/>
                  <a:gd name="T1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7"/>
                    </a:moveTo>
                    <a:cubicBezTo>
                      <a:pt x="59" y="41"/>
                      <a:pt x="55" y="44"/>
                      <a:pt x="51" y="44"/>
                    </a:cubicBezTo>
                    <a:cubicBezTo>
                      <a:pt x="7" y="44"/>
                      <a:pt x="7" y="44"/>
                      <a:pt x="7" y="44"/>
                    </a:cubicBezTo>
                    <a:cubicBezTo>
                      <a:pt x="3" y="44"/>
                      <a:pt x="0" y="41"/>
                      <a:pt x="0" y="37"/>
                    </a:cubicBezTo>
                    <a:cubicBezTo>
                      <a:pt x="0" y="8"/>
                      <a:pt x="0" y="8"/>
                      <a:pt x="0" y="8"/>
                    </a:cubicBezTo>
                    <a:cubicBezTo>
                      <a:pt x="0" y="4"/>
                      <a:pt x="3" y="0"/>
                      <a:pt x="7" y="0"/>
                    </a:cubicBezTo>
                    <a:cubicBezTo>
                      <a:pt x="51" y="0"/>
                      <a:pt x="51" y="0"/>
                      <a:pt x="51" y="0"/>
                    </a:cubicBezTo>
                    <a:cubicBezTo>
                      <a:pt x="55" y="0"/>
                      <a:pt x="59" y="4"/>
                      <a:pt x="59" y="8"/>
                    </a:cubicBezTo>
                    <a:lnTo>
                      <a:pt x="59" y="37"/>
                    </a:lnTo>
                    <a:close/>
                  </a:path>
                </a:pathLst>
              </a:custGeom>
              <a:solidFill>
                <a:srgbClr val="9D9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0" name="Freeform 45">
                <a:extLst>
                  <a:ext uri="{FF2B5EF4-FFF2-40B4-BE49-F238E27FC236}">
                    <a16:creationId xmlns:a16="http://schemas.microsoft.com/office/drawing/2014/main" id="{A3A77C4F-439B-4F8F-BB3D-0C7FCF44E5B3}"/>
                  </a:ext>
                </a:extLst>
              </p:cNvPr>
              <p:cNvSpPr>
                <a:spLocks noEditPoints="1"/>
              </p:cNvSpPr>
              <p:nvPr/>
            </p:nvSpPr>
            <p:spPr bwMode="auto">
              <a:xfrm>
                <a:off x="1360488" y="2633663"/>
                <a:ext cx="258762" cy="117475"/>
              </a:xfrm>
              <a:custGeom>
                <a:avLst/>
                <a:gdLst>
                  <a:gd name="T0" fmla="*/ 13 w 120"/>
                  <a:gd name="T1" fmla="*/ 5 h 54"/>
                  <a:gd name="T2" fmla="*/ 107 w 120"/>
                  <a:gd name="T3" fmla="*/ 5 h 54"/>
                  <a:gd name="T4" fmla="*/ 115 w 120"/>
                  <a:gd name="T5" fmla="*/ 13 h 54"/>
                  <a:gd name="T6" fmla="*/ 115 w 120"/>
                  <a:gd name="T7" fmla="*/ 42 h 54"/>
                  <a:gd name="T8" fmla="*/ 107 w 120"/>
                  <a:gd name="T9" fmla="*/ 49 h 54"/>
                  <a:gd name="T10" fmla="*/ 13 w 120"/>
                  <a:gd name="T11" fmla="*/ 49 h 54"/>
                  <a:gd name="T12" fmla="*/ 5 w 120"/>
                  <a:gd name="T13" fmla="*/ 42 h 54"/>
                  <a:gd name="T14" fmla="*/ 5 w 120"/>
                  <a:gd name="T15" fmla="*/ 13 h 54"/>
                  <a:gd name="T16" fmla="*/ 13 w 120"/>
                  <a:gd name="T17" fmla="*/ 5 h 54"/>
                  <a:gd name="T18" fmla="*/ 13 w 120"/>
                  <a:gd name="T19" fmla="*/ 0 h 54"/>
                  <a:gd name="T20" fmla="*/ 0 w 120"/>
                  <a:gd name="T21" fmla="*/ 13 h 54"/>
                  <a:gd name="T22" fmla="*/ 0 w 120"/>
                  <a:gd name="T23" fmla="*/ 42 h 54"/>
                  <a:gd name="T24" fmla="*/ 13 w 120"/>
                  <a:gd name="T25" fmla="*/ 54 h 54"/>
                  <a:gd name="T26" fmla="*/ 107 w 120"/>
                  <a:gd name="T27" fmla="*/ 54 h 54"/>
                  <a:gd name="T28" fmla="*/ 120 w 120"/>
                  <a:gd name="T29" fmla="*/ 42 h 54"/>
                  <a:gd name="T30" fmla="*/ 120 w 120"/>
                  <a:gd name="T31" fmla="*/ 13 h 54"/>
                  <a:gd name="T32" fmla="*/ 107 w 120"/>
                  <a:gd name="T33" fmla="*/ 0 h 54"/>
                  <a:gd name="T34" fmla="*/ 13 w 120"/>
                  <a:gd name="T3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54">
                    <a:moveTo>
                      <a:pt x="13" y="5"/>
                    </a:moveTo>
                    <a:cubicBezTo>
                      <a:pt x="107" y="5"/>
                      <a:pt x="107" y="5"/>
                      <a:pt x="107" y="5"/>
                    </a:cubicBezTo>
                    <a:cubicBezTo>
                      <a:pt x="111" y="5"/>
                      <a:pt x="115" y="9"/>
                      <a:pt x="115" y="13"/>
                    </a:cubicBezTo>
                    <a:cubicBezTo>
                      <a:pt x="115" y="42"/>
                      <a:pt x="115" y="42"/>
                      <a:pt x="115" y="42"/>
                    </a:cubicBezTo>
                    <a:cubicBezTo>
                      <a:pt x="115" y="46"/>
                      <a:pt x="111" y="49"/>
                      <a:pt x="107" y="49"/>
                    </a:cubicBezTo>
                    <a:cubicBezTo>
                      <a:pt x="13" y="49"/>
                      <a:pt x="13" y="49"/>
                      <a:pt x="13" y="49"/>
                    </a:cubicBezTo>
                    <a:cubicBezTo>
                      <a:pt x="9" y="49"/>
                      <a:pt x="5" y="46"/>
                      <a:pt x="5" y="42"/>
                    </a:cubicBezTo>
                    <a:cubicBezTo>
                      <a:pt x="5" y="13"/>
                      <a:pt x="5" y="13"/>
                      <a:pt x="5" y="13"/>
                    </a:cubicBezTo>
                    <a:cubicBezTo>
                      <a:pt x="5" y="9"/>
                      <a:pt x="9" y="5"/>
                      <a:pt x="13" y="5"/>
                    </a:cubicBezTo>
                    <a:moveTo>
                      <a:pt x="13" y="0"/>
                    </a:moveTo>
                    <a:cubicBezTo>
                      <a:pt x="6" y="0"/>
                      <a:pt x="0" y="6"/>
                      <a:pt x="0" y="13"/>
                    </a:cubicBezTo>
                    <a:cubicBezTo>
                      <a:pt x="0" y="42"/>
                      <a:pt x="0" y="42"/>
                      <a:pt x="0" y="42"/>
                    </a:cubicBezTo>
                    <a:cubicBezTo>
                      <a:pt x="0" y="49"/>
                      <a:pt x="6" y="54"/>
                      <a:pt x="13" y="54"/>
                    </a:cubicBezTo>
                    <a:cubicBezTo>
                      <a:pt x="107" y="54"/>
                      <a:pt x="107" y="54"/>
                      <a:pt x="107" y="54"/>
                    </a:cubicBezTo>
                    <a:cubicBezTo>
                      <a:pt x="114" y="54"/>
                      <a:pt x="120" y="49"/>
                      <a:pt x="120" y="42"/>
                    </a:cubicBezTo>
                    <a:cubicBezTo>
                      <a:pt x="120" y="13"/>
                      <a:pt x="120" y="13"/>
                      <a:pt x="120" y="13"/>
                    </a:cubicBezTo>
                    <a:cubicBezTo>
                      <a:pt x="120" y="6"/>
                      <a:pt x="114" y="0"/>
                      <a:pt x="107" y="0"/>
                    </a:cubicBezTo>
                    <a:cubicBezTo>
                      <a:pt x="13" y="0"/>
                      <a:pt x="13" y="0"/>
                      <a:pt x="13" y="0"/>
                    </a:cubicBezTo>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1" name="Freeform 46">
                <a:extLst>
                  <a:ext uri="{FF2B5EF4-FFF2-40B4-BE49-F238E27FC236}">
                    <a16:creationId xmlns:a16="http://schemas.microsoft.com/office/drawing/2014/main" id="{038C0457-BEEA-4DBF-9BDD-97628DD41244}"/>
                  </a:ext>
                </a:extLst>
              </p:cNvPr>
              <p:cNvSpPr>
                <a:spLocks noEditPoints="1"/>
              </p:cNvSpPr>
              <p:nvPr/>
            </p:nvSpPr>
            <p:spPr bwMode="auto">
              <a:xfrm>
                <a:off x="1636713" y="2633663"/>
                <a:ext cx="255587" cy="117475"/>
              </a:xfrm>
              <a:custGeom>
                <a:avLst/>
                <a:gdLst>
                  <a:gd name="T0" fmla="*/ 12 w 119"/>
                  <a:gd name="T1" fmla="*/ 5 h 54"/>
                  <a:gd name="T2" fmla="*/ 106 w 119"/>
                  <a:gd name="T3" fmla="*/ 5 h 54"/>
                  <a:gd name="T4" fmla="*/ 114 w 119"/>
                  <a:gd name="T5" fmla="*/ 13 h 54"/>
                  <a:gd name="T6" fmla="*/ 114 w 119"/>
                  <a:gd name="T7" fmla="*/ 42 h 54"/>
                  <a:gd name="T8" fmla="*/ 106 w 119"/>
                  <a:gd name="T9" fmla="*/ 49 h 54"/>
                  <a:gd name="T10" fmla="*/ 12 w 119"/>
                  <a:gd name="T11" fmla="*/ 49 h 54"/>
                  <a:gd name="T12" fmla="*/ 5 w 119"/>
                  <a:gd name="T13" fmla="*/ 42 h 54"/>
                  <a:gd name="T14" fmla="*/ 5 w 119"/>
                  <a:gd name="T15" fmla="*/ 13 h 54"/>
                  <a:gd name="T16" fmla="*/ 12 w 119"/>
                  <a:gd name="T17" fmla="*/ 5 h 54"/>
                  <a:gd name="T18" fmla="*/ 12 w 119"/>
                  <a:gd name="T19" fmla="*/ 0 h 54"/>
                  <a:gd name="T20" fmla="*/ 0 w 119"/>
                  <a:gd name="T21" fmla="*/ 13 h 54"/>
                  <a:gd name="T22" fmla="*/ 0 w 119"/>
                  <a:gd name="T23" fmla="*/ 42 h 54"/>
                  <a:gd name="T24" fmla="*/ 12 w 119"/>
                  <a:gd name="T25" fmla="*/ 54 h 54"/>
                  <a:gd name="T26" fmla="*/ 106 w 119"/>
                  <a:gd name="T27" fmla="*/ 54 h 54"/>
                  <a:gd name="T28" fmla="*/ 119 w 119"/>
                  <a:gd name="T29" fmla="*/ 42 h 54"/>
                  <a:gd name="T30" fmla="*/ 119 w 119"/>
                  <a:gd name="T31" fmla="*/ 13 h 54"/>
                  <a:gd name="T32" fmla="*/ 106 w 119"/>
                  <a:gd name="T33" fmla="*/ 0 h 54"/>
                  <a:gd name="T34" fmla="*/ 12 w 119"/>
                  <a:gd name="T3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54">
                    <a:moveTo>
                      <a:pt x="12" y="5"/>
                    </a:moveTo>
                    <a:cubicBezTo>
                      <a:pt x="106" y="5"/>
                      <a:pt x="106" y="5"/>
                      <a:pt x="106" y="5"/>
                    </a:cubicBezTo>
                    <a:cubicBezTo>
                      <a:pt x="111" y="5"/>
                      <a:pt x="114" y="9"/>
                      <a:pt x="114" y="13"/>
                    </a:cubicBezTo>
                    <a:cubicBezTo>
                      <a:pt x="114" y="42"/>
                      <a:pt x="114" y="42"/>
                      <a:pt x="114" y="42"/>
                    </a:cubicBezTo>
                    <a:cubicBezTo>
                      <a:pt x="114" y="46"/>
                      <a:pt x="111" y="49"/>
                      <a:pt x="106" y="49"/>
                    </a:cubicBezTo>
                    <a:cubicBezTo>
                      <a:pt x="12" y="49"/>
                      <a:pt x="12" y="49"/>
                      <a:pt x="12" y="49"/>
                    </a:cubicBezTo>
                    <a:cubicBezTo>
                      <a:pt x="8" y="49"/>
                      <a:pt x="5" y="46"/>
                      <a:pt x="5" y="42"/>
                    </a:cubicBezTo>
                    <a:cubicBezTo>
                      <a:pt x="5" y="13"/>
                      <a:pt x="5" y="13"/>
                      <a:pt x="5" y="13"/>
                    </a:cubicBezTo>
                    <a:cubicBezTo>
                      <a:pt x="5" y="9"/>
                      <a:pt x="8" y="5"/>
                      <a:pt x="12" y="5"/>
                    </a:cubicBezTo>
                    <a:moveTo>
                      <a:pt x="12" y="0"/>
                    </a:moveTo>
                    <a:cubicBezTo>
                      <a:pt x="5" y="0"/>
                      <a:pt x="0" y="6"/>
                      <a:pt x="0" y="13"/>
                    </a:cubicBezTo>
                    <a:cubicBezTo>
                      <a:pt x="0" y="42"/>
                      <a:pt x="0" y="42"/>
                      <a:pt x="0" y="42"/>
                    </a:cubicBezTo>
                    <a:cubicBezTo>
                      <a:pt x="0" y="49"/>
                      <a:pt x="5" y="54"/>
                      <a:pt x="12" y="54"/>
                    </a:cubicBezTo>
                    <a:cubicBezTo>
                      <a:pt x="106" y="54"/>
                      <a:pt x="106" y="54"/>
                      <a:pt x="106" y="54"/>
                    </a:cubicBezTo>
                    <a:cubicBezTo>
                      <a:pt x="113" y="54"/>
                      <a:pt x="119" y="49"/>
                      <a:pt x="119" y="42"/>
                    </a:cubicBezTo>
                    <a:cubicBezTo>
                      <a:pt x="119" y="13"/>
                      <a:pt x="119" y="13"/>
                      <a:pt x="119" y="13"/>
                    </a:cubicBezTo>
                    <a:cubicBezTo>
                      <a:pt x="119" y="6"/>
                      <a:pt x="113" y="0"/>
                      <a:pt x="106" y="0"/>
                    </a:cubicBezTo>
                    <a:cubicBezTo>
                      <a:pt x="12" y="0"/>
                      <a:pt x="12" y="0"/>
                      <a:pt x="12" y="0"/>
                    </a:cubicBezTo>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2" name="Freeform 47">
                <a:extLst>
                  <a:ext uri="{FF2B5EF4-FFF2-40B4-BE49-F238E27FC236}">
                    <a16:creationId xmlns:a16="http://schemas.microsoft.com/office/drawing/2014/main" id="{76434BA9-66DE-4B2D-89B1-8078EB017493}"/>
                  </a:ext>
                </a:extLst>
              </p:cNvPr>
              <p:cNvSpPr>
                <a:spLocks noEditPoints="1"/>
              </p:cNvSpPr>
              <p:nvPr/>
            </p:nvSpPr>
            <p:spPr bwMode="auto">
              <a:xfrm>
                <a:off x="1909763" y="2633663"/>
                <a:ext cx="257175" cy="117475"/>
              </a:xfrm>
              <a:custGeom>
                <a:avLst/>
                <a:gdLst>
                  <a:gd name="T0" fmla="*/ 12 w 119"/>
                  <a:gd name="T1" fmla="*/ 5 h 54"/>
                  <a:gd name="T2" fmla="*/ 107 w 119"/>
                  <a:gd name="T3" fmla="*/ 5 h 54"/>
                  <a:gd name="T4" fmla="*/ 114 w 119"/>
                  <a:gd name="T5" fmla="*/ 13 h 54"/>
                  <a:gd name="T6" fmla="*/ 114 w 119"/>
                  <a:gd name="T7" fmla="*/ 42 h 54"/>
                  <a:gd name="T8" fmla="*/ 107 w 119"/>
                  <a:gd name="T9" fmla="*/ 49 h 54"/>
                  <a:gd name="T10" fmla="*/ 12 w 119"/>
                  <a:gd name="T11" fmla="*/ 49 h 54"/>
                  <a:gd name="T12" fmla="*/ 5 w 119"/>
                  <a:gd name="T13" fmla="*/ 42 h 54"/>
                  <a:gd name="T14" fmla="*/ 5 w 119"/>
                  <a:gd name="T15" fmla="*/ 13 h 54"/>
                  <a:gd name="T16" fmla="*/ 12 w 119"/>
                  <a:gd name="T17" fmla="*/ 5 h 54"/>
                  <a:gd name="T18" fmla="*/ 12 w 119"/>
                  <a:gd name="T19" fmla="*/ 0 h 54"/>
                  <a:gd name="T20" fmla="*/ 12 w 119"/>
                  <a:gd name="T21" fmla="*/ 0 h 54"/>
                  <a:gd name="T22" fmla="*/ 0 w 119"/>
                  <a:gd name="T23" fmla="*/ 13 h 54"/>
                  <a:gd name="T24" fmla="*/ 0 w 119"/>
                  <a:gd name="T25" fmla="*/ 42 h 54"/>
                  <a:gd name="T26" fmla="*/ 12 w 119"/>
                  <a:gd name="T27" fmla="*/ 54 h 54"/>
                  <a:gd name="T28" fmla="*/ 107 w 119"/>
                  <a:gd name="T29" fmla="*/ 54 h 54"/>
                  <a:gd name="T30" fmla="*/ 119 w 119"/>
                  <a:gd name="T31" fmla="*/ 42 h 54"/>
                  <a:gd name="T32" fmla="*/ 119 w 119"/>
                  <a:gd name="T33" fmla="*/ 13 h 54"/>
                  <a:gd name="T34" fmla="*/ 107 w 119"/>
                  <a:gd name="T35" fmla="*/ 0 h 54"/>
                  <a:gd name="T36" fmla="*/ 12 w 119"/>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54">
                    <a:moveTo>
                      <a:pt x="12" y="5"/>
                    </a:moveTo>
                    <a:cubicBezTo>
                      <a:pt x="107" y="5"/>
                      <a:pt x="107" y="5"/>
                      <a:pt x="107" y="5"/>
                    </a:cubicBezTo>
                    <a:cubicBezTo>
                      <a:pt x="111" y="5"/>
                      <a:pt x="114" y="9"/>
                      <a:pt x="114" y="13"/>
                    </a:cubicBezTo>
                    <a:cubicBezTo>
                      <a:pt x="114" y="42"/>
                      <a:pt x="114" y="42"/>
                      <a:pt x="114" y="42"/>
                    </a:cubicBezTo>
                    <a:cubicBezTo>
                      <a:pt x="114" y="46"/>
                      <a:pt x="111" y="49"/>
                      <a:pt x="107" y="49"/>
                    </a:cubicBezTo>
                    <a:cubicBezTo>
                      <a:pt x="12" y="49"/>
                      <a:pt x="12" y="49"/>
                      <a:pt x="12" y="49"/>
                    </a:cubicBezTo>
                    <a:cubicBezTo>
                      <a:pt x="8" y="49"/>
                      <a:pt x="5" y="46"/>
                      <a:pt x="5" y="42"/>
                    </a:cubicBezTo>
                    <a:cubicBezTo>
                      <a:pt x="5" y="13"/>
                      <a:pt x="5" y="13"/>
                      <a:pt x="5" y="13"/>
                    </a:cubicBezTo>
                    <a:cubicBezTo>
                      <a:pt x="5" y="9"/>
                      <a:pt x="8" y="5"/>
                      <a:pt x="12" y="5"/>
                    </a:cubicBezTo>
                    <a:close/>
                    <a:moveTo>
                      <a:pt x="12" y="0"/>
                    </a:moveTo>
                    <a:cubicBezTo>
                      <a:pt x="12" y="0"/>
                      <a:pt x="12" y="0"/>
                      <a:pt x="12" y="0"/>
                    </a:cubicBezTo>
                    <a:cubicBezTo>
                      <a:pt x="5" y="0"/>
                      <a:pt x="0" y="6"/>
                      <a:pt x="0" y="13"/>
                    </a:cubicBezTo>
                    <a:cubicBezTo>
                      <a:pt x="0" y="42"/>
                      <a:pt x="0" y="42"/>
                      <a:pt x="0" y="42"/>
                    </a:cubicBezTo>
                    <a:cubicBezTo>
                      <a:pt x="0" y="49"/>
                      <a:pt x="5" y="54"/>
                      <a:pt x="12" y="54"/>
                    </a:cubicBezTo>
                    <a:cubicBezTo>
                      <a:pt x="107" y="54"/>
                      <a:pt x="107" y="54"/>
                      <a:pt x="107" y="54"/>
                    </a:cubicBezTo>
                    <a:cubicBezTo>
                      <a:pt x="114" y="54"/>
                      <a:pt x="119" y="49"/>
                      <a:pt x="119" y="42"/>
                    </a:cubicBezTo>
                    <a:cubicBezTo>
                      <a:pt x="119" y="13"/>
                      <a:pt x="119" y="13"/>
                      <a:pt x="119" y="13"/>
                    </a:cubicBezTo>
                    <a:cubicBezTo>
                      <a:pt x="119" y="6"/>
                      <a:pt x="114" y="0"/>
                      <a:pt x="107" y="0"/>
                    </a:cubicBezTo>
                    <a:lnTo>
                      <a:pt x="12" y="0"/>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3" name="Freeform 48">
                <a:extLst>
                  <a:ext uri="{FF2B5EF4-FFF2-40B4-BE49-F238E27FC236}">
                    <a16:creationId xmlns:a16="http://schemas.microsoft.com/office/drawing/2014/main" id="{A304AFDC-D6AF-4C93-8AAA-CE2750342BD2}"/>
                  </a:ext>
                </a:extLst>
              </p:cNvPr>
              <p:cNvSpPr>
                <a:spLocks/>
              </p:cNvSpPr>
              <p:nvPr/>
            </p:nvSpPr>
            <p:spPr bwMode="auto">
              <a:xfrm>
                <a:off x="2501900" y="2644776"/>
                <a:ext cx="127000" cy="95250"/>
              </a:xfrm>
              <a:custGeom>
                <a:avLst/>
                <a:gdLst>
                  <a:gd name="T0" fmla="*/ 59 w 59"/>
                  <a:gd name="T1" fmla="*/ 37 h 44"/>
                  <a:gd name="T2" fmla="*/ 52 w 59"/>
                  <a:gd name="T3" fmla="*/ 44 h 44"/>
                  <a:gd name="T4" fmla="*/ 8 w 59"/>
                  <a:gd name="T5" fmla="*/ 44 h 44"/>
                  <a:gd name="T6" fmla="*/ 0 w 59"/>
                  <a:gd name="T7" fmla="*/ 37 h 44"/>
                  <a:gd name="T8" fmla="*/ 0 w 59"/>
                  <a:gd name="T9" fmla="*/ 8 h 44"/>
                  <a:gd name="T10" fmla="*/ 8 w 59"/>
                  <a:gd name="T11" fmla="*/ 0 h 44"/>
                  <a:gd name="T12" fmla="*/ 52 w 59"/>
                  <a:gd name="T13" fmla="*/ 0 h 44"/>
                  <a:gd name="T14" fmla="*/ 59 w 59"/>
                  <a:gd name="T15" fmla="*/ 8 h 44"/>
                  <a:gd name="T16" fmla="*/ 59 w 59"/>
                  <a:gd name="T1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7"/>
                    </a:moveTo>
                    <a:cubicBezTo>
                      <a:pt x="59" y="41"/>
                      <a:pt x="56" y="44"/>
                      <a:pt x="52" y="44"/>
                    </a:cubicBezTo>
                    <a:cubicBezTo>
                      <a:pt x="8" y="44"/>
                      <a:pt x="8" y="44"/>
                      <a:pt x="8" y="44"/>
                    </a:cubicBezTo>
                    <a:cubicBezTo>
                      <a:pt x="3" y="44"/>
                      <a:pt x="0" y="41"/>
                      <a:pt x="0" y="37"/>
                    </a:cubicBezTo>
                    <a:cubicBezTo>
                      <a:pt x="0" y="8"/>
                      <a:pt x="0" y="8"/>
                      <a:pt x="0" y="8"/>
                    </a:cubicBezTo>
                    <a:cubicBezTo>
                      <a:pt x="0" y="4"/>
                      <a:pt x="3" y="0"/>
                      <a:pt x="8" y="0"/>
                    </a:cubicBezTo>
                    <a:cubicBezTo>
                      <a:pt x="52" y="0"/>
                      <a:pt x="52" y="0"/>
                      <a:pt x="52" y="0"/>
                    </a:cubicBezTo>
                    <a:cubicBezTo>
                      <a:pt x="56" y="0"/>
                      <a:pt x="59" y="4"/>
                      <a:pt x="59" y="8"/>
                    </a:cubicBezTo>
                    <a:lnTo>
                      <a:pt x="59" y="37"/>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4" name="Freeform 49">
                <a:extLst>
                  <a:ext uri="{FF2B5EF4-FFF2-40B4-BE49-F238E27FC236}">
                    <a16:creationId xmlns:a16="http://schemas.microsoft.com/office/drawing/2014/main" id="{42AE33D1-D7E6-40D7-A2DF-94ED4152B6A9}"/>
                  </a:ext>
                </a:extLst>
              </p:cNvPr>
              <p:cNvSpPr>
                <a:spLocks/>
              </p:cNvSpPr>
              <p:nvPr/>
            </p:nvSpPr>
            <p:spPr bwMode="auto">
              <a:xfrm>
                <a:off x="2644775" y="2644776"/>
                <a:ext cx="127000" cy="95250"/>
              </a:xfrm>
              <a:custGeom>
                <a:avLst/>
                <a:gdLst>
                  <a:gd name="T0" fmla="*/ 59 w 59"/>
                  <a:gd name="T1" fmla="*/ 37 h 44"/>
                  <a:gd name="T2" fmla="*/ 52 w 59"/>
                  <a:gd name="T3" fmla="*/ 44 h 44"/>
                  <a:gd name="T4" fmla="*/ 8 w 59"/>
                  <a:gd name="T5" fmla="*/ 44 h 44"/>
                  <a:gd name="T6" fmla="*/ 0 w 59"/>
                  <a:gd name="T7" fmla="*/ 37 h 44"/>
                  <a:gd name="T8" fmla="*/ 0 w 59"/>
                  <a:gd name="T9" fmla="*/ 8 h 44"/>
                  <a:gd name="T10" fmla="*/ 8 w 59"/>
                  <a:gd name="T11" fmla="*/ 0 h 44"/>
                  <a:gd name="T12" fmla="*/ 52 w 59"/>
                  <a:gd name="T13" fmla="*/ 0 h 44"/>
                  <a:gd name="T14" fmla="*/ 59 w 59"/>
                  <a:gd name="T15" fmla="*/ 8 h 44"/>
                  <a:gd name="T16" fmla="*/ 59 w 59"/>
                  <a:gd name="T1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7"/>
                    </a:moveTo>
                    <a:cubicBezTo>
                      <a:pt x="59" y="41"/>
                      <a:pt x="56" y="44"/>
                      <a:pt x="52" y="44"/>
                    </a:cubicBezTo>
                    <a:cubicBezTo>
                      <a:pt x="8" y="44"/>
                      <a:pt x="8" y="44"/>
                      <a:pt x="8" y="44"/>
                    </a:cubicBezTo>
                    <a:cubicBezTo>
                      <a:pt x="4" y="44"/>
                      <a:pt x="0" y="41"/>
                      <a:pt x="0" y="37"/>
                    </a:cubicBezTo>
                    <a:cubicBezTo>
                      <a:pt x="0" y="8"/>
                      <a:pt x="0" y="8"/>
                      <a:pt x="0" y="8"/>
                    </a:cubicBezTo>
                    <a:cubicBezTo>
                      <a:pt x="0" y="4"/>
                      <a:pt x="4" y="0"/>
                      <a:pt x="8" y="0"/>
                    </a:cubicBezTo>
                    <a:cubicBezTo>
                      <a:pt x="52" y="0"/>
                      <a:pt x="52" y="0"/>
                      <a:pt x="52" y="0"/>
                    </a:cubicBezTo>
                    <a:cubicBezTo>
                      <a:pt x="56" y="0"/>
                      <a:pt x="59" y="4"/>
                      <a:pt x="59" y="8"/>
                    </a:cubicBezTo>
                    <a:lnTo>
                      <a:pt x="59" y="37"/>
                    </a:lnTo>
                    <a:close/>
                  </a:path>
                </a:pathLst>
              </a:custGeom>
              <a:solidFill>
                <a:srgbClr val="9D9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5" name="Freeform 50">
                <a:extLst>
                  <a:ext uri="{FF2B5EF4-FFF2-40B4-BE49-F238E27FC236}">
                    <a16:creationId xmlns:a16="http://schemas.microsoft.com/office/drawing/2014/main" id="{3F8AFC6D-0B80-497B-9DA3-E5B7DC91A740}"/>
                  </a:ext>
                </a:extLst>
              </p:cNvPr>
              <p:cNvSpPr>
                <a:spLocks/>
              </p:cNvSpPr>
              <p:nvPr/>
            </p:nvSpPr>
            <p:spPr bwMode="auto">
              <a:xfrm>
                <a:off x="2360613" y="2532063"/>
                <a:ext cx="127000" cy="95250"/>
              </a:xfrm>
              <a:custGeom>
                <a:avLst/>
                <a:gdLst>
                  <a:gd name="T0" fmla="*/ 59 w 59"/>
                  <a:gd name="T1" fmla="*/ 36 h 44"/>
                  <a:gd name="T2" fmla="*/ 51 w 59"/>
                  <a:gd name="T3" fmla="*/ 44 h 44"/>
                  <a:gd name="T4" fmla="*/ 7 w 59"/>
                  <a:gd name="T5" fmla="*/ 44 h 44"/>
                  <a:gd name="T6" fmla="*/ 0 w 59"/>
                  <a:gd name="T7" fmla="*/ 36 h 44"/>
                  <a:gd name="T8" fmla="*/ 0 w 59"/>
                  <a:gd name="T9" fmla="*/ 7 h 44"/>
                  <a:gd name="T10" fmla="*/ 7 w 59"/>
                  <a:gd name="T11" fmla="*/ 0 h 44"/>
                  <a:gd name="T12" fmla="*/ 51 w 59"/>
                  <a:gd name="T13" fmla="*/ 0 h 44"/>
                  <a:gd name="T14" fmla="*/ 59 w 59"/>
                  <a:gd name="T15" fmla="*/ 7 h 44"/>
                  <a:gd name="T16" fmla="*/ 59 w 59"/>
                  <a:gd name="T17"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6"/>
                    </a:moveTo>
                    <a:cubicBezTo>
                      <a:pt x="59" y="40"/>
                      <a:pt x="55" y="44"/>
                      <a:pt x="51" y="44"/>
                    </a:cubicBezTo>
                    <a:cubicBezTo>
                      <a:pt x="7" y="44"/>
                      <a:pt x="7" y="44"/>
                      <a:pt x="7" y="44"/>
                    </a:cubicBezTo>
                    <a:cubicBezTo>
                      <a:pt x="3" y="44"/>
                      <a:pt x="0" y="40"/>
                      <a:pt x="0" y="36"/>
                    </a:cubicBezTo>
                    <a:cubicBezTo>
                      <a:pt x="0" y="7"/>
                      <a:pt x="0" y="7"/>
                      <a:pt x="0" y="7"/>
                    </a:cubicBezTo>
                    <a:cubicBezTo>
                      <a:pt x="0" y="3"/>
                      <a:pt x="3" y="0"/>
                      <a:pt x="7" y="0"/>
                    </a:cubicBezTo>
                    <a:cubicBezTo>
                      <a:pt x="51" y="0"/>
                      <a:pt x="51" y="0"/>
                      <a:pt x="51" y="0"/>
                    </a:cubicBezTo>
                    <a:cubicBezTo>
                      <a:pt x="55" y="0"/>
                      <a:pt x="59" y="3"/>
                      <a:pt x="59" y="7"/>
                    </a:cubicBezTo>
                    <a:lnTo>
                      <a:pt x="59" y="36"/>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6" name="Freeform 51">
                <a:extLst>
                  <a:ext uri="{FF2B5EF4-FFF2-40B4-BE49-F238E27FC236}">
                    <a16:creationId xmlns:a16="http://schemas.microsoft.com/office/drawing/2014/main" id="{C1FBB3ED-FE7C-43B8-83CC-82ED8FFE0313}"/>
                  </a:ext>
                </a:extLst>
              </p:cNvPr>
              <p:cNvSpPr>
                <a:spLocks/>
              </p:cNvSpPr>
              <p:nvPr/>
            </p:nvSpPr>
            <p:spPr bwMode="auto">
              <a:xfrm>
                <a:off x="2501900" y="2532063"/>
                <a:ext cx="127000" cy="95250"/>
              </a:xfrm>
              <a:custGeom>
                <a:avLst/>
                <a:gdLst>
                  <a:gd name="T0" fmla="*/ 59 w 59"/>
                  <a:gd name="T1" fmla="*/ 36 h 44"/>
                  <a:gd name="T2" fmla="*/ 52 w 59"/>
                  <a:gd name="T3" fmla="*/ 44 h 44"/>
                  <a:gd name="T4" fmla="*/ 8 w 59"/>
                  <a:gd name="T5" fmla="*/ 44 h 44"/>
                  <a:gd name="T6" fmla="*/ 0 w 59"/>
                  <a:gd name="T7" fmla="*/ 36 h 44"/>
                  <a:gd name="T8" fmla="*/ 0 w 59"/>
                  <a:gd name="T9" fmla="*/ 7 h 44"/>
                  <a:gd name="T10" fmla="*/ 8 w 59"/>
                  <a:gd name="T11" fmla="*/ 0 h 44"/>
                  <a:gd name="T12" fmla="*/ 52 w 59"/>
                  <a:gd name="T13" fmla="*/ 0 h 44"/>
                  <a:gd name="T14" fmla="*/ 59 w 59"/>
                  <a:gd name="T15" fmla="*/ 7 h 44"/>
                  <a:gd name="T16" fmla="*/ 59 w 59"/>
                  <a:gd name="T17"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6"/>
                    </a:moveTo>
                    <a:cubicBezTo>
                      <a:pt x="59" y="40"/>
                      <a:pt x="56" y="44"/>
                      <a:pt x="52" y="44"/>
                    </a:cubicBezTo>
                    <a:cubicBezTo>
                      <a:pt x="8" y="44"/>
                      <a:pt x="8" y="44"/>
                      <a:pt x="8" y="44"/>
                    </a:cubicBezTo>
                    <a:cubicBezTo>
                      <a:pt x="3" y="44"/>
                      <a:pt x="0" y="40"/>
                      <a:pt x="0" y="36"/>
                    </a:cubicBezTo>
                    <a:cubicBezTo>
                      <a:pt x="0" y="7"/>
                      <a:pt x="0" y="7"/>
                      <a:pt x="0" y="7"/>
                    </a:cubicBezTo>
                    <a:cubicBezTo>
                      <a:pt x="0" y="3"/>
                      <a:pt x="3" y="0"/>
                      <a:pt x="8" y="0"/>
                    </a:cubicBezTo>
                    <a:cubicBezTo>
                      <a:pt x="52" y="0"/>
                      <a:pt x="52" y="0"/>
                      <a:pt x="52" y="0"/>
                    </a:cubicBezTo>
                    <a:cubicBezTo>
                      <a:pt x="56" y="0"/>
                      <a:pt x="59" y="3"/>
                      <a:pt x="59" y="7"/>
                    </a:cubicBezTo>
                    <a:lnTo>
                      <a:pt x="59" y="36"/>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7" name="Freeform 52">
                <a:extLst>
                  <a:ext uri="{FF2B5EF4-FFF2-40B4-BE49-F238E27FC236}">
                    <a16:creationId xmlns:a16="http://schemas.microsoft.com/office/drawing/2014/main" id="{07EC3E9F-E4CC-4486-A226-3A6E7B739A4F}"/>
                  </a:ext>
                </a:extLst>
              </p:cNvPr>
              <p:cNvSpPr>
                <a:spLocks/>
              </p:cNvSpPr>
              <p:nvPr/>
            </p:nvSpPr>
            <p:spPr bwMode="auto">
              <a:xfrm>
                <a:off x="2644775" y="2532063"/>
                <a:ext cx="127000" cy="95250"/>
              </a:xfrm>
              <a:custGeom>
                <a:avLst/>
                <a:gdLst>
                  <a:gd name="T0" fmla="*/ 59 w 59"/>
                  <a:gd name="T1" fmla="*/ 36 h 44"/>
                  <a:gd name="T2" fmla="*/ 52 w 59"/>
                  <a:gd name="T3" fmla="*/ 44 h 44"/>
                  <a:gd name="T4" fmla="*/ 8 w 59"/>
                  <a:gd name="T5" fmla="*/ 44 h 44"/>
                  <a:gd name="T6" fmla="*/ 0 w 59"/>
                  <a:gd name="T7" fmla="*/ 36 h 44"/>
                  <a:gd name="T8" fmla="*/ 0 w 59"/>
                  <a:gd name="T9" fmla="*/ 7 h 44"/>
                  <a:gd name="T10" fmla="*/ 8 w 59"/>
                  <a:gd name="T11" fmla="*/ 0 h 44"/>
                  <a:gd name="T12" fmla="*/ 52 w 59"/>
                  <a:gd name="T13" fmla="*/ 0 h 44"/>
                  <a:gd name="T14" fmla="*/ 59 w 59"/>
                  <a:gd name="T15" fmla="*/ 7 h 44"/>
                  <a:gd name="T16" fmla="*/ 59 w 59"/>
                  <a:gd name="T17"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6"/>
                    </a:moveTo>
                    <a:cubicBezTo>
                      <a:pt x="59" y="40"/>
                      <a:pt x="56" y="44"/>
                      <a:pt x="52" y="44"/>
                    </a:cubicBezTo>
                    <a:cubicBezTo>
                      <a:pt x="8" y="44"/>
                      <a:pt x="8" y="44"/>
                      <a:pt x="8" y="44"/>
                    </a:cubicBezTo>
                    <a:cubicBezTo>
                      <a:pt x="4" y="44"/>
                      <a:pt x="0" y="40"/>
                      <a:pt x="0" y="36"/>
                    </a:cubicBezTo>
                    <a:cubicBezTo>
                      <a:pt x="0" y="7"/>
                      <a:pt x="0" y="7"/>
                      <a:pt x="0" y="7"/>
                    </a:cubicBezTo>
                    <a:cubicBezTo>
                      <a:pt x="0" y="3"/>
                      <a:pt x="4" y="0"/>
                      <a:pt x="8" y="0"/>
                    </a:cubicBezTo>
                    <a:cubicBezTo>
                      <a:pt x="52" y="0"/>
                      <a:pt x="52" y="0"/>
                      <a:pt x="52" y="0"/>
                    </a:cubicBezTo>
                    <a:cubicBezTo>
                      <a:pt x="56" y="0"/>
                      <a:pt x="59" y="3"/>
                      <a:pt x="59" y="7"/>
                    </a:cubicBezTo>
                    <a:lnTo>
                      <a:pt x="59" y="36"/>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8" name="Rectangle 53">
                <a:extLst>
                  <a:ext uri="{FF2B5EF4-FFF2-40B4-BE49-F238E27FC236}">
                    <a16:creationId xmlns:a16="http://schemas.microsoft.com/office/drawing/2014/main" id="{435BCD42-2481-4407-9454-CB9AA1B30FCA}"/>
                  </a:ext>
                </a:extLst>
              </p:cNvPr>
              <p:cNvSpPr>
                <a:spLocks noChangeArrowheads="1"/>
              </p:cNvSpPr>
              <p:nvPr/>
            </p:nvSpPr>
            <p:spPr bwMode="auto">
              <a:xfrm>
                <a:off x="2384425" y="2046288"/>
                <a:ext cx="369887" cy="146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9" name="Rectangle 54">
                <a:extLst>
                  <a:ext uri="{FF2B5EF4-FFF2-40B4-BE49-F238E27FC236}">
                    <a16:creationId xmlns:a16="http://schemas.microsoft.com/office/drawing/2014/main" id="{B501DF52-DF9C-44BB-A30E-3E99EEBF71C7}"/>
                  </a:ext>
                </a:extLst>
              </p:cNvPr>
              <p:cNvSpPr>
                <a:spLocks noChangeArrowheads="1"/>
              </p:cNvSpPr>
              <p:nvPr/>
            </p:nvSpPr>
            <p:spPr bwMode="auto">
              <a:xfrm>
                <a:off x="2384425" y="2046288"/>
                <a:ext cx="36988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0" name="Rectangle 55">
                <a:extLst>
                  <a:ext uri="{FF2B5EF4-FFF2-40B4-BE49-F238E27FC236}">
                    <a16:creationId xmlns:a16="http://schemas.microsoft.com/office/drawing/2014/main" id="{6BC0B330-0B88-4C36-B88C-681E7006C688}"/>
                  </a:ext>
                </a:extLst>
              </p:cNvPr>
              <p:cNvSpPr>
                <a:spLocks noChangeArrowheads="1"/>
              </p:cNvSpPr>
              <p:nvPr/>
            </p:nvSpPr>
            <p:spPr bwMode="auto">
              <a:xfrm>
                <a:off x="2384425" y="2260601"/>
                <a:ext cx="369887" cy="71438"/>
              </a:xfrm>
              <a:prstGeom prst="rect">
                <a:avLst/>
              </a:prstGeom>
              <a:solidFill>
                <a:srgbClr val="51A6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1" name="Freeform 56">
                <a:extLst>
                  <a:ext uri="{FF2B5EF4-FFF2-40B4-BE49-F238E27FC236}">
                    <a16:creationId xmlns:a16="http://schemas.microsoft.com/office/drawing/2014/main" id="{F02A76FC-A08A-4F5E-B815-E8366A8904BA}"/>
                  </a:ext>
                </a:extLst>
              </p:cNvPr>
              <p:cNvSpPr>
                <a:spLocks/>
              </p:cNvSpPr>
              <p:nvPr/>
            </p:nvSpPr>
            <p:spPr bwMode="auto">
              <a:xfrm>
                <a:off x="2360613" y="2417763"/>
                <a:ext cx="127000" cy="95250"/>
              </a:xfrm>
              <a:custGeom>
                <a:avLst/>
                <a:gdLst>
                  <a:gd name="T0" fmla="*/ 59 w 59"/>
                  <a:gd name="T1" fmla="*/ 37 h 44"/>
                  <a:gd name="T2" fmla="*/ 51 w 59"/>
                  <a:gd name="T3" fmla="*/ 44 h 44"/>
                  <a:gd name="T4" fmla="*/ 7 w 59"/>
                  <a:gd name="T5" fmla="*/ 44 h 44"/>
                  <a:gd name="T6" fmla="*/ 0 w 59"/>
                  <a:gd name="T7" fmla="*/ 37 h 44"/>
                  <a:gd name="T8" fmla="*/ 0 w 59"/>
                  <a:gd name="T9" fmla="*/ 8 h 44"/>
                  <a:gd name="T10" fmla="*/ 7 w 59"/>
                  <a:gd name="T11" fmla="*/ 0 h 44"/>
                  <a:gd name="T12" fmla="*/ 51 w 59"/>
                  <a:gd name="T13" fmla="*/ 0 h 44"/>
                  <a:gd name="T14" fmla="*/ 59 w 59"/>
                  <a:gd name="T15" fmla="*/ 8 h 44"/>
                  <a:gd name="T16" fmla="*/ 59 w 59"/>
                  <a:gd name="T1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7"/>
                    </a:moveTo>
                    <a:cubicBezTo>
                      <a:pt x="59" y="41"/>
                      <a:pt x="55" y="44"/>
                      <a:pt x="51" y="44"/>
                    </a:cubicBezTo>
                    <a:cubicBezTo>
                      <a:pt x="7" y="44"/>
                      <a:pt x="7" y="44"/>
                      <a:pt x="7" y="44"/>
                    </a:cubicBezTo>
                    <a:cubicBezTo>
                      <a:pt x="3" y="44"/>
                      <a:pt x="0" y="41"/>
                      <a:pt x="0" y="37"/>
                    </a:cubicBezTo>
                    <a:cubicBezTo>
                      <a:pt x="0" y="8"/>
                      <a:pt x="0" y="8"/>
                      <a:pt x="0" y="8"/>
                    </a:cubicBezTo>
                    <a:cubicBezTo>
                      <a:pt x="0" y="4"/>
                      <a:pt x="3" y="0"/>
                      <a:pt x="7" y="0"/>
                    </a:cubicBezTo>
                    <a:cubicBezTo>
                      <a:pt x="51" y="0"/>
                      <a:pt x="51" y="0"/>
                      <a:pt x="51" y="0"/>
                    </a:cubicBezTo>
                    <a:cubicBezTo>
                      <a:pt x="55" y="0"/>
                      <a:pt x="59" y="4"/>
                      <a:pt x="59" y="8"/>
                    </a:cubicBezTo>
                    <a:lnTo>
                      <a:pt x="59" y="37"/>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2" name="Freeform 57">
                <a:extLst>
                  <a:ext uri="{FF2B5EF4-FFF2-40B4-BE49-F238E27FC236}">
                    <a16:creationId xmlns:a16="http://schemas.microsoft.com/office/drawing/2014/main" id="{78F8A9F5-51DC-45EF-AE79-634CDEDBAD31}"/>
                  </a:ext>
                </a:extLst>
              </p:cNvPr>
              <p:cNvSpPr>
                <a:spLocks/>
              </p:cNvSpPr>
              <p:nvPr/>
            </p:nvSpPr>
            <p:spPr bwMode="auto">
              <a:xfrm>
                <a:off x="2501900" y="2417763"/>
                <a:ext cx="127000" cy="95250"/>
              </a:xfrm>
              <a:custGeom>
                <a:avLst/>
                <a:gdLst>
                  <a:gd name="T0" fmla="*/ 59 w 59"/>
                  <a:gd name="T1" fmla="*/ 37 h 44"/>
                  <a:gd name="T2" fmla="*/ 52 w 59"/>
                  <a:gd name="T3" fmla="*/ 44 h 44"/>
                  <a:gd name="T4" fmla="*/ 8 w 59"/>
                  <a:gd name="T5" fmla="*/ 44 h 44"/>
                  <a:gd name="T6" fmla="*/ 0 w 59"/>
                  <a:gd name="T7" fmla="*/ 37 h 44"/>
                  <a:gd name="T8" fmla="*/ 0 w 59"/>
                  <a:gd name="T9" fmla="*/ 8 h 44"/>
                  <a:gd name="T10" fmla="*/ 8 w 59"/>
                  <a:gd name="T11" fmla="*/ 0 h 44"/>
                  <a:gd name="T12" fmla="*/ 52 w 59"/>
                  <a:gd name="T13" fmla="*/ 0 h 44"/>
                  <a:gd name="T14" fmla="*/ 59 w 59"/>
                  <a:gd name="T15" fmla="*/ 8 h 44"/>
                  <a:gd name="T16" fmla="*/ 59 w 59"/>
                  <a:gd name="T1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7"/>
                    </a:moveTo>
                    <a:cubicBezTo>
                      <a:pt x="59" y="41"/>
                      <a:pt x="56" y="44"/>
                      <a:pt x="52" y="44"/>
                    </a:cubicBezTo>
                    <a:cubicBezTo>
                      <a:pt x="8" y="44"/>
                      <a:pt x="8" y="44"/>
                      <a:pt x="8" y="44"/>
                    </a:cubicBezTo>
                    <a:cubicBezTo>
                      <a:pt x="3" y="44"/>
                      <a:pt x="0" y="41"/>
                      <a:pt x="0" y="37"/>
                    </a:cubicBezTo>
                    <a:cubicBezTo>
                      <a:pt x="0" y="8"/>
                      <a:pt x="0" y="8"/>
                      <a:pt x="0" y="8"/>
                    </a:cubicBezTo>
                    <a:cubicBezTo>
                      <a:pt x="0" y="4"/>
                      <a:pt x="3" y="0"/>
                      <a:pt x="8" y="0"/>
                    </a:cubicBezTo>
                    <a:cubicBezTo>
                      <a:pt x="52" y="0"/>
                      <a:pt x="52" y="0"/>
                      <a:pt x="52" y="0"/>
                    </a:cubicBezTo>
                    <a:cubicBezTo>
                      <a:pt x="56" y="0"/>
                      <a:pt x="59" y="4"/>
                      <a:pt x="59" y="8"/>
                    </a:cubicBezTo>
                    <a:lnTo>
                      <a:pt x="59" y="37"/>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3" name="Freeform 58">
                <a:extLst>
                  <a:ext uri="{FF2B5EF4-FFF2-40B4-BE49-F238E27FC236}">
                    <a16:creationId xmlns:a16="http://schemas.microsoft.com/office/drawing/2014/main" id="{87F4BBA1-D228-42AB-8736-9FB391962ED0}"/>
                  </a:ext>
                </a:extLst>
              </p:cNvPr>
              <p:cNvSpPr>
                <a:spLocks/>
              </p:cNvSpPr>
              <p:nvPr/>
            </p:nvSpPr>
            <p:spPr bwMode="auto">
              <a:xfrm>
                <a:off x="2644775" y="2417763"/>
                <a:ext cx="127000" cy="95250"/>
              </a:xfrm>
              <a:custGeom>
                <a:avLst/>
                <a:gdLst>
                  <a:gd name="T0" fmla="*/ 59 w 59"/>
                  <a:gd name="T1" fmla="*/ 37 h 44"/>
                  <a:gd name="T2" fmla="*/ 52 w 59"/>
                  <a:gd name="T3" fmla="*/ 44 h 44"/>
                  <a:gd name="T4" fmla="*/ 8 w 59"/>
                  <a:gd name="T5" fmla="*/ 44 h 44"/>
                  <a:gd name="T6" fmla="*/ 0 w 59"/>
                  <a:gd name="T7" fmla="*/ 37 h 44"/>
                  <a:gd name="T8" fmla="*/ 0 w 59"/>
                  <a:gd name="T9" fmla="*/ 8 h 44"/>
                  <a:gd name="T10" fmla="*/ 8 w 59"/>
                  <a:gd name="T11" fmla="*/ 0 h 44"/>
                  <a:gd name="T12" fmla="*/ 52 w 59"/>
                  <a:gd name="T13" fmla="*/ 0 h 44"/>
                  <a:gd name="T14" fmla="*/ 59 w 59"/>
                  <a:gd name="T15" fmla="*/ 8 h 44"/>
                  <a:gd name="T16" fmla="*/ 59 w 59"/>
                  <a:gd name="T1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7"/>
                    </a:moveTo>
                    <a:cubicBezTo>
                      <a:pt x="59" y="41"/>
                      <a:pt x="56" y="44"/>
                      <a:pt x="52" y="44"/>
                    </a:cubicBezTo>
                    <a:cubicBezTo>
                      <a:pt x="8" y="44"/>
                      <a:pt x="8" y="44"/>
                      <a:pt x="8" y="44"/>
                    </a:cubicBezTo>
                    <a:cubicBezTo>
                      <a:pt x="4" y="44"/>
                      <a:pt x="0" y="41"/>
                      <a:pt x="0" y="37"/>
                    </a:cubicBezTo>
                    <a:cubicBezTo>
                      <a:pt x="0" y="8"/>
                      <a:pt x="0" y="8"/>
                      <a:pt x="0" y="8"/>
                    </a:cubicBezTo>
                    <a:cubicBezTo>
                      <a:pt x="0" y="4"/>
                      <a:pt x="4" y="0"/>
                      <a:pt x="8" y="0"/>
                    </a:cubicBezTo>
                    <a:cubicBezTo>
                      <a:pt x="52" y="0"/>
                      <a:pt x="52" y="0"/>
                      <a:pt x="52" y="0"/>
                    </a:cubicBezTo>
                    <a:cubicBezTo>
                      <a:pt x="56" y="0"/>
                      <a:pt x="59" y="4"/>
                      <a:pt x="59" y="8"/>
                    </a:cubicBezTo>
                    <a:lnTo>
                      <a:pt x="59" y="37"/>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4" name="Freeform 59">
                <a:extLst>
                  <a:ext uri="{FF2B5EF4-FFF2-40B4-BE49-F238E27FC236}">
                    <a16:creationId xmlns:a16="http://schemas.microsoft.com/office/drawing/2014/main" id="{1D83AC78-C0AB-44EB-9313-CECF22640FAC}"/>
                  </a:ext>
                </a:extLst>
              </p:cNvPr>
              <p:cNvSpPr>
                <a:spLocks noEditPoints="1"/>
              </p:cNvSpPr>
              <p:nvPr/>
            </p:nvSpPr>
            <p:spPr bwMode="auto">
              <a:xfrm>
                <a:off x="2592388" y="2066926"/>
                <a:ext cx="44450" cy="95250"/>
              </a:xfrm>
              <a:custGeom>
                <a:avLst/>
                <a:gdLst>
                  <a:gd name="T0" fmla="*/ 11 w 20"/>
                  <a:gd name="T1" fmla="*/ 34 h 44"/>
                  <a:gd name="T2" fmla="*/ 11 w 20"/>
                  <a:gd name="T3" fmla="*/ 24 h 44"/>
                  <a:gd name="T4" fmla="*/ 15 w 20"/>
                  <a:gd name="T5" fmla="*/ 29 h 44"/>
                  <a:gd name="T6" fmla="*/ 14 w 20"/>
                  <a:gd name="T7" fmla="*/ 32 h 44"/>
                  <a:gd name="T8" fmla="*/ 11 w 20"/>
                  <a:gd name="T9" fmla="*/ 34 h 44"/>
                  <a:gd name="T10" fmla="*/ 9 w 20"/>
                  <a:gd name="T11" fmla="*/ 16 h 44"/>
                  <a:gd name="T12" fmla="*/ 6 w 20"/>
                  <a:gd name="T13" fmla="*/ 12 h 44"/>
                  <a:gd name="T14" fmla="*/ 7 w 20"/>
                  <a:gd name="T15" fmla="*/ 10 h 44"/>
                  <a:gd name="T16" fmla="*/ 9 w 20"/>
                  <a:gd name="T17" fmla="*/ 8 h 44"/>
                  <a:gd name="T18" fmla="*/ 9 w 20"/>
                  <a:gd name="T19" fmla="*/ 16 h 44"/>
                  <a:gd name="T20" fmla="*/ 11 w 20"/>
                  <a:gd name="T21" fmla="*/ 0 h 44"/>
                  <a:gd name="T22" fmla="*/ 9 w 20"/>
                  <a:gd name="T23" fmla="*/ 0 h 44"/>
                  <a:gd name="T24" fmla="*/ 9 w 20"/>
                  <a:gd name="T25" fmla="*/ 3 h 44"/>
                  <a:gd name="T26" fmla="*/ 3 w 20"/>
                  <a:gd name="T27" fmla="*/ 6 h 44"/>
                  <a:gd name="T28" fmla="*/ 1 w 20"/>
                  <a:gd name="T29" fmla="*/ 12 h 44"/>
                  <a:gd name="T30" fmla="*/ 9 w 20"/>
                  <a:gd name="T31" fmla="*/ 23 h 44"/>
                  <a:gd name="T32" fmla="*/ 9 w 20"/>
                  <a:gd name="T33" fmla="*/ 34 h 44"/>
                  <a:gd name="T34" fmla="*/ 7 w 20"/>
                  <a:gd name="T35" fmla="*/ 31 h 44"/>
                  <a:gd name="T36" fmla="*/ 5 w 20"/>
                  <a:gd name="T37" fmla="*/ 28 h 44"/>
                  <a:gd name="T38" fmla="*/ 0 w 20"/>
                  <a:gd name="T39" fmla="*/ 29 h 44"/>
                  <a:gd name="T40" fmla="*/ 9 w 20"/>
                  <a:gd name="T41" fmla="*/ 39 h 44"/>
                  <a:gd name="T42" fmla="*/ 9 w 20"/>
                  <a:gd name="T43" fmla="*/ 44 h 44"/>
                  <a:gd name="T44" fmla="*/ 11 w 20"/>
                  <a:gd name="T45" fmla="*/ 44 h 44"/>
                  <a:gd name="T46" fmla="*/ 11 w 20"/>
                  <a:gd name="T47" fmla="*/ 39 h 44"/>
                  <a:gd name="T48" fmla="*/ 18 w 20"/>
                  <a:gd name="T49" fmla="*/ 36 h 44"/>
                  <a:gd name="T50" fmla="*/ 20 w 20"/>
                  <a:gd name="T51" fmla="*/ 28 h 44"/>
                  <a:gd name="T52" fmla="*/ 18 w 20"/>
                  <a:gd name="T53" fmla="*/ 21 h 44"/>
                  <a:gd name="T54" fmla="*/ 11 w 20"/>
                  <a:gd name="T55" fmla="*/ 18 h 44"/>
                  <a:gd name="T56" fmla="*/ 11 w 20"/>
                  <a:gd name="T57" fmla="*/ 8 h 44"/>
                  <a:gd name="T58" fmla="*/ 14 w 20"/>
                  <a:gd name="T59" fmla="*/ 12 h 44"/>
                  <a:gd name="T60" fmla="*/ 19 w 20"/>
                  <a:gd name="T61" fmla="*/ 11 h 44"/>
                  <a:gd name="T62" fmla="*/ 17 w 20"/>
                  <a:gd name="T63" fmla="*/ 5 h 44"/>
                  <a:gd name="T64" fmla="*/ 11 w 20"/>
                  <a:gd name="T65" fmla="*/ 3 h 44"/>
                  <a:gd name="T66" fmla="*/ 11 w 20"/>
                  <a:gd name="T6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44">
                    <a:moveTo>
                      <a:pt x="11" y="34"/>
                    </a:moveTo>
                    <a:cubicBezTo>
                      <a:pt x="11" y="24"/>
                      <a:pt x="11" y="24"/>
                      <a:pt x="11" y="24"/>
                    </a:cubicBezTo>
                    <a:cubicBezTo>
                      <a:pt x="14" y="25"/>
                      <a:pt x="15" y="27"/>
                      <a:pt x="15" y="29"/>
                    </a:cubicBezTo>
                    <a:cubicBezTo>
                      <a:pt x="15" y="30"/>
                      <a:pt x="15" y="31"/>
                      <a:pt x="14" y="32"/>
                    </a:cubicBezTo>
                    <a:cubicBezTo>
                      <a:pt x="13" y="33"/>
                      <a:pt x="12" y="34"/>
                      <a:pt x="11" y="34"/>
                    </a:cubicBezTo>
                    <a:moveTo>
                      <a:pt x="9" y="16"/>
                    </a:moveTo>
                    <a:cubicBezTo>
                      <a:pt x="7" y="15"/>
                      <a:pt x="6" y="14"/>
                      <a:pt x="6" y="12"/>
                    </a:cubicBezTo>
                    <a:cubicBezTo>
                      <a:pt x="6" y="11"/>
                      <a:pt x="6" y="10"/>
                      <a:pt x="7" y="10"/>
                    </a:cubicBezTo>
                    <a:cubicBezTo>
                      <a:pt x="7" y="9"/>
                      <a:pt x="8" y="8"/>
                      <a:pt x="9" y="8"/>
                    </a:cubicBezTo>
                    <a:cubicBezTo>
                      <a:pt x="9" y="16"/>
                      <a:pt x="9" y="16"/>
                      <a:pt x="9" y="16"/>
                    </a:cubicBezTo>
                    <a:moveTo>
                      <a:pt x="11" y="0"/>
                    </a:moveTo>
                    <a:cubicBezTo>
                      <a:pt x="9" y="0"/>
                      <a:pt x="9" y="0"/>
                      <a:pt x="9" y="0"/>
                    </a:cubicBezTo>
                    <a:cubicBezTo>
                      <a:pt x="9" y="3"/>
                      <a:pt x="9" y="3"/>
                      <a:pt x="9" y="3"/>
                    </a:cubicBezTo>
                    <a:cubicBezTo>
                      <a:pt x="6" y="3"/>
                      <a:pt x="5" y="4"/>
                      <a:pt x="3" y="6"/>
                    </a:cubicBezTo>
                    <a:cubicBezTo>
                      <a:pt x="2" y="7"/>
                      <a:pt x="1" y="10"/>
                      <a:pt x="1" y="12"/>
                    </a:cubicBezTo>
                    <a:cubicBezTo>
                      <a:pt x="1" y="18"/>
                      <a:pt x="4" y="22"/>
                      <a:pt x="9" y="23"/>
                    </a:cubicBezTo>
                    <a:cubicBezTo>
                      <a:pt x="9" y="34"/>
                      <a:pt x="9" y="34"/>
                      <a:pt x="9" y="34"/>
                    </a:cubicBezTo>
                    <a:cubicBezTo>
                      <a:pt x="8" y="33"/>
                      <a:pt x="7" y="32"/>
                      <a:pt x="7" y="31"/>
                    </a:cubicBezTo>
                    <a:cubicBezTo>
                      <a:pt x="6" y="31"/>
                      <a:pt x="6" y="29"/>
                      <a:pt x="5" y="28"/>
                    </a:cubicBezTo>
                    <a:cubicBezTo>
                      <a:pt x="0" y="29"/>
                      <a:pt x="0" y="29"/>
                      <a:pt x="0" y="29"/>
                    </a:cubicBezTo>
                    <a:cubicBezTo>
                      <a:pt x="1" y="35"/>
                      <a:pt x="4" y="39"/>
                      <a:pt x="9" y="39"/>
                    </a:cubicBezTo>
                    <a:cubicBezTo>
                      <a:pt x="9" y="44"/>
                      <a:pt x="9" y="44"/>
                      <a:pt x="9" y="44"/>
                    </a:cubicBezTo>
                    <a:cubicBezTo>
                      <a:pt x="11" y="44"/>
                      <a:pt x="11" y="44"/>
                      <a:pt x="11" y="44"/>
                    </a:cubicBezTo>
                    <a:cubicBezTo>
                      <a:pt x="11" y="39"/>
                      <a:pt x="11" y="39"/>
                      <a:pt x="11" y="39"/>
                    </a:cubicBezTo>
                    <a:cubicBezTo>
                      <a:pt x="14" y="39"/>
                      <a:pt x="16" y="38"/>
                      <a:pt x="18" y="36"/>
                    </a:cubicBezTo>
                    <a:cubicBezTo>
                      <a:pt x="19" y="34"/>
                      <a:pt x="20" y="31"/>
                      <a:pt x="20" y="28"/>
                    </a:cubicBezTo>
                    <a:cubicBezTo>
                      <a:pt x="20" y="25"/>
                      <a:pt x="19" y="23"/>
                      <a:pt x="18" y="21"/>
                    </a:cubicBezTo>
                    <a:cubicBezTo>
                      <a:pt x="17" y="20"/>
                      <a:pt x="15" y="19"/>
                      <a:pt x="11" y="18"/>
                    </a:cubicBezTo>
                    <a:cubicBezTo>
                      <a:pt x="11" y="8"/>
                      <a:pt x="11" y="8"/>
                      <a:pt x="11" y="8"/>
                    </a:cubicBezTo>
                    <a:cubicBezTo>
                      <a:pt x="13" y="9"/>
                      <a:pt x="14" y="10"/>
                      <a:pt x="14" y="12"/>
                    </a:cubicBezTo>
                    <a:cubicBezTo>
                      <a:pt x="19" y="11"/>
                      <a:pt x="19" y="11"/>
                      <a:pt x="19" y="11"/>
                    </a:cubicBezTo>
                    <a:cubicBezTo>
                      <a:pt x="19" y="9"/>
                      <a:pt x="18" y="7"/>
                      <a:pt x="17" y="5"/>
                    </a:cubicBezTo>
                    <a:cubicBezTo>
                      <a:pt x="15" y="4"/>
                      <a:pt x="14" y="3"/>
                      <a:pt x="11" y="3"/>
                    </a:cubicBezTo>
                    <a:cubicBezTo>
                      <a:pt x="11" y="0"/>
                      <a:pt x="11" y="0"/>
                      <a:pt x="11" y="0"/>
                    </a:cubicBezTo>
                  </a:path>
                </a:pathLst>
              </a:custGeom>
              <a:solidFill>
                <a:srgbClr val="707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5" name="Freeform 60">
                <a:extLst>
                  <a:ext uri="{FF2B5EF4-FFF2-40B4-BE49-F238E27FC236}">
                    <a16:creationId xmlns:a16="http://schemas.microsoft.com/office/drawing/2014/main" id="{4CC2C3E9-2A58-454D-8D1B-B38924B4FB14}"/>
                  </a:ext>
                </a:extLst>
              </p:cNvPr>
              <p:cNvSpPr>
                <a:spLocks/>
              </p:cNvSpPr>
              <p:nvPr/>
            </p:nvSpPr>
            <p:spPr bwMode="auto">
              <a:xfrm>
                <a:off x="2651125" y="2074863"/>
                <a:ext cx="28575" cy="77788"/>
              </a:xfrm>
              <a:custGeom>
                <a:avLst/>
                <a:gdLst>
                  <a:gd name="T0" fmla="*/ 13 w 13"/>
                  <a:gd name="T1" fmla="*/ 0 h 36"/>
                  <a:gd name="T2" fmla="*/ 8 w 13"/>
                  <a:gd name="T3" fmla="*/ 0 h 36"/>
                  <a:gd name="T4" fmla="*/ 5 w 13"/>
                  <a:gd name="T5" fmla="*/ 6 h 36"/>
                  <a:gd name="T6" fmla="*/ 0 w 13"/>
                  <a:gd name="T7" fmla="*/ 9 h 36"/>
                  <a:gd name="T8" fmla="*/ 0 w 13"/>
                  <a:gd name="T9" fmla="*/ 15 h 36"/>
                  <a:gd name="T10" fmla="*/ 7 w 13"/>
                  <a:gd name="T11" fmla="*/ 10 h 36"/>
                  <a:gd name="T12" fmla="*/ 7 w 13"/>
                  <a:gd name="T13" fmla="*/ 36 h 36"/>
                  <a:gd name="T14" fmla="*/ 13 w 13"/>
                  <a:gd name="T15" fmla="*/ 36 h 36"/>
                  <a:gd name="T16" fmla="*/ 13 w 13"/>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6">
                    <a:moveTo>
                      <a:pt x="13" y="0"/>
                    </a:moveTo>
                    <a:cubicBezTo>
                      <a:pt x="8" y="0"/>
                      <a:pt x="8" y="0"/>
                      <a:pt x="8" y="0"/>
                    </a:cubicBezTo>
                    <a:cubicBezTo>
                      <a:pt x="8" y="2"/>
                      <a:pt x="6" y="4"/>
                      <a:pt x="5" y="6"/>
                    </a:cubicBezTo>
                    <a:cubicBezTo>
                      <a:pt x="3" y="7"/>
                      <a:pt x="1" y="8"/>
                      <a:pt x="0" y="9"/>
                    </a:cubicBezTo>
                    <a:cubicBezTo>
                      <a:pt x="0" y="15"/>
                      <a:pt x="0" y="15"/>
                      <a:pt x="0" y="15"/>
                    </a:cubicBezTo>
                    <a:cubicBezTo>
                      <a:pt x="3" y="14"/>
                      <a:pt x="5" y="12"/>
                      <a:pt x="7" y="10"/>
                    </a:cubicBezTo>
                    <a:cubicBezTo>
                      <a:pt x="7" y="36"/>
                      <a:pt x="7" y="36"/>
                      <a:pt x="7" y="36"/>
                    </a:cubicBezTo>
                    <a:cubicBezTo>
                      <a:pt x="13" y="36"/>
                      <a:pt x="13" y="36"/>
                      <a:pt x="13" y="36"/>
                    </a:cubicBezTo>
                    <a:cubicBezTo>
                      <a:pt x="13" y="0"/>
                      <a:pt x="13" y="0"/>
                      <a:pt x="13" y="0"/>
                    </a:cubicBezTo>
                  </a:path>
                </a:pathLst>
              </a:custGeom>
              <a:solidFill>
                <a:srgbClr val="707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6" name="Freeform 61">
                <a:extLst>
                  <a:ext uri="{FF2B5EF4-FFF2-40B4-BE49-F238E27FC236}">
                    <a16:creationId xmlns:a16="http://schemas.microsoft.com/office/drawing/2014/main" id="{3A38D36E-E592-4623-87DC-8A3D66F1383C}"/>
                  </a:ext>
                </a:extLst>
              </p:cNvPr>
              <p:cNvSpPr>
                <a:spLocks/>
              </p:cNvSpPr>
              <p:nvPr/>
            </p:nvSpPr>
            <p:spPr bwMode="auto">
              <a:xfrm>
                <a:off x="2700338" y="2076451"/>
                <a:ext cx="42862" cy="76200"/>
              </a:xfrm>
              <a:custGeom>
                <a:avLst/>
                <a:gdLst>
                  <a:gd name="T0" fmla="*/ 19 w 20"/>
                  <a:gd name="T1" fmla="*/ 0 h 35"/>
                  <a:gd name="T2" fmla="*/ 4 w 20"/>
                  <a:gd name="T3" fmla="*/ 0 h 35"/>
                  <a:gd name="T4" fmla="*/ 1 w 20"/>
                  <a:gd name="T5" fmla="*/ 18 h 35"/>
                  <a:gd name="T6" fmla="*/ 5 w 20"/>
                  <a:gd name="T7" fmla="*/ 19 h 35"/>
                  <a:gd name="T8" fmla="*/ 10 w 20"/>
                  <a:gd name="T9" fmla="*/ 16 h 35"/>
                  <a:gd name="T10" fmla="*/ 13 w 20"/>
                  <a:gd name="T11" fmla="*/ 18 h 35"/>
                  <a:gd name="T12" fmla="*/ 14 w 20"/>
                  <a:gd name="T13" fmla="*/ 23 h 35"/>
                  <a:gd name="T14" fmla="*/ 13 w 20"/>
                  <a:gd name="T15" fmla="*/ 28 h 35"/>
                  <a:gd name="T16" fmla="*/ 10 w 20"/>
                  <a:gd name="T17" fmla="*/ 30 h 35"/>
                  <a:gd name="T18" fmla="*/ 7 w 20"/>
                  <a:gd name="T19" fmla="*/ 29 h 35"/>
                  <a:gd name="T20" fmla="*/ 6 w 20"/>
                  <a:gd name="T21" fmla="*/ 25 h 35"/>
                  <a:gd name="T22" fmla="*/ 0 w 20"/>
                  <a:gd name="T23" fmla="*/ 26 h 35"/>
                  <a:gd name="T24" fmla="*/ 3 w 20"/>
                  <a:gd name="T25" fmla="*/ 33 h 35"/>
                  <a:gd name="T26" fmla="*/ 10 w 20"/>
                  <a:gd name="T27" fmla="*/ 35 h 35"/>
                  <a:gd name="T28" fmla="*/ 17 w 20"/>
                  <a:gd name="T29" fmla="*/ 31 h 35"/>
                  <a:gd name="T30" fmla="*/ 20 w 20"/>
                  <a:gd name="T31" fmla="*/ 23 h 35"/>
                  <a:gd name="T32" fmla="*/ 17 w 20"/>
                  <a:gd name="T33" fmla="*/ 14 h 35"/>
                  <a:gd name="T34" fmla="*/ 11 w 20"/>
                  <a:gd name="T35" fmla="*/ 11 h 35"/>
                  <a:gd name="T36" fmla="*/ 7 w 20"/>
                  <a:gd name="T37" fmla="*/ 12 h 35"/>
                  <a:gd name="T38" fmla="*/ 8 w 20"/>
                  <a:gd name="T39" fmla="*/ 6 h 35"/>
                  <a:gd name="T40" fmla="*/ 19 w 20"/>
                  <a:gd name="T41" fmla="*/ 6 h 35"/>
                  <a:gd name="T42" fmla="*/ 19 w 20"/>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5">
                    <a:moveTo>
                      <a:pt x="19" y="0"/>
                    </a:moveTo>
                    <a:cubicBezTo>
                      <a:pt x="4" y="0"/>
                      <a:pt x="4" y="0"/>
                      <a:pt x="4" y="0"/>
                    </a:cubicBezTo>
                    <a:cubicBezTo>
                      <a:pt x="1" y="18"/>
                      <a:pt x="1" y="18"/>
                      <a:pt x="1" y="18"/>
                    </a:cubicBezTo>
                    <a:cubicBezTo>
                      <a:pt x="5" y="19"/>
                      <a:pt x="5" y="19"/>
                      <a:pt x="5" y="19"/>
                    </a:cubicBezTo>
                    <a:cubicBezTo>
                      <a:pt x="7" y="17"/>
                      <a:pt x="8" y="16"/>
                      <a:pt x="10" y="16"/>
                    </a:cubicBezTo>
                    <a:cubicBezTo>
                      <a:pt x="11" y="16"/>
                      <a:pt x="12" y="17"/>
                      <a:pt x="13" y="18"/>
                    </a:cubicBezTo>
                    <a:cubicBezTo>
                      <a:pt x="14" y="19"/>
                      <a:pt x="14" y="21"/>
                      <a:pt x="14" y="23"/>
                    </a:cubicBezTo>
                    <a:cubicBezTo>
                      <a:pt x="14" y="25"/>
                      <a:pt x="14" y="27"/>
                      <a:pt x="13" y="28"/>
                    </a:cubicBezTo>
                    <a:cubicBezTo>
                      <a:pt x="12" y="29"/>
                      <a:pt x="11" y="30"/>
                      <a:pt x="10" y="30"/>
                    </a:cubicBezTo>
                    <a:cubicBezTo>
                      <a:pt x="9" y="30"/>
                      <a:pt x="8" y="29"/>
                      <a:pt x="7" y="29"/>
                    </a:cubicBezTo>
                    <a:cubicBezTo>
                      <a:pt x="6" y="28"/>
                      <a:pt x="6" y="26"/>
                      <a:pt x="6" y="25"/>
                    </a:cubicBezTo>
                    <a:cubicBezTo>
                      <a:pt x="0" y="26"/>
                      <a:pt x="0" y="26"/>
                      <a:pt x="0" y="26"/>
                    </a:cubicBezTo>
                    <a:cubicBezTo>
                      <a:pt x="1" y="29"/>
                      <a:pt x="2" y="31"/>
                      <a:pt x="3" y="33"/>
                    </a:cubicBezTo>
                    <a:cubicBezTo>
                      <a:pt x="5" y="35"/>
                      <a:pt x="7" y="35"/>
                      <a:pt x="10" y="35"/>
                    </a:cubicBezTo>
                    <a:cubicBezTo>
                      <a:pt x="13" y="35"/>
                      <a:pt x="16" y="34"/>
                      <a:pt x="17" y="31"/>
                    </a:cubicBezTo>
                    <a:cubicBezTo>
                      <a:pt x="19" y="29"/>
                      <a:pt x="20" y="26"/>
                      <a:pt x="20" y="23"/>
                    </a:cubicBezTo>
                    <a:cubicBezTo>
                      <a:pt x="20" y="19"/>
                      <a:pt x="19" y="16"/>
                      <a:pt x="17" y="14"/>
                    </a:cubicBezTo>
                    <a:cubicBezTo>
                      <a:pt x="15" y="12"/>
                      <a:pt x="13" y="11"/>
                      <a:pt x="11" y="11"/>
                    </a:cubicBezTo>
                    <a:cubicBezTo>
                      <a:pt x="10" y="11"/>
                      <a:pt x="8" y="11"/>
                      <a:pt x="7" y="12"/>
                    </a:cubicBezTo>
                    <a:cubicBezTo>
                      <a:pt x="8" y="6"/>
                      <a:pt x="8" y="6"/>
                      <a:pt x="8" y="6"/>
                    </a:cubicBezTo>
                    <a:cubicBezTo>
                      <a:pt x="19" y="6"/>
                      <a:pt x="19" y="6"/>
                      <a:pt x="19" y="6"/>
                    </a:cubicBezTo>
                    <a:cubicBezTo>
                      <a:pt x="19" y="0"/>
                      <a:pt x="19" y="0"/>
                      <a:pt x="19" y="0"/>
                    </a:cubicBezTo>
                  </a:path>
                </a:pathLst>
              </a:custGeom>
              <a:solidFill>
                <a:srgbClr val="707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7" name="Rectangle 62">
                <a:extLst>
                  <a:ext uri="{FF2B5EF4-FFF2-40B4-BE49-F238E27FC236}">
                    <a16:creationId xmlns:a16="http://schemas.microsoft.com/office/drawing/2014/main" id="{D510F1F6-52F9-4B97-A694-DCB6FA93B185}"/>
                  </a:ext>
                </a:extLst>
              </p:cNvPr>
              <p:cNvSpPr>
                <a:spLocks noChangeArrowheads="1"/>
              </p:cNvSpPr>
              <p:nvPr/>
            </p:nvSpPr>
            <p:spPr bwMode="auto">
              <a:xfrm>
                <a:off x="2381250" y="1949451"/>
                <a:ext cx="127000" cy="25400"/>
              </a:xfrm>
              <a:prstGeom prst="rect">
                <a:avLst/>
              </a:prstGeom>
              <a:solidFill>
                <a:srgbClr val="A3A4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8" name="Rectangle 63">
                <a:extLst>
                  <a:ext uri="{FF2B5EF4-FFF2-40B4-BE49-F238E27FC236}">
                    <a16:creationId xmlns:a16="http://schemas.microsoft.com/office/drawing/2014/main" id="{D5138FD1-E233-4CA8-9CBB-FF6550EC9453}"/>
                  </a:ext>
                </a:extLst>
              </p:cNvPr>
              <p:cNvSpPr>
                <a:spLocks noChangeArrowheads="1"/>
              </p:cNvSpPr>
              <p:nvPr/>
            </p:nvSpPr>
            <p:spPr bwMode="auto">
              <a:xfrm>
                <a:off x="2381250" y="1949451"/>
                <a:ext cx="1270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9" name="Rectangle 64">
                <a:extLst>
                  <a:ext uri="{FF2B5EF4-FFF2-40B4-BE49-F238E27FC236}">
                    <a16:creationId xmlns:a16="http://schemas.microsoft.com/office/drawing/2014/main" id="{EF903C24-41BA-4F35-8420-B31CC1CF2C20}"/>
                  </a:ext>
                </a:extLst>
              </p:cNvPr>
              <p:cNvSpPr>
                <a:spLocks noChangeArrowheads="1"/>
              </p:cNvSpPr>
              <p:nvPr/>
            </p:nvSpPr>
            <p:spPr bwMode="auto">
              <a:xfrm>
                <a:off x="2698750" y="1949451"/>
                <a:ext cx="61912" cy="25400"/>
              </a:xfrm>
              <a:prstGeom prst="rect">
                <a:avLst/>
              </a:prstGeom>
              <a:solidFill>
                <a:srgbClr val="A3A4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0" name="Rectangle 65">
                <a:extLst>
                  <a:ext uri="{FF2B5EF4-FFF2-40B4-BE49-F238E27FC236}">
                    <a16:creationId xmlns:a16="http://schemas.microsoft.com/office/drawing/2014/main" id="{86DC1E37-838C-4EB6-94D7-DF70B993061A}"/>
                  </a:ext>
                </a:extLst>
              </p:cNvPr>
              <p:cNvSpPr>
                <a:spLocks noChangeArrowheads="1"/>
              </p:cNvSpPr>
              <p:nvPr/>
            </p:nvSpPr>
            <p:spPr bwMode="auto">
              <a:xfrm>
                <a:off x="2698750" y="1949451"/>
                <a:ext cx="6191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1" name="Rectangle 66">
                <a:extLst>
                  <a:ext uri="{FF2B5EF4-FFF2-40B4-BE49-F238E27FC236}">
                    <a16:creationId xmlns:a16="http://schemas.microsoft.com/office/drawing/2014/main" id="{DF0E32AA-1698-41B8-9D90-AA22E96F4F40}"/>
                  </a:ext>
                </a:extLst>
              </p:cNvPr>
              <p:cNvSpPr>
                <a:spLocks noChangeArrowheads="1"/>
              </p:cNvSpPr>
              <p:nvPr/>
            </p:nvSpPr>
            <p:spPr bwMode="auto">
              <a:xfrm>
                <a:off x="2306638" y="1938338"/>
                <a:ext cx="12700" cy="812800"/>
              </a:xfrm>
              <a:prstGeom prst="rect">
                <a:avLst/>
              </a:prstGeom>
              <a:solidFill>
                <a:srgbClr val="94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2" name="Rectangle 67">
                <a:extLst>
                  <a:ext uri="{FF2B5EF4-FFF2-40B4-BE49-F238E27FC236}">
                    <a16:creationId xmlns:a16="http://schemas.microsoft.com/office/drawing/2014/main" id="{6016426A-331F-4D47-9A88-7B174A594ACB}"/>
                  </a:ext>
                </a:extLst>
              </p:cNvPr>
              <p:cNvSpPr>
                <a:spLocks noChangeArrowheads="1"/>
              </p:cNvSpPr>
              <p:nvPr/>
            </p:nvSpPr>
            <p:spPr bwMode="auto">
              <a:xfrm>
                <a:off x="2306638" y="1938338"/>
                <a:ext cx="127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3" name="Rectangle 68">
                <a:extLst>
                  <a:ext uri="{FF2B5EF4-FFF2-40B4-BE49-F238E27FC236}">
                    <a16:creationId xmlns:a16="http://schemas.microsoft.com/office/drawing/2014/main" id="{F8952930-B786-4FCB-A313-3042B726AB71}"/>
                  </a:ext>
                </a:extLst>
              </p:cNvPr>
              <p:cNvSpPr>
                <a:spLocks noChangeArrowheads="1"/>
              </p:cNvSpPr>
              <p:nvPr/>
            </p:nvSpPr>
            <p:spPr bwMode="auto">
              <a:xfrm>
                <a:off x="3068638" y="2171701"/>
                <a:ext cx="155575" cy="473075"/>
              </a:xfrm>
              <a:prstGeom prst="rect">
                <a:avLst/>
              </a:prstGeom>
              <a:solidFill>
                <a:srgbClr val="ADAC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4" name="Rectangle 69">
                <a:extLst>
                  <a:ext uri="{FF2B5EF4-FFF2-40B4-BE49-F238E27FC236}">
                    <a16:creationId xmlns:a16="http://schemas.microsoft.com/office/drawing/2014/main" id="{CDD808D4-78AA-4883-AD0D-8CEE8F36EEBE}"/>
                  </a:ext>
                </a:extLst>
              </p:cNvPr>
              <p:cNvSpPr>
                <a:spLocks noChangeArrowheads="1"/>
              </p:cNvSpPr>
              <p:nvPr/>
            </p:nvSpPr>
            <p:spPr bwMode="auto">
              <a:xfrm>
                <a:off x="3068638" y="2119313"/>
                <a:ext cx="52387" cy="431800"/>
              </a:xfrm>
              <a:prstGeom prst="rect">
                <a:avLst/>
              </a:prstGeom>
              <a:solidFill>
                <a:srgbClr val="EFF1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5" name="Rectangle 70">
                <a:extLst>
                  <a:ext uri="{FF2B5EF4-FFF2-40B4-BE49-F238E27FC236}">
                    <a16:creationId xmlns:a16="http://schemas.microsoft.com/office/drawing/2014/main" id="{BAE8AB62-99EE-470E-BA37-A9B9383D3217}"/>
                  </a:ext>
                </a:extLst>
              </p:cNvPr>
              <p:cNvSpPr>
                <a:spLocks noChangeArrowheads="1"/>
              </p:cNvSpPr>
              <p:nvPr/>
            </p:nvSpPr>
            <p:spPr bwMode="auto">
              <a:xfrm>
                <a:off x="3173413" y="2119313"/>
                <a:ext cx="50800" cy="431800"/>
              </a:xfrm>
              <a:prstGeom prst="rect">
                <a:avLst/>
              </a:prstGeom>
              <a:solidFill>
                <a:srgbClr val="EFF1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6" name="Rectangle 71">
                <a:extLst>
                  <a:ext uri="{FF2B5EF4-FFF2-40B4-BE49-F238E27FC236}">
                    <a16:creationId xmlns:a16="http://schemas.microsoft.com/office/drawing/2014/main" id="{1C1B3E22-572F-48C3-8CEE-7E32A4FAFC8E}"/>
                  </a:ext>
                </a:extLst>
              </p:cNvPr>
              <p:cNvSpPr>
                <a:spLocks noChangeArrowheads="1"/>
              </p:cNvSpPr>
              <p:nvPr/>
            </p:nvSpPr>
            <p:spPr bwMode="auto">
              <a:xfrm>
                <a:off x="3121025" y="2171701"/>
                <a:ext cx="52387" cy="438150"/>
              </a:xfrm>
              <a:prstGeom prst="rect">
                <a:avLst/>
              </a:prstGeom>
              <a:solidFill>
                <a:srgbClr val="CDD3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7" name="Rectangle 72">
                <a:extLst>
                  <a:ext uri="{FF2B5EF4-FFF2-40B4-BE49-F238E27FC236}">
                    <a16:creationId xmlns:a16="http://schemas.microsoft.com/office/drawing/2014/main" id="{BF12A3BE-9D94-467B-A597-08001EE2D50F}"/>
                  </a:ext>
                </a:extLst>
              </p:cNvPr>
              <p:cNvSpPr>
                <a:spLocks noChangeArrowheads="1"/>
              </p:cNvSpPr>
              <p:nvPr/>
            </p:nvSpPr>
            <p:spPr bwMode="auto">
              <a:xfrm>
                <a:off x="1397000" y="2681288"/>
                <a:ext cx="68262" cy="22225"/>
              </a:xfrm>
              <a:prstGeom prst="rect">
                <a:avLst/>
              </a:prstGeom>
              <a:solidFill>
                <a:srgbClr val="CECE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8" name="Rectangle 73">
                <a:extLst>
                  <a:ext uri="{FF2B5EF4-FFF2-40B4-BE49-F238E27FC236}">
                    <a16:creationId xmlns:a16="http://schemas.microsoft.com/office/drawing/2014/main" id="{7694DC22-DDBE-43BA-8D08-A6C6701C29A8}"/>
                  </a:ext>
                </a:extLst>
              </p:cNvPr>
              <p:cNvSpPr>
                <a:spLocks noChangeArrowheads="1"/>
              </p:cNvSpPr>
              <p:nvPr/>
            </p:nvSpPr>
            <p:spPr bwMode="auto">
              <a:xfrm>
                <a:off x="1397000" y="2681288"/>
                <a:ext cx="6826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9" name="Rectangle 74">
                <a:extLst>
                  <a:ext uri="{FF2B5EF4-FFF2-40B4-BE49-F238E27FC236}">
                    <a16:creationId xmlns:a16="http://schemas.microsoft.com/office/drawing/2014/main" id="{68A52F25-FEDB-4284-9322-A81A1D55756E}"/>
                  </a:ext>
                </a:extLst>
              </p:cNvPr>
              <p:cNvSpPr>
                <a:spLocks noChangeArrowheads="1"/>
              </p:cNvSpPr>
              <p:nvPr/>
            </p:nvSpPr>
            <p:spPr bwMode="auto">
              <a:xfrm>
                <a:off x="1489075" y="2681288"/>
                <a:ext cx="34925" cy="22225"/>
              </a:xfrm>
              <a:prstGeom prst="rect">
                <a:avLst/>
              </a:prstGeom>
              <a:solidFill>
                <a:srgbClr val="CECE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0" name="Rectangle 75">
                <a:extLst>
                  <a:ext uri="{FF2B5EF4-FFF2-40B4-BE49-F238E27FC236}">
                    <a16:creationId xmlns:a16="http://schemas.microsoft.com/office/drawing/2014/main" id="{A8B9A3CF-BD30-41FF-8273-8D7E0E6C41CC}"/>
                  </a:ext>
                </a:extLst>
              </p:cNvPr>
              <p:cNvSpPr>
                <a:spLocks noChangeArrowheads="1"/>
              </p:cNvSpPr>
              <p:nvPr/>
            </p:nvSpPr>
            <p:spPr bwMode="auto">
              <a:xfrm>
                <a:off x="1489075" y="2681288"/>
                <a:ext cx="349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1" name="Rectangle 76">
                <a:extLst>
                  <a:ext uri="{FF2B5EF4-FFF2-40B4-BE49-F238E27FC236}">
                    <a16:creationId xmlns:a16="http://schemas.microsoft.com/office/drawing/2014/main" id="{0749849C-BF4F-4764-B332-74D4F9D8CF49}"/>
                  </a:ext>
                </a:extLst>
              </p:cNvPr>
              <p:cNvSpPr>
                <a:spLocks noChangeArrowheads="1"/>
              </p:cNvSpPr>
              <p:nvPr/>
            </p:nvSpPr>
            <p:spPr bwMode="auto">
              <a:xfrm>
                <a:off x="1679575" y="2681288"/>
                <a:ext cx="79375" cy="22225"/>
              </a:xfrm>
              <a:prstGeom prst="rect">
                <a:avLst/>
              </a:prstGeom>
              <a:solidFill>
                <a:srgbClr val="CECE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2" name="Rectangle 77">
                <a:extLst>
                  <a:ext uri="{FF2B5EF4-FFF2-40B4-BE49-F238E27FC236}">
                    <a16:creationId xmlns:a16="http://schemas.microsoft.com/office/drawing/2014/main" id="{FB0481E0-98FB-421C-8925-F414F0B31899}"/>
                  </a:ext>
                </a:extLst>
              </p:cNvPr>
              <p:cNvSpPr>
                <a:spLocks noChangeArrowheads="1"/>
              </p:cNvSpPr>
              <p:nvPr/>
            </p:nvSpPr>
            <p:spPr bwMode="auto">
              <a:xfrm>
                <a:off x="1679575" y="2681288"/>
                <a:ext cx="7937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3" name="Rectangle 78">
                <a:extLst>
                  <a:ext uri="{FF2B5EF4-FFF2-40B4-BE49-F238E27FC236}">
                    <a16:creationId xmlns:a16="http://schemas.microsoft.com/office/drawing/2014/main" id="{1FC9B98A-18D9-4422-9507-A706D8C8950E}"/>
                  </a:ext>
                </a:extLst>
              </p:cNvPr>
              <p:cNvSpPr>
                <a:spLocks noChangeArrowheads="1"/>
              </p:cNvSpPr>
              <p:nvPr/>
            </p:nvSpPr>
            <p:spPr bwMode="auto">
              <a:xfrm>
                <a:off x="1782763" y="2681288"/>
                <a:ext cx="44450" cy="22225"/>
              </a:xfrm>
              <a:prstGeom prst="rect">
                <a:avLst/>
              </a:prstGeom>
              <a:solidFill>
                <a:srgbClr val="CECE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4" name="Rectangle 79">
                <a:extLst>
                  <a:ext uri="{FF2B5EF4-FFF2-40B4-BE49-F238E27FC236}">
                    <a16:creationId xmlns:a16="http://schemas.microsoft.com/office/drawing/2014/main" id="{406FA8B9-70AE-407E-BF75-28A3D84CF75A}"/>
                  </a:ext>
                </a:extLst>
              </p:cNvPr>
              <p:cNvSpPr>
                <a:spLocks noChangeArrowheads="1"/>
              </p:cNvSpPr>
              <p:nvPr/>
            </p:nvSpPr>
            <p:spPr bwMode="auto">
              <a:xfrm>
                <a:off x="1782763" y="2681288"/>
                <a:ext cx="44450"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5" name="Rectangle 80">
                <a:extLst>
                  <a:ext uri="{FF2B5EF4-FFF2-40B4-BE49-F238E27FC236}">
                    <a16:creationId xmlns:a16="http://schemas.microsoft.com/office/drawing/2014/main" id="{35EB6BC4-A964-45AE-9826-E8B6C67900FB}"/>
                  </a:ext>
                </a:extLst>
              </p:cNvPr>
              <p:cNvSpPr>
                <a:spLocks noChangeArrowheads="1"/>
              </p:cNvSpPr>
              <p:nvPr/>
            </p:nvSpPr>
            <p:spPr bwMode="auto">
              <a:xfrm>
                <a:off x="1951038" y="2681288"/>
                <a:ext cx="90487" cy="22225"/>
              </a:xfrm>
              <a:prstGeom prst="rect">
                <a:avLst/>
              </a:prstGeom>
              <a:solidFill>
                <a:srgbClr val="CECE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6" name="Freeform 81">
                <a:extLst>
                  <a:ext uri="{FF2B5EF4-FFF2-40B4-BE49-F238E27FC236}">
                    <a16:creationId xmlns:a16="http://schemas.microsoft.com/office/drawing/2014/main" id="{714CD4FC-9867-4FD3-BC1F-CC30B20D722C}"/>
                  </a:ext>
                </a:extLst>
              </p:cNvPr>
              <p:cNvSpPr>
                <a:spLocks noEditPoints="1"/>
              </p:cNvSpPr>
              <p:nvPr/>
            </p:nvSpPr>
            <p:spPr bwMode="auto">
              <a:xfrm>
                <a:off x="1281113" y="1879601"/>
                <a:ext cx="941387" cy="974725"/>
              </a:xfrm>
              <a:custGeom>
                <a:avLst/>
                <a:gdLst>
                  <a:gd name="T0" fmla="*/ 86 w 437"/>
                  <a:gd name="T1" fmla="*/ 371 h 451"/>
                  <a:gd name="T2" fmla="*/ 97 w 437"/>
                  <a:gd name="T3" fmla="*/ 381 h 451"/>
                  <a:gd name="T4" fmla="*/ 113 w 437"/>
                  <a:gd name="T5" fmla="*/ 381 h 451"/>
                  <a:gd name="T6" fmla="*/ 50 w 437"/>
                  <a:gd name="T7" fmla="*/ 354 h 451"/>
                  <a:gd name="T8" fmla="*/ 50 w 437"/>
                  <a:gd name="T9" fmla="*/ 398 h 451"/>
                  <a:gd name="T10" fmla="*/ 152 w 437"/>
                  <a:gd name="T11" fmla="*/ 362 h 451"/>
                  <a:gd name="T12" fmla="*/ 185 w 437"/>
                  <a:gd name="T13" fmla="*/ 371 h 451"/>
                  <a:gd name="T14" fmla="*/ 185 w 437"/>
                  <a:gd name="T15" fmla="*/ 381 h 451"/>
                  <a:gd name="T16" fmla="*/ 254 w 437"/>
                  <a:gd name="T17" fmla="*/ 371 h 451"/>
                  <a:gd name="T18" fmla="*/ 271 w 437"/>
                  <a:gd name="T19" fmla="*/ 354 h 451"/>
                  <a:gd name="T20" fmla="*/ 170 w 437"/>
                  <a:gd name="T21" fmla="*/ 391 h 451"/>
                  <a:gd name="T22" fmla="*/ 279 w 437"/>
                  <a:gd name="T23" fmla="*/ 360 h 451"/>
                  <a:gd name="T24" fmla="*/ 37 w 437"/>
                  <a:gd name="T25" fmla="*/ 391 h 451"/>
                  <a:gd name="T26" fmla="*/ 144 w 437"/>
                  <a:gd name="T27" fmla="*/ 349 h 451"/>
                  <a:gd name="T28" fmla="*/ 144 w 437"/>
                  <a:gd name="T29" fmla="*/ 403 h 451"/>
                  <a:gd name="T30" fmla="*/ 40 w 437"/>
                  <a:gd name="T31" fmla="*/ 261 h 451"/>
                  <a:gd name="T32" fmla="*/ 108 w 437"/>
                  <a:gd name="T33" fmla="*/ 213 h 451"/>
                  <a:gd name="T34" fmla="*/ 108 w 437"/>
                  <a:gd name="T35" fmla="*/ 271 h 451"/>
                  <a:gd name="T36" fmla="*/ 146 w 437"/>
                  <a:gd name="T37" fmla="*/ 261 h 451"/>
                  <a:gd name="T38" fmla="*/ 214 w 437"/>
                  <a:gd name="T39" fmla="*/ 213 h 451"/>
                  <a:gd name="T40" fmla="*/ 214 w 437"/>
                  <a:gd name="T41" fmla="*/ 271 h 451"/>
                  <a:gd name="T42" fmla="*/ 40 w 437"/>
                  <a:gd name="T43" fmla="*/ 176 h 451"/>
                  <a:gd name="T44" fmla="*/ 108 w 437"/>
                  <a:gd name="T45" fmla="*/ 128 h 451"/>
                  <a:gd name="T46" fmla="*/ 108 w 437"/>
                  <a:gd name="T47" fmla="*/ 186 h 451"/>
                  <a:gd name="T48" fmla="*/ 146 w 437"/>
                  <a:gd name="T49" fmla="*/ 176 h 451"/>
                  <a:gd name="T50" fmla="*/ 214 w 437"/>
                  <a:gd name="T51" fmla="*/ 128 h 451"/>
                  <a:gd name="T52" fmla="*/ 214 w 437"/>
                  <a:gd name="T53" fmla="*/ 186 h 451"/>
                  <a:gd name="T54" fmla="*/ 252 w 437"/>
                  <a:gd name="T55" fmla="*/ 176 h 451"/>
                  <a:gd name="T56" fmla="*/ 320 w 437"/>
                  <a:gd name="T57" fmla="*/ 128 h 451"/>
                  <a:gd name="T58" fmla="*/ 320 w 437"/>
                  <a:gd name="T59" fmla="*/ 186 h 451"/>
                  <a:gd name="T60" fmla="*/ 40 w 437"/>
                  <a:gd name="T61" fmla="*/ 92 h 451"/>
                  <a:gd name="T62" fmla="*/ 108 w 437"/>
                  <a:gd name="T63" fmla="*/ 44 h 451"/>
                  <a:gd name="T64" fmla="*/ 108 w 437"/>
                  <a:gd name="T65" fmla="*/ 102 h 451"/>
                  <a:gd name="T66" fmla="*/ 146 w 437"/>
                  <a:gd name="T67" fmla="*/ 92 h 451"/>
                  <a:gd name="T68" fmla="*/ 214 w 437"/>
                  <a:gd name="T69" fmla="*/ 44 h 451"/>
                  <a:gd name="T70" fmla="*/ 214 w 437"/>
                  <a:gd name="T71" fmla="*/ 102 h 451"/>
                  <a:gd name="T72" fmla="*/ 252 w 437"/>
                  <a:gd name="T73" fmla="*/ 92 h 451"/>
                  <a:gd name="T74" fmla="*/ 320 w 437"/>
                  <a:gd name="T75" fmla="*/ 44 h 451"/>
                  <a:gd name="T76" fmla="*/ 320 w 437"/>
                  <a:gd name="T77" fmla="*/ 102 h 451"/>
                  <a:gd name="T78" fmla="*/ 0 w 437"/>
                  <a:gd name="T79" fmla="*/ 0 h 451"/>
                  <a:gd name="T80" fmla="*/ 259 w 437"/>
                  <a:gd name="T81" fmla="*/ 403 h 451"/>
                  <a:gd name="T82" fmla="*/ 165 w 437"/>
                  <a:gd name="T83" fmla="*/ 362 h 451"/>
                  <a:gd name="T84" fmla="*/ 281 w 437"/>
                  <a:gd name="T85" fmla="*/ 354 h 451"/>
                  <a:gd name="T86" fmla="*/ 252 w 437"/>
                  <a:gd name="T87" fmla="*/ 261 h 451"/>
                  <a:gd name="T88" fmla="*/ 320 w 437"/>
                  <a:gd name="T89" fmla="*/ 213 h 451"/>
                  <a:gd name="T90" fmla="*/ 359 w 437"/>
                  <a:gd name="T91" fmla="*/ 178 h 451"/>
                  <a:gd name="T92" fmla="*/ 368 w 437"/>
                  <a:gd name="T93" fmla="*/ 128 h 451"/>
                  <a:gd name="T94" fmla="*/ 368 w 437"/>
                  <a:gd name="T95" fmla="*/ 102 h 451"/>
                  <a:gd name="T96" fmla="*/ 368 w 437"/>
                  <a:gd name="T97" fmla="*/ 44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7" h="451">
                    <a:moveTo>
                      <a:pt x="54" y="381"/>
                    </a:moveTo>
                    <a:cubicBezTo>
                      <a:pt x="54" y="371"/>
                      <a:pt x="54" y="371"/>
                      <a:pt x="54" y="371"/>
                    </a:cubicBezTo>
                    <a:cubicBezTo>
                      <a:pt x="86" y="371"/>
                      <a:pt x="86" y="371"/>
                      <a:pt x="86" y="371"/>
                    </a:cubicBezTo>
                    <a:cubicBezTo>
                      <a:pt x="86" y="381"/>
                      <a:pt x="86" y="381"/>
                      <a:pt x="86" y="381"/>
                    </a:cubicBezTo>
                    <a:cubicBezTo>
                      <a:pt x="54" y="381"/>
                      <a:pt x="54" y="381"/>
                      <a:pt x="54" y="381"/>
                    </a:cubicBezTo>
                    <a:moveTo>
                      <a:pt x="97" y="381"/>
                    </a:moveTo>
                    <a:cubicBezTo>
                      <a:pt x="97" y="371"/>
                      <a:pt x="97" y="371"/>
                      <a:pt x="97" y="371"/>
                    </a:cubicBezTo>
                    <a:cubicBezTo>
                      <a:pt x="113" y="371"/>
                      <a:pt x="113" y="371"/>
                      <a:pt x="113" y="371"/>
                    </a:cubicBezTo>
                    <a:cubicBezTo>
                      <a:pt x="113" y="381"/>
                      <a:pt x="113" y="381"/>
                      <a:pt x="113" y="381"/>
                    </a:cubicBezTo>
                    <a:cubicBezTo>
                      <a:pt x="97" y="381"/>
                      <a:pt x="97" y="381"/>
                      <a:pt x="97" y="381"/>
                    </a:cubicBezTo>
                    <a:moveTo>
                      <a:pt x="144" y="354"/>
                    </a:moveTo>
                    <a:cubicBezTo>
                      <a:pt x="50" y="354"/>
                      <a:pt x="50" y="354"/>
                      <a:pt x="50" y="354"/>
                    </a:cubicBezTo>
                    <a:cubicBezTo>
                      <a:pt x="46" y="354"/>
                      <a:pt x="42" y="358"/>
                      <a:pt x="42" y="362"/>
                    </a:cubicBezTo>
                    <a:cubicBezTo>
                      <a:pt x="42" y="391"/>
                      <a:pt x="42" y="391"/>
                      <a:pt x="42" y="391"/>
                    </a:cubicBezTo>
                    <a:cubicBezTo>
                      <a:pt x="42" y="395"/>
                      <a:pt x="46" y="398"/>
                      <a:pt x="50" y="398"/>
                    </a:cubicBezTo>
                    <a:cubicBezTo>
                      <a:pt x="144" y="398"/>
                      <a:pt x="144" y="398"/>
                      <a:pt x="144" y="398"/>
                    </a:cubicBezTo>
                    <a:cubicBezTo>
                      <a:pt x="148" y="398"/>
                      <a:pt x="152" y="395"/>
                      <a:pt x="152" y="391"/>
                    </a:cubicBezTo>
                    <a:cubicBezTo>
                      <a:pt x="152" y="362"/>
                      <a:pt x="152" y="362"/>
                      <a:pt x="152" y="362"/>
                    </a:cubicBezTo>
                    <a:cubicBezTo>
                      <a:pt x="152" y="358"/>
                      <a:pt x="148" y="354"/>
                      <a:pt x="144" y="354"/>
                    </a:cubicBezTo>
                    <a:moveTo>
                      <a:pt x="185" y="381"/>
                    </a:moveTo>
                    <a:cubicBezTo>
                      <a:pt x="185" y="371"/>
                      <a:pt x="185" y="371"/>
                      <a:pt x="185" y="371"/>
                    </a:cubicBezTo>
                    <a:cubicBezTo>
                      <a:pt x="222" y="371"/>
                      <a:pt x="222" y="371"/>
                      <a:pt x="222" y="371"/>
                    </a:cubicBezTo>
                    <a:cubicBezTo>
                      <a:pt x="222" y="381"/>
                      <a:pt x="222" y="381"/>
                      <a:pt x="222" y="381"/>
                    </a:cubicBezTo>
                    <a:cubicBezTo>
                      <a:pt x="185" y="381"/>
                      <a:pt x="185" y="381"/>
                      <a:pt x="185" y="381"/>
                    </a:cubicBezTo>
                    <a:moveTo>
                      <a:pt x="233" y="381"/>
                    </a:moveTo>
                    <a:cubicBezTo>
                      <a:pt x="233" y="371"/>
                      <a:pt x="233" y="371"/>
                      <a:pt x="233" y="371"/>
                    </a:cubicBezTo>
                    <a:cubicBezTo>
                      <a:pt x="254" y="371"/>
                      <a:pt x="254" y="371"/>
                      <a:pt x="254" y="371"/>
                    </a:cubicBezTo>
                    <a:cubicBezTo>
                      <a:pt x="254" y="381"/>
                      <a:pt x="254" y="381"/>
                      <a:pt x="254" y="381"/>
                    </a:cubicBezTo>
                    <a:cubicBezTo>
                      <a:pt x="233" y="381"/>
                      <a:pt x="233" y="381"/>
                      <a:pt x="233" y="381"/>
                    </a:cubicBezTo>
                    <a:moveTo>
                      <a:pt x="271" y="354"/>
                    </a:moveTo>
                    <a:cubicBezTo>
                      <a:pt x="177" y="354"/>
                      <a:pt x="177" y="354"/>
                      <a:pt x="177" y="354"/>
                    </a:cubicBezTo>
                    <a:cubicBezTo>
                      <a:pt x="173" y="354"/>
                      <a:pt x="170" y="358"/>
                      <a:pt x="170" y="362"/>
                    </a:cubicBezTo>
                    <a:cubicBezTo>
                      <a:pt x="170" y="391"/>
                      <a:pt x="170" y="391"/>
                      <a:pt x="170" y="391"/>
                    </a:cubicBezTo>
                    <a:cubicBezTo>
                      <a:pt x="170" y="395"/>
                      <a:pt x="173" y="398"/>
                      <a:pt x="177" y="398"/>
                    </a:cubicBezTo>
                    <a:cubicBezTo>
                      <a:pt x="261" y="398"/>
                      <a:pt x="261" y="398"/>
                      <a:pt x="261" y="398"/>
                    </a:cubicBezTo>
                    <a:cubicBezTo>
                      <a:pt x="279" y="360"/>
                      <a:pt x="279" y="360"/>
                      <a:pt x="279" y="360"/>
                    </a:cubicBezTo>
                    <a:cubicBezTo>
                      <a:pt x="278" y="357"/>
                      <a:pt x="275" y="354"/>
                      <a:pt x="271" y="354"/>
                    </a:cubicBezTo>
                    <a:moveTo>
                      <a:pt x="50" y="403"/>
                    </a:moveTo>
                    <a:cubicBezTo>
                      <a:pt x="43" y="403"/>
                      <a:pt x="37" y="398"/>
                      <a:pt x="37" y="391"/>
                    </a:cubicBezTo>
                    <a:cubicBezTo>
                      <a:pt x="37" y="362"/>
                      <a:pt x="37" y="362"/>
                      <a:pt x="37" y="362"/>
                    </a:cubicBezTo>
                    <a:cubicBezTo>
                      <a:pt x="37" y="355"/>
                      <a:pt x="43" y="349"/>
                      <a:pt x="50" y="349"/>
                    </a:cubicBezTo>
                    <a:cubicBezTo>
                      <a:pt x="144" y="349"/>
                      <a:pt x="144" y="349"/>
                      <a:pt x="144" y="349"/>
                    </a:cubicBezTo>
                    <a:cubicBezTo>
                      <a:pt x="151" y="349"/>
                      <a:pt x="157" y="355"/>
                      <a:pt x="157" y="362"/>
                    </a:cubicBezTo>
                    <a:cubicBezTo>
                      <a:pt x="157" y="391"/>
                      <a:pt x="157" y="391"/>
                      <a:pt x="157" y="391"/>
                    </a:cubicBezTo>
                    <a:cubicBezTo>
                      <a:pt x="157" y="398"/>
                      <a:pt x="151" y="403"/>
                      <a:pt x="144" y="403"/>
                    </a:cubicBezTo>
                    <a:cubicBezTo>
                      <a:pt x="50" y="403"/>
                      <a:pt x="50" y="403"/>
                      <a:pt x="50" y="403"/>
                    </a:cubicBezTo>
                    <a:moveTo>
                      <a:pt x="50" y="271"/>
                    </a:moveTo>
                    <a:cubicBezTo>
                      <a:pt x="45" y="271"/>
                      <a:pt x="40" y="266"/>
                      <a:pt x="40" y="261"/>
                    </a:cubicBezTo>
                    <a:cubicBezTo>
                      <a:pt x="40" y="223"/>
                      <a:pt x="40" y="223"/>
                      <a:pt x="40" y="223"/>
                    </a:cubicBezTo>
                    <a:cubicBezTo>
                      <a:pt x="40" y="217"/>
                      <a:pt x="45" y="213"/>
                      <a:pt x="50" y="213"/>
                    </a:cubicBezTo>
                    <a:cubicBezTo>
                      <a:pt x="108" y="213"/>
                      <a:pt x="108" y="213"/>
                      <a:pt x="108" y="213"/>
                    </a:cubicBezTo>
                    <a:cubicBezTo>
                      <a:pt x="114" y="213"/>
                      <a:pt x="118" y="217"/>
                      <a:pt x="118" y="223"/>
                    </a:cubicBezTo>
                    <a:cubicBezTo>
                      <a:pt x="118" y="261"/>
                      <a:pt x="118" y="261"/>
                      <a:pt x="118" y="261"/>
                    </a:cubicBezTo>
                    <a:cubicBezTo>
                      <a:pt x="118" y="266"/>
                      <a:pt x="114" y="271"/>
                      <a:pt x="108" y="271"/>
                    </a:cubicBezTo>
                    <a:cubicBezTo>
                      <a:pt x="50" y="271"/>
                      <a:pt x="50" y="271"/>
                      <a:pt x="50" y="271"/>
                    </a:cubicBezTo>
                    <a:moveTo>
                      <a:pt x="156" y="271"/>
                    </a:moveTo>
                    <a:cubicBezTo>
                      <a:pt x="151" y="271"/>
                      <a:pt x="146" y="266"/>
                      <a:pt x="146" y="261"/>
                    </a:cubicBezTo>
                    <a:cubicBezTo>
                      <a:pt x="146" y="223"/>
                      <a:pt x="146" y="223"/>
                      <a:pt x="146" y="223"/>
                    </a:cubicBezTo>
                    <a:cubicBezTo>
                      <a:pt x="146" y="217"/>
                      <a:pt x="151" y="213"/>
                      <a:pt x="156" y="213"/>
                    </a:cubicBezTo>
                    <a:cubicBezTo>
                      <a:pt x="214" y="213"/>
                      <a:pt x="214" y="213"/>
                      <a:pt x="214" y="213"/>
                    </a:cubicBezTo>
                    <a:cubicBezTo>
                      <a:pt x="220" y="213"/>
                      <a:pt x="224" y="217"/>
                      <a:pt x="224" y="223"/>
                    </a:cubicBezTo>
                    <a:cubicBezTo>
                      <a:pt x="224" y="261"/>
                      <a:pt x="224" y="261"/>
                      <a:pt x="224" y="261"/>
                    </a:cubicBezTo>
                    <a:cubicBezTo>
                      <a:pt x="224" y="266"/>
                      <a:pt x="220" y="271"/>
                      <a:pt x="214" y="271"/>
                    </a:cubicBezTo>
                    <a:cubicBezTo>
                      <a:pt x="156" y="271"/>
                      <a:pt x="156" y="271"/>
                      <a:pt x="156" y="271"/>
                    </a:cubicBezTo>
                    <a:moveTo>
                      <a:pt x="50" y="186"/>
                    </a:moveTo>
                    <a:cubicBezTo>
                      <a:pt x="45" y="186"/>
                      <a:pt x="40" y="181"/>
                      <a:pt x="40" y="176"/>
                    </a:cubicBezTo>
                    <a:cubicBezTo>
                      <a:pt x="40" y="138"/>
                      <a:pt x="40" y="138"/>
                      <a:pt x="40" y="138"/>
                    </a:cubicBezTo>
                    <a:cubicBezTo>
                      <a:pt x="40" y="132"/>
                      <a:pt x="45" y="128"/>
                      <a:pt x="50" y="128"/>
                    </a:cubicBezTo>
                    <a:cubicBezTo>
                      <a:pt x="108" y="128"/>
                      <a:pt x="108" y="128"/>
                      <a:pt x="108" y="128"/>
                    </a:cubicBezTo>
                    <a:cubicBezTo>
                      <a:pt x="114" y="128"/>
                      <a:pt x="118" y="132"/>
                      <a:pt x="118" y="138"/>
                    </a:cubicBezTo>
                    <a:cubicBezTo>
                      <a:pt x="118" y="176"/>
                      <a:pt x="118" y="176"/>
                      <a:pt x="118" y="176"/>
                    </a:cubicBezTo>
                    <a:cubicBezTo>
                      <a:pt x="118" y="181"/>
                      <a:pt x="114" y="186"/>
                      <a:pt x="108" y="186"/>
                    </a:cubicBezTo>
                    <a:cubicBezTo>
                      <a:pt x="50" y="186"/>
                      <a:pt x="50" y="186"/>
                      <a:pt x="50" y="186"/>
                    </a:cubicBezTo>
                    <a:moveTo>
                      <a:pt x="156" y="186"/>
                    </a:moveTo>
                    <a:cubicBezTo>
                      <a:pt x="151" y="186"/>
                      <a:pt x="146" y="181"/>
                      <a:pt x="146" y="176"/>
                    </a:cubicBezTo>
                    <a:cubicBezTo>
                      <a:pt x="146" y="138"/>
                      <a:pt x="146" y="138"/>
                      <a:pt x="146" y="138"/>
                    </a:cubicBezTo>
                    <a:cubicBezTo>
                      <a:pt x="146" y="132"/>
                      <a:pt x="151" y="128"/>
                      <a:pt x="156" y="128"/>
                    </a:cubicBezTo>
                    <a:cubicBezTo>
                      <a:pt x="214" y="128"/>
                      <a:pt x="214" y="128"/>
                      <a:pt x="214" y="128"/>
                    </a:cubicBezTo>
                    <a:cubicBezTo>
                      <a:pt x="220" y="128"/>
                      <a:pt x="224" y="132"/>
                      <a:pt x="224" y="138"/>
                    </a:cubicBezTo>
                    <a:cubicBezTo>
                      <a:pt x="224" y="176"/>
                      <a:pt x="224" y="176"/>
                      <a:pt x="224" y="176"/>
                    </a:cubicBezTo>
                    <a:cubicBezTo>
                      <a:pt x="224" y="181"/>
                      <a:pt x="220" y="186"/>
                      <a:pt x="214" y="186"/>
                    </a:cubicBezTo>
                    <a:cubicBezTo>
                      <a:pt x="156" y="186"/>
                      <a:pt x="156" y="186"/>
                      <a:pt x="156" y="186"/>
                    </a:cubicBezTo>
                    <a:moveTo>
                      <a:pt x="262" y="186"/>
                    </a:moveTo>
                    <a:cubicBezTo>
                      <a:pt x="257" y="186"/>
                      <a:pt x="252" y="181"/>
                      <a:pt x="252" y="176"/>
                    </a:cubicBezTo>
                    <a:cubicBezTo>
                      <a:pt x="252" y="138"/>
                      <a:pt x="252" y="138"/>
                      <a:pt x="252" y="138"/>
                    </a:cubicBezTo>
                    <a:cubicBezTo>
                      <a:pt x="252" y="132"/>
                      <a:pt x="257" y="128"/>
                      <a:pt x="262" y="128"/>
                    </a:cubicBezTo>
                    <a:cubicBezTo>
                      <a:pt x="320" y="128"/>
                      <a:pt x="320" y="128"/>
                      <a:pt x="320" y="128"/>
                    </a:cubicBezTo>
                    <a:cubicBezTo>
                      <a:pt x="326" y="128"/>
                      <a:pt x="330" y="132"/>
                      <a:pt x="330" y="138"/>
                    </a:cubicBezTo>
                    <a:cubicBezTo>
                      <a:pt x="330" y="176"/>
                      <a:pt x="330" y="176"/>
                      <a:pt x="330" y="176"/>
                    </a:cubicBezTo>
                    <a:cubicBezTo>
                      <a:pt x="330" y="181"/>
                      <a:pt x="326" y="186"/>
                      <a:pt x="320" y="186"/>
                    </a:cubicBezTo>
                    <a:cubicBezTo>
                      <a:pt x="262" y="186"/>
                      <a:pt x="262" y="186"/>
                      <a:pt x="262" y="186"/>
                    </a:cubicBezTo>
                    <a:moveTo>
                      <a:pt x="50" y="102"/>
                    </a:moveTo>
                    <a:cubicBezTo>
                      <a:pt x="45" y="102"/>
                      <a:pt x="40" y="98"/>
                      <a:pt x="40" y="92"/>
                    </a:cubicBezTo>
                    <a:cubicBezTo>
                      <a:pt x="40" y="54"/>
                      <a:pt x="40" y="54"/>
                      <a:pt x="40" y="54"/>
                    </a:cubicBezTo>
                    <a:cubicBezTo>
                      <a:pt x="40" y="49"/>
                      <a:pt x="45" y="44"/>
                      <a:pt x="50" y="44"/>
                    </a:cubicBezTo>
                    <a:cubicBezTo>
                      <a:pt x="108" y="44"/>
                      <a:pt x="108" y="44"/>
                      <a:pt x="108" y="44"/>
                    </a:cubicBezTo>
                    <a:cubicBezTo>
                      <a:pt x="114" y="44"/>
                      <a:pt x="118" y="49"/>
                      <a:pt x="118" y="54"/>
                    </a:cubicBezTo>
                    <a:cubicBezTo>
                      <a:pt x="118" y="92"/>
                      <a:pt x="118" y="92"/>
                      <a:pt x="118" y="92"/>
                    </a:cubicBezTo>
                    <a:cubicBezTo>
                      <a:pt x="118" y="98"/>
                      <a:pt x="114" y="102"/>
                      <a:pt x="108" y="102"/>
                    </a:cubicBezTo>
                    <a:cubicBezTo>
                      <a:pt x="50" y="102"/>
                      <a:pt x="50" y="102"/>
                      <a:pt x="50" y="102"/>
                    </a:cubicBezTo>
                    <a:moveTo>
                      <a:pt x="156" y="102"/>
                    </a:moveTo>
                    <a:cubicBezTo>
                      <a:pt x="151" y="102"/>
                      <a:pt x="146" y="98"/>
                      <a:pt x="146" y="92"/>
                    </a:cubicBezTo>
                    <a:cubicBezTo>
                      <a:pt x="146" y="54"/>
                      <a:pt x="146" y="54"/>
                      <a:pt x="146" y="54"/>
                    </a:cubicBezTo>
                    <a:cubicBezTo>
                      <a:pt x="146" y="49"/>
                      <a:pt x="151" y="44"/>
                      <a:pt x="156" y="44"/>
                    </a:cubicBezTo>
                    <a:cubicBezTo>
                      <a:pt x="214" y="44"/>
                      <a:pt x="214" y="44"/>
                      <a:pt x="214" y="44"/>
                    </a:cubicBezTo>
                    <a:cubicBezTo>
                      <a:pt x="220" y="44"/>
                      <a:pt x="224" y="49"/>
                      <a:pt x="224" y="54"/>
                    </a:cubicBezTo>
                    <a:cubicBezTo>
                      <a:pt x="224" y="92"/>
                      <a:pt x="224" y="92"/>
                      <a:pt x="224" y="92"/>
                    </a:cubicBezTo>
                    <a:cubicBezTo>
                      <a:pt x="224" y="98"/>
                      <a:pt x="220" y="102"/>
                      <a:pt x="214" y="102"/>
                    </a:cubicBezTo>
                    <a:cubicBezTo>
                      <a:pt x="156" y="102"/>
                      <a:pt x="156" y="102"/>
                      <a:pt x="156" y="102"/>
                    </a:cubicBezTo>
                    <a:moveTo>
                      <a:pt x="262" y="102"/>
                    </a:moveTo>
                    <a:cubicBezTo>
                      <a:pt x="257" y="102"/>
                      <a:pt x="252" y="98"/>
                      <a:pt x="252" y="92"/>
                    </a:cubicBezTo>
                    <a:cubicBezTo>
                      <a:pt x="252" y="54"/>
                      <a:pt x="252" y="54"/>
                      <a:pt x="252" y="54"/>
                    </a:cubicBezTo>
                    <a:cubicBezTo>
                      <a:pt x="252" y="49"/>
                      <a:pt x="257" y="44"/>
                      <a:pt x="262" y="44"/>
                    </a:cubicBezTo>
                    <a:cubicBezTo>
                      <a:pt x="320" y="44"/>
                      <a:pt x="320" y="44"/>
                      <a:pt x="320" y="44"/>
                    </a:cubicBezTo>
                    <a:cubicBezTo>
                      <a:pt x="326" y="44"/>
                      <a:pt x="330" y="49"/>
                      <a:pt x="330" y="54"/>
                    </a:cubicBezTo>
                    <a:cubicBezTo>
                      <a:pt x="330" y="92"/>
                      <a:pt x="330" y="92"/>
                      <a:pt x="330" y="92"/>
                    </a:cubicBezTo>
                    <a:cubicBezTo>
                      <a:pt x="330" y="98"/>
                      <a:pt x="326" y="102"/>
                      <a:pt x="320" y="102"/>
                    </a:cubicBezTo>
                    <a:cubicBezTo>
                      <a:pt x="262" y="102"/>
                      <a:pt x="262" y="102"/>
                      <a:pt x="262" y="102"/>
                    </a:cubicBezTo>
                    <a:moveTo>
                      <a:pt x="437" y="0"/>
                    </a:moveTo>
                    <a:cubicBezTo>
                      <a:pt x="0" y="0"/>
                      <a:pt x="0" y="0"/>
                      <a:pt x="0" y="0"/>
                    </a:cubicBezTo>
                    <a:cubicBezTo>
                      <a:pt x="0" y="451"/>
                      <a:pt x="0" y="451"/>
                      <a:pt x="0" y="451"/>
                    </a:cubicBezTo>
                    <a:cubicBezTo>
                      <a:pt x="238" y="451"/>
                      <a:pt x="238" y="451"/>
                      <a:pt x="238" y="451"/>
                    </a:cubicBezTo>
                    <a:cubicBezTo>
                      <a:pt x="259" y="403"/>
                      <a:pt x="259" y="403"/>
                      <a:pt x="259" y="403"/>
                    </a:cubicBezTo>
                    <a:cubicBezTo>
                      <a:pt x="177" y="403"/>
                      <a:pt x="177" y="403"/>
                      <a:pt x="177" y="403"/>
                    </a:cubicBezTo>
                    <a:cubicBezTo>
                      <a:pt x="170" y="403"/>
                      <a:pt x="165" y="398"/>
                      <a:pt x="165" y="391"/>
                    </a:cubicBezTo>
                    <a:cubicBezTo>
                      <a:pt x="165" y="362"/>
                      <a:pt x="165" y="362"/>
                      <a:pt x="165" y="362"/>
                    </a:cubicBezTo>
                    <a:cubicBezTo>
                      <a:pt x="165" y="355"/>
                      <a:pt x="170" y="349"/>
                      <a:pt x="177" y="349"/>
                    </a:cubicBezTo>
                    <a:cubicBezTo>
                      <a:pt x="271" y="349"/>
                      <a:pt x="271" y="349"/>
                      <a:pt x="271" y="349"/>
                    </a:cubicBezTo>
                    <a:cubicBezTo>
                      <a:pt x="275" y="349"/>
                      <a:pt x="279" y="351"/>
                      <a:pt x="281" y="354"/>
                    </a:cubicBezTo>
                    <a:cubicBezTo>
                      <a:pt x="318" y="271"/>
                      <a:pt x="318" y="271"/>
                      <a:pt x="318" y="271"/>
                    </a:cubicBezTo>
                    <a:cubicBezTo>
                      <a:pt x="262" y="271"/>
                      <a:pt x="262" y="271"/>
                      <a:pt x="262" y="271"/>
                    </a:cubicBezTo>
                    <a:cubicBezTo>
                      <a:pt x="257" y="271"/>
                      <a:pt x="252" y="266"/>
                      <a:pt x="252" y="261"/>
                    </a:cubicBezTo>
                    <a:cubicBezTo>
                      <a:pt x="252" y="223"/>
                      <a:pt x="252" y="223"/>
                      <a:pt x="252" y="223"/>
                    </a:cubicBezTo>
                    <a:cubicBezTo>
                      <a:pt x="252" y="217"/>
                      <a:pt x="257" y="213"/>
                      <a:pt x="262" y="213"/>
                    </a:cubicBezTo>
                    <a:cubicBezTo>
                      <a:pt x="320" y="213"/>
                      <a:pt x="320" y="213"/>
                      <a:pt x="320" y="213"/>
                    </a:cubicBezTo>
                    <a:cubicBezTo>
                      <a:pt x="326" y="213"/>
                      <a:pt x="330" y="217"/>
                      <a:pt x="330" y="223"/>
                    </a:cubicBezTo>
                    <a:cubicBezTo>
                      <a:pt x="330" y="242"/>
                      <a:pt x="330" y="242"/>
                      <a:pt x="330" y="242"/>
                    </a:cubicBezTo>
                    <a:cubicBezTo>
                      <a:pt x="359" y="178"/>
                      <a:pt x="359" y="178"/>
                      <a:pt x="359" y="178"/>
                    </a:cubicBezTo>
                    <a:cubicBezTo>
                      <a:pt x="359" y="177"/>
                      <a:pt x="359" y="177"/>
                      <a:pt x="359" y="176"/>
                    </a:cubicBezTo>
                    <a:cubicBezTo>
                      <a:pt x="359" y="138"/>
                      <a:pt x="359" y="138"/>
                      <a:pt x="359" y="138"/>
                    </a:cubicBezTo>
                    <a:cubicBezTo>
                      <a:pt x="359" y="132"/>
                      <a:pt x="363" y="128"/>
                      <a:pt x="368" y="128"/>
                    </a:cubicBezTo>
                    <a:cubicBezTo>
                      <a:pt x="381" y="128"/>
                      <a:pt x="381" y="128"/>
                      <a:pt x="381" y="128"/>
                    </a:cubicBezTo>
                    <a:cubicBezTo>
                      <a:pt x="392" y="102"/>
                      <a:pt x="392" y="102"/>
                      <a:pt x="392" y="102"/>
                    </a:cubicBezTo>
                    <a:cubicBezTo>
                      <a:pt x="368" y="102"/>
                      <a:pt x="368" y="102"/>
                      <a:pt x="368" y="102"/>
                    </a:cubicBezTo>
                    <a:cubicBezTo>
                      <a:pt x="363" y="102"/>
                      <a:pt x="359" y="98"/>
                      <a:pt x="359" y="92"/>
                    </a:cubicBezTo>
                    <a:cubicBezTo>
                      <a:pt x="359" y="54"/>
                      <a:pt x="359" y="54"/>
                      <a:pt x="359" y="54"/>
                    </a:cubicBezTo>
                    <a:cubicBezTo>
                      <a:pt x="359" y="49"/>
                      <a:pt x="363" y="44"/>
                      <a:pt x="368" y="44"/>
                    </a:cubicBezTo>
                    <a:cubicBezTo>
                      <a:pt x="418" y="44"/>
                      <a:pt x="418" y="44"/>
                      <a:pt x="418" y="44"/>
                    </a:cubicBezTo>
                    <a:cubicBezTo>
                      <a:pt x="437" y="0"/>
                      <a:pt x="437" y="0"/>
                      <a:pt x="437" y="0"/>
                    </a:cubicBezTo>
                  </a:path>
                </a:pathLst>
              </a:custGeom>
              <a:solidFill>
                <a:srgbClr val="EFF1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7" name="Freeform 82">
                <a:extLst>
                  <a:ext uri="{FF2B5EF4-FFF2-40B4-BE49-F238E27FC236}">
                    <a16:creationId xmlns:a16="http://schemas.microsoft.com/office/drawing/2014/main" id="{1CCB2CC5-0E4F-498E-A69A-3A49F4B0E849}"/>
                  </a:ext>
                </a:extLst>
              </p:cNvPr>
              <p:cNvSpPr>
                <a:spLocks/>
              </p:cNvSpPr>
              <p:nvPr/>
            </p:nvSpPr>
            <p:spPr bwMode="auto">
              <a:xfrm>
                <a:off x="1108075" y="1708151"/>
                <a:ext cx="1181100" cy="1319213"/>
              </a:xfrm>
              <a:custGeom>
                <a:avLst/>
                <a:gdLst>
                  <a:gd name="T0" fmla="*/ 548 w 548"/>
                  <a:gd name="T1" fmla="*/ 0 h 610"/>
                  <a:gd name="T2" fmla="*/ 22 w 548"/>
                  <a:gd name="T3" fmla="*/ 0 h 610"/>
                  <a:gd name="T4" fmla="*/ 0 w 548"/>
                  <a:gd name="T5" fmla="*/ 22 h 610"/>
                  <a:gd name="T6" fmla="*/ 0 w 548"/>
                  <a:gd name="T7" fmla="*/ 588 h 610"/>
                  <a:gd name="T8" fmla="*/ 22 w 548"/>
                  <a:gd name="T9" fmla="*/ 610 h 610"/>
                  <a:gd name="T10" fmla="*/ 279 w 548"/>
                  <a:gd name="T11" fmla="*/ 610 h 610"/>
                  <a:gd name="T12" fmla="*/ 291 w 548"/>
                  <a:gd name="T13" fmla="*/ 592 h 610"/>
                  <a:gd name="T14" fmla="*/ 318 w 548"/>
                  <a:gd name="T15" fmla="*/ 530 h 610"/>
                  <a:gd name="T16" fmla="*/ 80 w 548"/>
                  <a:gd name="T17" fmla="*/ 530 h 610"/>
                  <a:gd name="T18" fmla="*/ 80 w 548"/>
                  <a:gd name="T19" fmla="*/ 79 h 610"/>
                  <a:gd name="T20" fmla="*/ 517 w 548"/>
                  <a:gd name="T21" fmla="*/ 79 h 610"/>
                  <a:gd name="T22" fmla="*/ 544 w 548"/>
                  <a:gd name="T23" fmla="*/ 18 h 610"/>
                  <a:gd name="T24" fmla="*/ 548 w 548"/>
                  <a:gd name="T25"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610">
                    <a:moveTo>
                      <a:pt x="548" y="0"/>
                    </a:moveTo>
                    <a:cubicBezTo>
                      <a:pt x="22" y="0"/>
                      <a:pt x="22" y="0"/>
                      <a:pt x="22" y="0"/>
                    </a:cubicBezTo>
                    <a:cubicBezTo>
                      <a:pt x="10" y="0"/>
                      <a:pt x="0" y="9"/>
                      <a:pt x="0" y="22"/>
                    </a:cubicBezTo>
                    <a:cubicBezTo>
                      <a:pt x="0" y="588"/>
                      <a:pt x="0" y="588"/>
                      <a:pt x="0" y="588"/>
                    </a:cubicBezTo>
                    <a:cubicBezTo>
                      <a:pt x="0" y="600"/>
                      <a:pt x="10" y="610"/>
                      <a:pt x="22" y="610"/>
                    </a:cubicBezTo>
                    <a:cubicBezTo>
                      <a:pt x="279" y="610"/>
                      <a:pt x="279" y="610"/>
                      <a:pt x="279" y="610"/>
                    </a:cubicBezTo>
                    <a:cubicBezTo>
                      <a:pt x="284" y="604"/>
                      <a:pt x="288" y="598"/>
                      <a:pt x="291" y="592"/>
                    </a:cubicBezTo>
                    <a:cubicBezTo>
                      <a:pt x="318" y="530"/>
                      <a:pt x="318" y="530"/>
                      <a:pt x="318" y="530"/>
                    </a:cubicBezTo>
                    <a:cubicBezTo>
                      <a:pt x="80" y="530"/>
                      <a:pt x="80" y="530"/>
                      <a:pt x="80" y="530"/>
                    </a:cubicBezTo>
                    <a:cubicBezTo>
                      <a:pt x="80" y="79"/>
                      <a:pt x="80" y="79"/>
                      <a:pt x="80" y="79"/>
                    </a:cubicBezTo>
                    <a:cubicBezTo>
                      <a:pt x="517" y="79"/>
                      <a:pt x="517" y="79"/>
                      <a:pt x="517" y="79"/>
                    </a:cubicBezTo>
                    <a:cubicBezTo>
                      <a:pt x="544" y="18"/>
                      <a:pt x="544" y="18"/>
                      <a:pt x="544" y="18"/>
                    </a:cubicBezTo>
                    <a:cubicBezTo>
                      <a:pt x="547" y="11"/>
                      <a:pt x="548" y="5"/>
                      <a:pt x="548" y="0"/>
                    </a:cubicBezTo>
                  </a:path>
                </a:pathLst>
              </a:custGeom>
              <a:solidFill>
                <a:srgbClr val="615E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8" name="Freeform 83">
                <a:extLst>
                  <a:ext uri="{FF2B5EF4-FFF2-40B4-BE49-F238E27FC236}">
                    <a16:creationId xmlns:a16="http://schemas.microsoft.com/office/drawing/2014/main" id="{0D92D981-582D-4862-A3D9-985C4F06A26C}"/>
                  </a:ext>
                </a:extLst>
              </p:cNvPr>
              <p:cNvSpPr>
                <a:spLocks/>
              </p:cNvSpPr>
              <p:nvPr/>
            </p:nvSpPr>
            <p:spPr bwMode="auto">
              <a:xfrm>
                <a:off x="1049338" y="1651001"/>
                <a:ext cx="1239837" cy="1431925"/>
              </a:xfrm>
              <a:custGeom>
                <a:avLst/>
                <a:gdLst>
                  <a:gd name="T0" fmla="*/ 542 w 575"/>
                  <a:gd name="T1" fmla="*/ 0 h 663"/>
                  <a:gd name="T2" fmla="*/ 49 w 575"/>
                  <a:gd name="T3" fmla="*/ 0 h 663"/>
                  <a:gd name="T4" fmla="*/ 0 w 575"/>
                  <a:gd name="T5" fmla="*/ 49 h 663"/>
                  <a:gd name="T6" fmla="*/ 0 w 575"/>
                  <a:gd name="T7" fmla="*/ 615 h 663"/>
                  <a:gd name="T8" fmla="*/ 49 w 575"/>
                  <a:gd name="T9" fmla="*/ 663 h 663"/>
                  <a:gd name="T10" fmla="*/ 250 w 575"/>
                  <a:gd name="T11" fmla="*/ 663 h 663"/>
                  <a:gd name="T12" fmla="*/ 306 w 575"/>
                  <a:gd name="T13" fmla="*/ 637 h 663"/>
                  <a:gd name="T14" fmla="*/ 49 w 575"/>
                  <a:gd name="T15" fmla="*/ 637 h 663"/>
                  <a:gd name="T16" fmla="*/ 27 w 575"/>
                  <a:gd name="T17" fmla="*/ 615 h 663"/>
                  <a:gd name="T18" fmla="*/ 27 w 575"/>
                  <a:gd name="T19" fmla="*/ 49 h 663"/>
                  <a:gd name="T20" fmla="*/ 49 w 575"/>
                  <a:gd name="T21" fmla="*/ 27 h 663"/>
                  <a:gd name="T22" fmla="*/ 575 w 575"/>
                  <a:gd name="T23" fmla="*/ 27 h 663"/>
                  <a:gd name="T24" fmla="*/ 542 w 575"/>
                  <a:gd name="T25"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663">
                    <a:moveTo>
                      <a:pt x="542" y="0"/>
                    </a:moveTo>
                    <a:cubicBezTo>
                      <a:pt x="49" y="0"/>
                      <a:pt x="49" y="0"/>
                      <a:pt x="49" y="0"/>
                    </a:cubicBezTo>
                    <a:cubicBezTo>
                      <a:pt x="22" y="0"/>
                      <a:pt x="0" y="22"/>
                      <a:pt x="0" y="49"/>
                    </a:cubicBezTo>
                    <a:cubicBezTo>
                      <a:pt x="0" y="615"/>
                      <a:pt x="0" y="615"/>
                      <a:pt x="0" y="615"/>
                    </a:cubicBezTo>
                    <a:cubicBezTo>
                      <a:pt x="0" y="642"/>
                      <a:pt x="22" y="663"/>
                      <a:pt x="49" y="663"/>
                    </a:cubicBezTo>
                    <a:cubicBezTo>
                      <a:pt x="250" y="663"/>
                      <a:pt x="250" y="663"/>
                      <a:pt x="250" y="663"/>
                    </a:cubicBezTo>
                    <a:cubicBezTo>
                      <a:pt x="270" y="663"/>
                      <a:pt x="291" y="652"/>
                      <a:pt x="306" y="637"/>
                    </a:cubicBezTo>
                    <a:cubicBezTo>
                      <a:pt x="49" y="637"/>
                      <a:pt x="49" y="637"/>
                      <a:pt x="49" y="637"/>
                    </a:cubicBezTo>
                    <a:cubicBezTo>
                      <a:pt x="37" y="637"/>
                      <a:pt x="27" y="627"/>
                      <a:pt x="27" y="615"/>
                    </a:cubicBezTo>
                    <a:cubicBezTo>
                      <a:pt x="27" y="49"/>
                      <a:pt x="27" y="49"/>
                      <a:pt x="27" y="49"/>
                    </a:cubicBezTo>
                    <a:cubicBezTo>
                      <a:pt x="27" y="36"/>
                      <a:pt x="37" y="27"/>
                      <a:pt x="49" y="27"/>
                    </a:cubicBezTo>
                    <a:cubicBezTo>
                      <a:pt x="575" y="27"/>
                      <a:pt x="575" y="27"/>
                      <a:pt x="575" y="27"/>
                    </a:cubicBezTo>
                    <a:cubicBezTo>
                      <a:pt x="574" y="11"/>
                      <a:pt x="562" y="0"/>
                      <a:pt x="542" y="0"/>
                    </a:cubicBezTo>
                  </a:path>
                </a:pathLst>
              </a:custGeom>
              <a:solidFill>
                <a:srgbClr val="E9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9" name="Freeform 84">
                <a:extLst>
                  <a:ext uri="{FF2B5EF4-FFF2-40B4-BE49-F238E27FC236}">
                    <a16:creationId xmlns:a16="http://schemas.microsoft.com/office/drawing/2014/main" id="{453293AD-069C-4FEA-A10A-A45D2D676378}"/>
                  </a:ext>
                </a:extLst>
              </p:cNvPr>
              <p:cNvSpPr>
                <a:spLocks/>
              </p:cNvSpPr>
              <p:nvPr/>
            </p:nvSpPr>
            <p:spPr bwMode="auto">
              <a:xfrm>
                <a:off x="1366838" y="1974851"/>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5"/>
                      <a:pt x="0" y="10"/>
                    </a:cubicBezTo>
                    <a:cubicBezTo>
                      <a:pt x="0" y="48"/>
                      <a:pt x="0" y="48"/>
                      <a:pt x="0" y="48"/>
                    </a:cubicBezTo>
                    <a:cubicBezTo>
                      <a:pt x="0" y="54"/>
                      <a:pt x="5" y="58"/>
                      <a:pt x="10" y="58"/>
                    </a:cubicBezTo>
                    <a:cubicBezTo>
                      <a:pt x="68" y="58"/>
                      <a:pt x="68" y="58"/>
                      <a:pt x="68" y="58"/>
                    </a:cubicBezTo>
                    <a:cubicBezTo>
                      <a:pt x="74" y="58"/>
                      <a:pt x="78" y="54"/>
                      <a:pt x="78" y="48"/>
                    </a:cubicBezTo>
                    <a:cubicBezTo>
                      <a:pt x="78" y="10"/>
                      <a:pt x="78" y="10"/>
                      <a:pt x="78" y="10"/>
                    </a:cubicBezTo>
                    <a:cubicBezTo>
                      <a:pt x="78" y="5"/>
                      <a:pt x="74" y="0"/>
                      <a:pt x="68" y="0"/>
                    </a:cubicBezTo>
                  </a:path>
                </a:pathLst>
              </a:custGeom>
              <a:solidFill>
                <a:srgbClr val="88D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0" name="Freeform 85">
                <a:extLst>
                  <a:ext uri="{FF2B5EF4-FFF2-40B4-BE49-F238E27FC236}">
                    <a16:creationId xmlns:a16="http://schemas.microsoft.com/office/drawing/2014/main" id="{2896DEE2-1373-4F4C-ACF0-AA9C433EF3C3}"/>
                  </a:ext>
                </a:extLst>
              </p:cNvPr>
              <p:cNvSpPr>
                <a:spLocks/>
              </p:cNvSpPr>
              <p:nvPr/>
            </p:nvSpPr>
            <p:spPr bwMode="auto">
              <a:xfrm>
                <a:off x="1595438" y="1974851"/>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5"/>
                      <a:pt x="0" y="10"/>
                    </a:cubicBezTo>
                    <a:cubicBezTo>
                      <a:pt x="0" y="48"/>
                      <a:pt x="0" y="48"/>
                      <a:pt x="0" y="48"/>
                    </a:cubicBezTo>
                    <a:cubicBezTo>
                      <a:pt x="0" y="54"/>
                      <a:pt x="5" y="58"/>
                      <a:pt x="10" y="58"/>
                    </a:cubicBezTo>
                    <a:cubicBezTo>
                      <a:pt x="68" y="58"/>
                      <a:pt x="68" y="58"/>
                      <a:pt x="68" y="58"/>
                    </a:cubicBezTo>
                    <a:cubicBezTo>
                      <a:pt x="74" y="58"/>
                      <a:pt x="78" y="54"/>
                      <a:pt x="78" y="48"/>
                    </a:cubicBezTo>
                    <a:cubicBezTo>
                      <a:pt x="78" y="10"/>
                      <a:pt x="78" y="10"/>
                      <a:pt x="78" y="10"/>
                    </a:cubicBezTo>
                    <a:cubicBezTo>
                      <a:pt x="78" y="5"/>
                      <a:pt x="74" y="0"/>
                      <a:pt x="68" y="0"/>
                    </a:cubicBezTo>
                  </a:path>
                </a:pathLst>
              </a:custGeom>
              <a:solidFill>
                <a:srgbClr val="D2E3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1" name="Freeform 86">
                <a:extLst>
                  <a:ext uri="{FF2B5EF4-FFF2-40B4-BE49-F238E27FC236}">
                    <a16:creationId xmlns:a16="http://schemas.microsoft.com/office/drawing/2014/main" id="{DA66557E-96D7-4AF0-9703-BFACC7E30282}"/>
                  </a:ext>
                </a:extLst>
              </p:cNvPr>
              <p:cNvSpPr>
                <a:spLocks/>
              </p:cNvSpPr>
              <p:nvPr/>
            </p:nvSpPr>
            <p:spPr bwMode="auto">
              <a:xfrm>
                <a:off x="1824038" y="1974851"/>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5"/>
                      <a:pt x="0" y="10"/>
                    </a:cubicBezTo>
                    <a:cubicBezTo>
                      <a:pt x="0" y="48"/>
                      <a:pt x="0" y="48"/>
                      <a:pt x="0" y="48"/>
                    </a:cubicBezTo>
                    <a:cubicBezTo>
                      <a:pt x="0" y="54"/>
                      <a:pt x="5" y="58"/>
                      <a:pt x="10" y="58"/>
                    </a:cubicBezTo>
                    <a:cubicBezTo>
                      <a:pt x="68" y="58"/>
                      <a:pt x="68" y="58"/>
                      <a:pt x="68" y="58"/>
                    </a:cubicBezTo>
                    <a:cubicBezTo>
                      <a:pt x="74" y="58"/>
                      <a:pt x="78" y="54"/>
                      <a:pt x="78" y="48"/>
                    </a:cubicBezTo>
                    <a:cubicBezTo>
                      <a:pt x="78" y="10"/>
                      <a:pt x="78" y="10"/>
                      <a:pt x="78" y="10"/>
                    </a:cubicBezTo>
                    <a:cubicBezTo>
                      <a:pt x="78" y="5"/>
                      <a:pt x="74" y="0"/>
                      <a:pt x="68" y="0"/>
                    </a:cubicBezTo>
                  </a:path>
                </a:pathLst>
              </a:custGeom>
              <a:solidFill>
                <a:srgbClr val="48A2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2" name="Freeform 87">
                <a:extLst>
                  <a:ext uri="{FF2B5EF4-FFF2-40B4-BE49-F238E27FC236}">
                    <a16:creationId xmlns:a16="http://schemas.microsoft.com/office/drawing/2014/main" id="{5C1C1F8D-8E1A-4B11-9011-F0D44545E497}"/>
                  </a:ext>
                </a:extLst>
              </p:cNvPr>
              <p:cNvSpPr>
                <a:spLocks/>
              </p:cNvSpPr>
              <p:nvPr/>
            </p:nvSpPr>
            <p:spPr bwMode="auto">
              <a:xfrm>
                <a:off x="2054225" y="1974851"/>
                <a:ext cx="127000" cy="125413"/>
              </a:xfrm>
              <a:custGeom>
                <a:avLst/>
                <a:gdLst>
                  <a:gd name="T0" fmla="*/ 59 w 59"/>
                  <a:gd name="T1" fmla="*/ 0 h 58"/>
                  <a:gd name="T2" fmla="*/ 9 w 59"/>
                  <a:gd name="T3" fmla="*/ 0 h 58"/>
                  <a:gd name="T4" fmla="*/ 0 w 59"/>
                  <a:gd name="T5" fmla="*/ 10 h 58"/>
                  <a:gd name="T6" fmla="*/ 0 w 59"/>
                  <a:gd name="T7" fmla="*/ 48 h 58"/>
                  <a:gd name="T8" fmla="*/ 9 w 59"/>
                  <a:gd name="T9" fmla="*/ 58 h 58"/>
                  <a:gd name="T10" fmla="*/ 33 w 59"/>
                  <a:gd name="T11" fmla="*/ 58 h 58"/>
                  <a:gd name="T12" fmla="*/ 59 w 59"/>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9" h="58">
                    <a:moveTo>
                      <a:pt x="59" y="0"/>
                    </a:moveTo>
                    <a:cubicBezTo>
                      <a:pt x="9" y="0"/>
                      <a:pt x="9" y="0"/>
                      <a:pt x="9" y="0"/>
                    </a:cubicBezTo>
                    <a:cubicBezTo>
                      <a:pt x="4" y="0"/>
                      <a:pt x="0" y="5"/>
                      <a:pt x="0" y="10"/>
                    </a:cubicBezTo>
                    <a:cubicBezTo>
                      <a:pt x="0" y="48"/>
                      <a:pt x="0" y="48"/>
                      <a:pt x="0" y="48"/>
                    </a:cubicBezTo>
                    <a:cubicBezTo>
                      <a:pt x="0" y="54"/>
                      <a:pt x="4" y="58"/>
                      <a:pt x="9" y="58"/>
                    </a:cubicBezTo>
                    <a:cubicBezTo>
                      <a:pt x="33" y="58"/>
                      <a:pt x="33" y="58"/>
                      <a:pt x="33" y="58"/>
                    </a:cubicBezTo>
                    <a:cubicBezTo>
                      <a:pt x="59" y="0"/>
                      <a:pt x="59" y="0"/>
                      <a:pt x="59" y="0"/>
                    </a:cubicBezTo>
                  </a:path>
                </a:pathLst>
              </a:custGeom>
              <a:solidFill>
                <a:srgbClr val="83BD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3" name="Freeform 88">
                <a:extLst>
                  <a:ext uri="{FF2B5EF4-FFF2-40B4-BE49-F238E27FC236}">
                    <a16:creationId xmlns:a16="http://schemas.microsoft.com/office/drawing/2014/main" id="{6B70AD83-ADAF-48A9-87B9-337C291C04DE}"/>
                  </a:ext>
                </a:extLst>
              </p:cNvPr>
              <p:cNvSpPr>
                <a:spLocks/>
              </p:cNvSpPr>
              <p:nvPr/>
            </p:nvSpPr>
            <p:spPr bwMode="auto">
              <a:xfrm>
                <a:off x="1366838" y="2155826"/>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4"/>
                      <a:pt x="0" y="10"/>
                    </a:cubicBezTo>
                    <a:cubicBezTo>
                      <a:pt x="0" y="48"/>
                      <a:pt x="0" y="48"/>
                      <a:pt x="0" y="48"/>
                    </a:cubicBezTo>
                    <a:cubicBezTo>
                      <a:pt x="0" y="53"/>
                      <a:pt x="5" y="58"/>
                      <a:pt x="10" y="58"/>
                    </a:cubicBezTo>
                    <a:cubicBezTo>
                      <a:pt x="68" y="58"/>
                      <a:pt x="68" y="58"/>
                      <a:pt x="68" y="58"/>
                    </a:cubicBezTo>
                    <a:cubicBezTo>
                      <a:pt x="74" y="58"/>
                      <a:pt x="78" y="53"/>
                      <a:pt x="78" y="48"/>
                    </a:cubicBezTo>
                    <a:cubicBezTo>
                      <a:pt x="78" y="10"/>
                      <a:pt x="78" y="10"/>
                      <a:pt x="78" y="10"/>
                    </a:cubicBezTo>
                    <a:cubicBezTo>
                      <a:pt x="78" y="4"/>
                      <a:pt x="74" y="0"/>
                      <a:pt x="68" y="0"/>
                    </a:cubicBezTo>
                  </a:path>
                </a:pathLst>
              </a:custGeom>
              <a:solidFill>
                <a:srgbClr val="81BD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4" name="Freeform 89">
                <a:extLst>
                  <a:ext uri="{FF2B5EF4-FFF2-40B4-BE49-F238E27FC236}">
                    <a16:creationId xmlns:a16="http://schemas.microsoft.com/office/drawing/2014/main" id="{6192519E-3B6A-4A64-95D3-35B0300D3C7D}"/>
                  </a:ext>
                </a:extLst>
              </p:cNvPr>
              <p:cNvSpPr>
                <a:spLocks/>
              </p:cNvSpPr>
              <p:nvPr/>
            </p:nvSpPr>
            <p:spPr bwMode="auto">
              <a:xfrm>
                <a:off x="1595438" y="2155826"/>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4"/>
                      <a:pt x="0" y="10"/>
                    </a:cubicBezTo>
                    <a:cubicBezTo>
                      <a:pt x="0" y="48"/>
                      <a:pt x="0" y="48"/>
                      <a:pt x="0" y="48"/>
                    </a:cubicBezTo>
                    <a:cubicBezTo>
                      <a:pt x="0" y="53"/>
                      <a:pt x="5" y="58"/>
                      <a:pt x="10" y="58"/>
                    </a:cubicBezTo>
                    <a:cubicBezTo>
                      <a:pt x="68" y="58"/>
                      <a:pt x="68" y="58"/>
                      <a:pt x="68" y="58"/>
                    </a:cubicBezTo>
                    <a:cubicBezTo>
                      <a:pt x="74" y="58"/>
                      <a:pt x="78" y="53"/>
                      <a:pt x="78" y="48"/>
                    </a:cubicBezTo>
                    <a:cubicBezTo>
                      <a:pt x="78" y="10"/>
                      <a:pt x="78" y="10"/>
                      <a:pt x="78" y="10"/>
                    </a:cubicBezTo>
                    <a:cubicBezTo>
                      <a:pt x="78" y="4"/>
                      <a:pt x="74" y="0"/>
                      <a:pt x="68" y="0"/>
                    </a:cubicBezTo>
                  </a:path>
                </a:pathLst>
              </a:custGeom>
              <a:solidFill>
                <a:srgbClr val="B6B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5" name="Freeform 90">
                <a:extLst>
                  <a:ext uri="{FF2B5EF4-FFF2-40B4-BE49-F238E27FC236}">
                    <a16:creationId xmlns:a16="http://schemas.microsoft.com/office/drawing/2014/main" id="{6C2063B1-0F5E-486F-9D28-D4AB8052A8C0}"/>
                  </a:ext>
                </a:extLst>
              </p:cNvPr>
              <p:cNvSpPr>
                <a:spLocks/>
              </p:cNvSpPr>
              <p:nvPr/>
            </p:nvSpPr>
            <p:spPr bwMode="auto">
              <a:xfrm>
                <a:off x="1824038" y="2155826"/>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4"/>
                      <a:pt x="0" y="10"/>
                    </a:cubicBezTo>
                    <a:cubicBezTo>
                      <a:pt x="0" y="48"/>
                      <a:pt x="0" y="48"/>
                      <a:pt x="0" y="48"/>
                    </a:cubicBezTo>
                    <a:cubicBezTo>
                      <a:pt x="0" y="53"/>
                      <a:pt x="5" y="58"/>
                      <a:pt x="10" y="58"/>
                    </a:cubicBezTo>
                    <a:cubicBezTo>
                      <a:pt x="68" y="58"/>
                      <a:pt x="68" y="58"/>
                      <a:pt x="68" y="58"/>
                    </a:cubicBezTo>
                    <a:cubicBezTo>
                      <a:pt x="74" y="58"/>
                      <a:pt x="78" y="53"/>
                      <a:pt x="78" y="48"/>
                    </a:cubicBezTo>
                    <a:cubicBezTo>
                      <a:pt x="78" y="10"/>
                      <a:pt x="78" y="10"/>
                      <a:pt x="78" y="10"/>
                    </a:cubicBezTo>
                    <a:cubicBezTo>
                      <a:pt x="78" y="4"/>
                      <a:pt x="74" y="0"/>
                      <a:pt x="68" y="0"/>
                    </a:cubicBezTo>
                  </a:path>
                </a:pathLst>
              </a:custGeom>
              <a:solidFill>
                <a:srgbClr val="F2CB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6" name="Freeform 91">
                <a:extLst>
                  <a:ext uri="{FF2B5EF4-FFF2-40B4-BE49-F238E27FC236}">
                    <a16:creationId xmlns:a16="http://schemas.microsoft.com/office/drawing/2014/main" id="{7C669B5B-8F28-418B-A560-32AB3DE94213}"/>
                  </a:ext>
                </a:extLst>
              </p:cNvPr>
              <p:cNvSpPr>
                <a:spLocks/>
              </p:cNvSpPr>
              <p:nvPr/>
            </p:nvSpPr>
            <p:spPr bwMode="auto">
              <a:xfrm>
                <a:off x="2054225" y="2155826"/>
                <a:ext cx="47625" cy="107950"/>
              </a:xfrm>
              <a:custGeom>
                <a:avLst/>
                <a:gdLst>
                  <a:gd name="T0" fmla="*/ 22 w 22"/>
                  <a:gd name="T1" fmla="*/ 0 h 50"/>
                  <a:gd name="T2" fmla="*/ 9 w 22"/>
                  <a:gd name="T3" fmla="*/ 0 h 50"/>
                  <a:gd name="T4" fmla="*/ 0 w 22"/>
                  <a:gd name="T5" fmla="*/ 10 h 50"/>
                  <a:gd name="T6" fmla="*/ 0 w 22"/>
                  <a:gd name="T7" fmla="*/ 48 h 50"/>
                  <a:gd name="T8" fmla="*/ 0 w 22"/>
                  <a:gd name="T9" fmla="*/ 50 h 50"/>
                  <a:gd name="T10" fmla="*/ 22 w 22"/>
                  <a:gd name="T11" fmla="*/ 0 h 50"/>
                </a:gdLst>
                <a:ahLst/>
                <a:cxnLst>
                  <a:cxn ang="0">
                    <a:pos x="T0" y="T1"/>
                  </a:cxn>
                  <a:cxn ang="0">
                    <a:pos x="T2" y="T3"/>
                  </a:cxn>
                  <a:cxn ang="0">
                    <a:pos x="T4" y="T5"/>
                  </a:cxn>
                  <a:cxn ang="0">
                    <a:pos x="T6" y="T7"/>
                  </a:cxn>
                  <a:cxn ang="0">
                    <a:pos x="T8" y="T9"/>
                  </a:cxn>
                  <a:cxn ang="0">
                    <a:pos x="T10" y="T11"/>
                  </a:cxn>
                </a:cxnLst>
                <a:rect l="0" t="0" r="r" b="b"/>
                <a:pathLst>
                  <a:path w="22" h="50">
                    <a:moveTo>
                      <a:pt x="22" y="0"/>
                    </a:moveTo>
                    <a:cubicBezTo>
                      <a:pt x="9" y="0"/>
                      <a:pt x="9" y="0"/>
                      <a:pt x="9" y="0"/>
                    </a:cubicBezTo>
                    <a:cubicBezTo>
                      <a:pt x="4" y="0"/>
                      <a:pt x="0" y="4"/>
                      <a:pt x="0" y="10"/>
                    </a:cubicBezTo>
                    <a:cubicBezTo>
                      <a:pt x="0" y="48"/>
                      <a:pt x="0" y="48"/>
                      <a:pt x="0" y="48"/>
                    </a:cubicBezTo>
                    <a:cubicBezTo>
                      <a:pt x="0" y="49"/>
                      <a:pt x="0" y="49"/>
                      <a:pt x="0" y="50"/>
                    </a:cubicBezTo>
                    <a:cubicBezTo>
                      <a:pt x="22" y="0"/>
                      <a:pt x="22" y="0"/>
                      <a:pt x="22" y="0"/>
                    </a:cubicBezTo>
                  </a:path>
                </a:pathLst>
              </a:custGeom>
              <a:solidFill>
                <a:srgbClr val="FA6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7" name="Freeform 92">
                <a:extLst>
                  <a:ext uri="{FF2B5EF4-FFF2-40B4-BE49-F238E27FC236}">
                    <a16:creationId xmlns:a16="http://schemas.microsoft.com/office/drawing/2014/main" id="{A8D64051-0F45-4BC9-9004-0406346B10C4}"/>
                  </a:ext>
                </a:extLst>
              </p:cNvPr>
              <p:cNvSpPr>
                <a:spLocks/>
              </p:cNvSpPr>
              <p:nvPr/>
            </p:nvSpPr>
            <p:spPr bwMode="auto">
              <a:xfrm>
                <a:off x="1366838" y="2339976"/>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4"/>
                      <a:pt x="0" y="10"/>
                    </a:cubicBezTo>
                    <a:cubicBezTo>
                      <a:pt x="0" y="48"/>
                      <a:pt x="0" y="48"/>
                      <a:pt x="0" y="48"/>
                    </a:cubicBezTo>
                    <a:cubicBezTo>
                      <a:pt x="0" y="53"/>
                      <a:pt x="5" y="58"/>
                      <a:pt x="10" y="58"/>
                    </a:cubicBezTo>
                    <a:cubicBezTo>
                      <a:pt x="68" y="58"/>
                      <a:pt x="68" y="58"/>
                      <a:pt x="68" y="58"/>
                    </a:cubicBezTo>
                    <a:cubicBezTo>
                      <a:pt x="74" y="58"/>
                      <a:pt x="78" y="53"/>
                      <a:pt x="78" y="48"/>
                    </a:cubicBezTo>
                    <a:cubicBezTo>
                      <a:pt x="78" y="10"/>
                      <a:pt x="78" y="10"/>
                      <a:pt x="78" y="10"/>
                    </a:cubicBezTo>
                    <a:cubicBezTo>
                      <a:pt x="78" y="4"/>
                      <a:pt x="74" y="0"/>
                      <a:pt x="68" y="0"/>
                    </a:cubicBezTo>
                  </a:path>
                </a:pathLst>
              </a:custGeom>
              <a:solidFill>
                <a:srgbClr val="F2CB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8" name="Freeform 93">
                <a:extLst>
                  <a:ext uri="{FF2B5EF4-FFF2-40B4-BE49-F238E27FC236}">
                    <a16:creationId xmlns:a16="http://schemas.microsoft.com/office/drawing/2014/main" id="{C3D51D6B-E404-46BC-8FA9-276A7C6A25A9}"/>
                  </a:ext>
                </a:extLst>
              </p:cNvPr>
              <p:cNvSpPr>
                <a:spLocks/>
              </p:cNvSpPr>
              <p:nvPr/>
            </p:nvSpPr>
            <p:spPr bwMode="auto">
              <a:xfrm>
                <a:off x="1595438" y="2339976"/>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4"/>
                      <a:pt x="0" y="10"/>
                    </a:cubicBezTo>
                    <a:cubicBezTo>
                      <a:pt x="0" y="48"/>
                      <a:pt x="0" y="48"/>
                      <a:pt x="0" y="48"/>
                    </a:cubicBezTo>
                    <a:cubicBezTo>
                      <a:pt x="0" y="53"/>
                      <a:pt x="5" y="58"/>
                      <a:pt x="10" y="58"/>
                    </a:cubicBezTo>
                    <a:cubicBezTo>
                      <a:pt x="68" y="58"/>
                      <a:pt x="68" y="58"/>
                      <a:pt x="68" y="58"/>
                    </a:cubicBezTo>
                    <a:cubicBezTo>
                      <a:pt x="74" y="58"/>
                      <a:pt x="78" y="53"/>
                      <a:pt x="78" y="48"/>
                    </a:cubicBezTo>
                    <a:cubicBezTo>
                      <a:pt x="78" y="10"/>
                      <a:pt x="78" y="10"/>
                      <a:pt x="78" y="10"/>
                    </a:cubicBezTo>
                    <a:cubicBezTo>
                      <a:pt x="78" y="4"/>
                      <a:pt x="74" y="0"/>
                      <a:pt x="68" y="0"/>
                    </a:cubicBezTo>
                  </a:path>
                </a:pathLst>
              </a:custGeom>
              <a:solidFill>
                <a:srgbClr val="D8D9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9" name="Freeform 94">
                <a:extLst>
                  <a:ext uri="{FF2B5EF4-FFF2-40B4-BE49-F238E27FC236}">
                    <a16:creationId xmlns:a16="http://schemas.microsoft.com/office/drawing/2014/main" id="{890F33B0-1E2B-475C-BEF3-FCE3D8D229C5}"/>
                  </a:ext>
                </a:extLst>
              </p:cNvPr>
              <p:cNvSpPr>
                <a:spLocks/>
              </p:cNvSpPr>
              <p:nvPr/>
            </p:nvSpPr>
            <p:spPr bwMode="auto">
              <a:xfrm>
                <a:off x="1824038" y="2339976"/>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6 w 78"/>
                  <a:gd name="T11" fmla="*/ 58 h 58"/>
                  <a:gd name="T12" fmla="*/ 78 w 78"/>
                  <a:gd name="T13" fmla="*/ 29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4"/>
                      <a:pt x="0" y="10"/>
                    </a:cubicBezTo>
                    <a:cubicBezTo>
                      <a:pt x="0" y="48"/>
                      <a:pt x="0" y="48"/>
                      <a:pt x="0" y="48"/>
                    </a:cubicBezTo>
                    <a:cubicBezTo>
                      <a:pt x="0" y="53"/>
                      <a:pt x="5" y="58"/>
                      <a:pt x="10" y="58"/>
                    </a:cubicBezTo>
                    <a:cubicBezTo>
                      <a:pt x="66" y="58"/>
                      <a:pt x="66" y="58"/>
                      <a:pt x="66" y="58"/>
                    </a:cubicBezTo>
                    <a:cubicBezTo>
                      <a:pt x="78" y="29"/>
                      <a:pt x="78" y="29"/>
                      <a:pt x="78" y="29"/>
                    </a:cubicBezTo>
                    <a:cubicBezTo>
                      <a:pt x="78" y="10"/>
                      <a:pt x="78" y="10"/>
                      <a:pt x="78" y="10"/>
                    </a:cubicBezTo>
                    <a:cubicBezTo>
                      <a:pt x="78" y="4"/>
                      <a:pt x="74" y="0"/>
                      <a:pt x="68" y="0"/>
                    </a:cubicBezTo>
                  </a:path>
                </a:pathLst>
              </a:custGeom>
              <a:solidFill>
                <a:srgbClr val="B6B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0" name="Freeform 95">
                <a:extLst>
                  <a:ext uri="{FF2B5EF4-FFF2-40B4-BE49-F238E27FC236}">
                    <a16:creationId xmlns:a16="http://schemas.microsoft.com/office/drawing/2014/main" id="{607024BF-3949-4CB8-922C-BF2DEEBEE209}"/>
                  </a:ext>
                </a:extLst>
              </p:cNvPr>
              <p:cNvSpPr>
                <a:spLocks noEditPoints="1"/>
              </p:cNvSpPr>
              <p:nvPr/>
            </p:nvSpPr>
            <p:spPr bwMode="auto">
              <a:xfrm>
                <a:off x="1360488" y="2633663"/>
                <a:ext cx="258762" cy="117475"/>
              </a:xfrm>
              <a:custGeom>
                <a:avLst/>
                <a:gdLst>
                  <a:gd name="T0" fmla="*/ 13 w 120"/>
                  <a:gd name="T1" fmla="*/ 49 h 54"/>
                  <a:gd name="T2" fmla="*/ 5 w 120"/>
                  <a:gd name="T3" fmla="*/ 42 h 54"/>
                  <a:gd name="T4" fmla="*/ 5 w 120"/>
                  <a:gd name="T5" fmla="*/ 13 h 54"/>
                  <a:gd name="T6" fmla="*/ 13 w 120"/>
                  <a:gd name="T7" fmla="*/ 5 h 54"/>
                  <a:gd name="T8" fmla="*/ 107 w 120"/>
                  <a:gd name="T9" fmla="*/ 5 h 54"/>
                  <a:gd name="T10" fmla="*/ 115 w 120"/>
                  <a:gd name="T11" fmla="*/ 13 h 54"/>
                  <a:gd name="T12" fmla="*/ 115 w 120"/>
                  <a:gd name="T13" fmla="*/ 42 h 54"/>
                  <a:gd name="T14" fmla="*/ 107 w 120"/>
                  <a:gd name="T15" fmla="*/ 49 h 54"/>
                  <a:gd name="T16" fmla="*/ 13 w 120"/>
                  <a:gd name="T17" fmla="*/ 49 h 54"/>
                  <a:gd name="T18" fmla="*/ 13 w 120"/>
                  <a:gd name="T19" fmla="*/ 0 h 54"/>
                  <a:gd name="T20" fmla="*/ 0 w 120"/>
                  <a:gd name="T21" fmla="*/ 13 h 54"/>
                  <a:gd name="T22" fmla="*/ 0 w 120"/>
                  <a:gd name="T23" fmla="*/ 42 h 54"/>
                  <a:gd name="T24" fmla="*/ 13 w 120"/>
                  <a:gd name="T25" fmla="*/ 54 h 54"/>
                  <a:gd name="T26" fmla="*/ 107 w 120"/>
                  <a:gd name="T27" fmla="*/ 54 h 54"/>
                  <a:gd name="T28" fmla="*/ 120 w 120"/>
                  <a:gd name="T29" fmla="*/ 42 h 54"/>
                  <a:gd name="T30" fmla="*/ 120 w 120"/>
                  <a:gd name="T31" fmla="*/ 13 h 54"/>
                  <a:gd name="T32" fmla="*/ 107 w 120"/>
                  <a:gd name="T33" fmla="*/ 0 h 54"/>
                  <a:gd name="T34" fmla="*/ 13 w 120"/>
                  <a:gd name="T3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54">
                    <a:moveTo>
                      <a:pt x="13" y="49"/>
                    </a:moveTo>
                    <a:cubicBezTo>
                      <a:pt x="9" y="49"/>
                      <a:pt x="5" y="46"/>
                      <a:pt x="5" y="42"/>
                    </a:cubicBezTo>
                    <a:cubicBezTo>
                      <a:pt x="5" y="13"/>
                      <a:pt x="5" y="13"/>
                      <a:pt x="5" y="13"/>
                    </a:cubicBezTo>
                    <a:cubicBezTo>
                      <a:pt x="5" y="9"/>
                      <a:pt x="9" y="5"/>
                      <a:pt x="13" y="5"/>
                    </a:cubicBezTo>
                    <a:cubicBezTo>
                      <a:pt x="107" y="5"/>
                      <a:pt x="107" y="5"/>
                      <a:pt x="107" y="5"/>
                    </a:cubicBezTo>
                    <a:cubicBezTo>
                      <a:pt x="111" y="5"/>
                      <a:pt x="115" y="9"/>
                      <a:pt x="115" y="13"/>
                    </a:cubicBezTo>
                    <a:cubicBezTo>
                      <a:pt x="115" y="42"/>
                      <a:pt x="115" y="42"/>
                      <a:pt x="115" y="42"/>
                    </a:cubicBezTo>
                    <a:cubicBezTo>
                      <a:pt x="115" y="46"/>
                      <a:pt x="111" y="49"/>
                      <a:pt x="107" y="49"/>
                    </a:cubicBezTo>
                    <a:cubicBezTo>
                      <a:pt x="13" y="49"/>
                      <a:pt x="13" y="49"/>
                      <a:pt x="13" y="49"/>
                    </a:cubicBezTo>
                    <a:moveTo>
                      <a:pt x="13" y="0"/>
                    </a:moveTo>
                    <a:cubicBezTo>
                      <a:pt x="6" y="0"/>
                      <a:pt x="0" y="6"/>
                      <a:pt x="0" y="13"/>
                    </a:cubicBezTo>
                    <a:cubicBezTo>
                      <a:pt x="0" y="42"/>
                      <a:pt x="0" y="42"/>
                      <a:pt x="0" y="42"/>
                    </a:cubicBezTo>
                    <a:cubicBezTo>
                      <a:pt x="0" y="49"/>
                      <a:pt x="6" y="54"/>
                      <a:pt x="13" y="54"/>
                    </a:cubicBezTo>
                    <a:cubicBezTo>
                      <a:pt x="107" y="54"/>
                      <a:pt x="107" y="54"/>
                      <a:pt x="107" y="54"/>
                    </a:cubicBezTo>
                    <a:cubicBezTo>
                      <a:pt x="114" y="54"/>
                      <a:pt x="120" y="49"/>
                      <a:pt x="120" y="42"/>
                    </a:cubicBezTo>
                    <a:cubicBezTo>
                      <a:pt x="120" y="13"/>
                      <a:pt x="120" y="13"/>
                      <a:pt x="120" y="13"/>
                    </a:cubicBezTo>
                    <a:cubicBezTo>
                      <a:pt x="120" y="6"/>
                      <a:pt x="114" y="0"/>
                      <a:pt x="107" y="0"/>
                    </a:cubicBezTo>
                    <a:cubicBezTo>
                      <a:pt x="13" y="0"/>
                      <a:pt x="13" y="0"/>
                      <a:pt x="13" y="0"/>
                    </a:cubicBezTo>
                  </a:path>
                </a:pathLst>
              </a:custGeom>
              <a:solidFill>
                <a:srgbClr val="D1D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1" name="Freeform 96">
                <a:extLst>
                  <a:ext uri="{FF2B5EF4-FFF2-40B4-BE49-F238E27FC236}">
                    <a16:creationId xmlns:a16="http://schemas.microsoft.com/office/drawing/2014/main" id="{9BBAD518-3461-4EFD-A72D-6572A5129E2F}"/>
                  </a:ext>
                </a:extLst>
              </p:cNvPr>
              <p:cNvSpPr>
                <a:spLocks/>
              </p:cNvSpPr>
              <p:nvPr/>
            </p:nvSpPr>
            <p:spPr bwMode="auto">
              <a:xfrm>
                <a:off x="1636713" y="2633663"/>
                <a:ext cx="249237" cy="117475"/>
              </a:xfrm>
              <a:custGeom>
                <a:avLst/>
                <a:gdLst>
                  <a:gd name="T0" fmla="*/ 12 w 116"/>
                  <a:gd name="T1" fmla="*/ 0 h 54"/>
                  <a:gd name="T2" fmla="*/ 0 w 116"/>
                  <a:gd name="T3" fmla="*/ 13 h 54"/>
                  <a:gd name="T4" fmla="*/ 0 w 116"/>
                  <a:gd name="T5" fmla="*/ 42 h 54"/>
                  <a:gd name="T6" fmla="*/ 12 w 116"/>
                  <a:gd name="T7" fmla="*/ 54 h 54"/>
                  <a:gd name="T8" fmla="*/ 94 w 116"/>
                  <a:gd name="T9" fmla="*/ 54 h 54"/>
                  <a:gd name="T10" fmla="*/ 96 w 116"/>
                  <a:gd name="T11" fmla="*/ 49 h 54"/>
                  <a:gd name="T12" fmla="*/ 12 w 116"/>
                  <a:gd name="T13" fmla="*/ 49 h 54"/>
                  <a:gd name="T14" fmla="*/ 5 w 116"/>
                  <a:gd name="T15" fmla="*/ 42 h 54"/>
                  <a:gd name="T16" fmla="*/ 5 w 116"/>
                  <a:gd name="T17" fmla="*/ 13 h 54"/>
                  <a:gd name="T18" fmla="*/ 12 w 116"/>
                  <a:gd name="T19" fmla="*/ 5 h 54"/>
                  <a:gd name="T20" fmla="*/ 106 w 116"/>
                  <a:gd name="T21" fmla="*/ 5 h 54"/>
                  <a:gd name="T22" fmla="*/ 114 w 116"/>
                  <a:gd name="T23" fmla="*/ 11 h 54"/>
                  <a:gd name="T24" fmla="*/ 116 w 116"/>
                  <a:gd name="T25" fmla="*/ 5 h 54"/>
                  <a:gd name="T26" fmla="*/ 106 w 116"/>
                  <a:gd name="T27" fmla="*/ 0 h 54"/>
                  <a:gd name="T28" fmla="*/ 12 w 116"/>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54">
                    <a:moveTo>
                      <a:pt x="12" y="0"/>
                    </a:moveTo>
                    <a:cubicBezTo>
                      <a:pt x="5" y="0"/>
                      <a:pt x="0" y="6"/>
                      <a:pt x="0" y="13"/>
                    </a:cubicBezTo>
                    <a:cubicBezTo>
                      <a:pt x="0" y="42"/>
                      <a:pt x="0" y="42"/>
                      <a:pt x="0" y="42"/>
                    </a:cubicBezTo>
                    <a:cubicBezTo>
                      <a:pt x="0" y="49"/>
                      <a:pt x="5" y="54"/>
                      <a:pt x="12" y="54"/>
                    </a:cubicBezTo>
                    <a:cubicBezTo>
                      <a:pt x="94" y="54"/>
                      <a:pt x="94" y="54"/>
                      <a:pt x="94" y="54"/>
                    </a:cubicBezTo>
                    <a:cubicBezTo>
                      <a:pt x="96" y="49"/>
                      <a:pt x="96" y="49"/>
                      <a:pt x="96" y="49"/>
                    </a:cubicBezTo>
                    <a:cubicBezTo>
                      <a:pt x="12" y="49"/>
                      <a:pt x="12" y="49"/>
                      <a:pt x="12" y="49"/>
                    </a:cubicBezTo>
                    <a:cubicBezTo>
                      <a:pt x="8" y="49"/>
                      <a:pt x="5" y="46"/>
                      <a:pt x="5" y="42"/>
                    </a:cubicBezTo>
                    <a:cubicBezTo>
                      <a:pt x="5" y="13"/>
                      <a:pt x="5" y="13"/>
                      <a:pt x="5" y="13"/>
                    </a:cubicBezTo>
                    <a:cubicBezTo>
                      <a:pt x="5" y="9"/>
                      <a:pt x="8" y="5"/>
                      <a:pt x="12" y="5"/>
                    </a:cubicBezTo>
                    <a:cubicBezTo>
                      <a:pt x="106" y="5"/>
                      <a:pt x="106" y="5"/>
                      <a:pt x="106" y="5"/>
                    </a:cubicBezTo>
                    <a:cubicBezTo>
                      <a:pt x="110" y="5"/>
                      <a:pt x="113" y="8"/>
                      <a:pt x="114" y="11"/>
                    </a:cubicBezTo>
                    <a:cubicBezTo>
                      <a:pt x="116" y="5"/>
                      <a:pt x="116" y="5"/>
                      <a:pt x="116" y="5"/>
                    </a:cubicBezTo>
                    <a:cubicBezTo>
                      <a:pt x="114" y="2"/>
                      <a:pt x="110" y="0"/>
                      <a:pt x="106" y="0"/>
                    </a:cubicBezTo>
                    <a:cubicBezTo>
                      <a:pt x="12" y="0"/>
                      <a:pt x="12" y="0"/>
                      <a:pt x="12" y="0"/>
                    </a:cubicBezTo>
                  </a:path>
                </a:pathLst>
              </a:custGeom>
              <a:solidFill>
                <a:srgbClr val="D1D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2" name="Rectangle 97">
                <a:extLst>
                  <a:ext uri="{FF2B5EF4-FFF2-40B4-BE49-F238E27FC236}">
                    <a16:creationId xmlns:a16="http://schemas.microsoft.com/office/drawing/2014/main" id="{26539246-B062-42F4-984A-CC4635711710}"/>
                  </a:ext>
                </a:extLst>
              </p:cNvPr>
              <p:cNvSpPr>
                <a:spLocks noChangeArrowheads="1"/>
              </p:cNvSpPr>
              <p:nvPr/>
            </p:nvSpPr>
            <p:spPr bwMode="auto">
              <a:xfrm>
                <a:off x="1397000" y="2681288"/>
                <a:ext cx="68262" cy="22225"/>
              </a:xfrm>
              <a:prstGeom prst="rect">
                <a:avLst/>
              </a:prstGeom>
              <a:solidFill>
                <a:srgbClr val="D8D9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3" name="Rectangle 98">
                <a:extLst>
                  <a:ext uri="{FF2B5EF4-FFF2-40B4-BE49-F238E27FC236}">
                    <a16:creationId xmlns:a16="http://schemas.microsoft.com/office/drawing/2014/main" id="{FBDF8512-A449-40E7-BBEE-C904E30067FB}"/>
                  </a:ext>
                </a:extLst>
              </p:cNvPr>
              <p:cNvSpPr>
                <a:spLocks noChangeArrowheads="1"/>
              </p:cNvSpPr>
              <p:nvPr/>
            </p:nvSpPr>
            <p:spPr bwMode="auto">
              <a:xfrm>
                <a:off x="1397000" y="2681288"/>
                <a:ext cx="6826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4" name="Rectangle 99">
                <a:extLst>
                  <a:ext uri="{FF2B5EF4-FFF2-40B4-BE49-F238E27FC236}">
                    <a16:creationId xmlns:a16="http://schemas.microsoft.com/office/drawing/2014/main" id="{E2666C63-ED65-4A6E-AE60-B08528B79E5D}"/>
                  </a:ext>
                </a:extLst>
              </p:cNvPr>
              <p:cNvSpPr>
                <a:spLocks noChangeArrowheads="1"/>
              </p:cNvSpPr>
              <p:nvPr/>
            </p:nvSpPr>
            <p:spPr bwMode="auto">
              <a:xfrm>
                <a:off x="1489075" y="2681288"/>
                <a:ext cx="34925" cy="22225"/>
              </a:xfrm>
              <a:prstGeom prst="rect">
                <a:avLst/>
              </a:prstGeom>
              <a:solidFill>
                <a:srgbClr val="D8D9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5" name="Rectangle 100">
                <a:extLst>
                  <a:ext uri="{FF2B5EF4-FFF2-40B4-BE49-F238E27FC236}">
                    <a16:creationId xmlns:a16="http://schemas.microsoft.com/office/drawing/2014/main" id="{E10F9A74-CE0C-4E70-9DF8-D2F8B013606E}"/>
                  </a:ext>
                </a:extLst>
              </p:cNvPr>
              <p:cNvSpPr>
                <a:spLocks noChangeArrowheads="1"/>
              </p:cNvSpPr>
              <p:nvPr/>
            </p:nvSpPr>
            <p:spPr bwMode="auto">
              <a:xfrm>
                <a:off x="1489075" y="2681288"/>
                <a:ext cx="349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6" name="Rectangle 101">
                <a:extLst>
                  <a:ext uri="{FF2B5EF4-FFF2-40B4-BE49-F238E27FC236}">
                    <a16:creationId xmlns:a16="http://schemas.microsoft.com/office/drawing/2014/main" id="{13BE1611-5933-4BDF-A63F-8F885933D431}"/>
                  </a:ext>
                </a:extLst>
              </p:cNvPr>
              <p:cNvSpPr>
                <a:spLocks noChangeArrowheads="1"/>
              </p:cNvSpPr>
              <p:nvPr/>
            </p:nvSpPr>
            <p:spPr bwMode="auto">
              <a:xfrm>
                <a:off x="1679575" y="2681288"/>
                <a:ext cx="79375" cy="22225"/>
              </a:xfrm>
              <a:prstGeom prst="rect">
                <a:avLst/>
              </a:prstGeom>
              <a:solidFill>
                <a:srgbClr val="D8D9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7" name="Rectangle 102">
                <a:extLst>
                  <a:ext uri="{FF2B5EF4-FFF2-40B4-BE49-F238E27FC236}">
                    <a16:creationId xmlns:a16="http://schemas.microsoft.com/office/drawing/2014/main" id="{97A166F3-CEE1-4A3A-934D-FD1B65512538}"/>
                  </a:ext>
                </a:extLst>
              </p:cNvPr>
              <p:cNvSpPr>
                <a:spLocks noChangeArrowheads="1"/>
              </p:cNvSpPr>
              <p:nvPr/>
            </p:nvSpPr>
            <p:spPr bwMode="auto">
              <a:xfrm>
                <a:off x="1679575" y="2681288"/>
                <a:ext cx="7937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8" name="Rectangle 103">
                <a:extLst>
                  <a:ext uri="{FF2B5EF4-FFF2-40B4-BE49-F238E27FC236}">
                    <a16:creationId xmlns:a16="http://schemas.microsoft.com/office/drawing/2014/main" id="{3EAE5DE8-BCA5-4274-812B-416043CB3C3E}"/>
                  </a:ext>
                </a:extLst>
              </p:cNvPr>
              <p:cNvSpPr>
                <a:spLocks noChangeArrowheads="1"/>
              </p:cNvSpPr>
              <p:nvPr/>
            </p:nvSpPr>
            <p:spPr bwMode="auto">
              <a:xfrm>
                <a:off x="1782763" y="2681288"/>
                <a:ext cx="44450" cy="22225"/>
              </a:xfrm>
              <a:prstGeom prst="rect">
                <a:avLst/>
              </a:prstGeom>
              <a:solidFill>
                <a:srgbClr val="D8D9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9" name="Rectangle 104">
                <a:extLst>
                  <a:ext uri="{FF2B5EF4-FFF2-40B4-BE49-F238E27FC236}">
                    <a16:creationId xmlns:a16="http://schemas.microsoft.com/office/drawing/2014/main" id="{51105289-7F02-47E9-B2E0-F899DDD43E76}"/>
                  </a:ext>
                </a:extLst>
              </p:cNvPr>
              <p:cNvSpPr>
                <a:spLocks noChangeArrowheads="1"/>
              </p:cNvSpPr>
              <p:nvPr/>
            </p:nvSpPr>
            <p:spPr bwMode="auto">
              <a:xfrm>
                <a:off x="1782763" y="2681288"/>
                <a:ext cx="44450"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spTree>
    <p:custDataLst>
      <p:tags r:id="rId1"/>
    </p:custDataLst>
    <p:extLst>
      <p:ext uri="{BB962C8B-B14F-4D97-AF65-F5344CB8AC3E}">
        <p14:creationId xmlns:p14="http://schemas.microsoft.com/office/powerpoint/2010/main" val="53430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wipe(up)">
                                      <p:cBhvr>
                                        <p:cTn id="11" dur="2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C100F-F302-4590-A045-F8498D89AEDF}"/>
              </a:ext>
            </a:extLst>
          </p:cNvPr>
          <p:cNvSpPr>
            <a:spLocks noGrp="1"/>
          </p:cNvSpPr>
          <p:nvPr>
            <p:ph type="title"/>
          </p:nvPr>
        </p:nvSpPr>
        <p:spPr>
          <a:xfrm>
            <a:off x="304474" y="181050"/>
            <a:ext cx="8804030" cy="871686"/>
          </a:xfrm>
          <a:ln>
            <a:noFill/>
          </a:ln>
        </p:spPr>
        <p:txBody>
          <a:bodyPr/>
          <a:lstStyle/>
          <a:p>
            <a:r>
              <a:rPr lang="en-CA" dirty="0">
                <a:solidFill>
                  <a:schemeClr val="accent3"/>
                </a:solidFill>
              </a:rPr>
              <a:t>Day-end with multiple </a:t>
            </a:r>
            <a:r>
              <a:rPr lang="en-CA" dirty="0" err="1">
                <a:solidFill>
                  <a:schemeClr val="accent3"/>
                </a:solidFill>
              </a:rPr>
              <a:t>pos</a:t>
            </a:r>
            <a:r>
              <a:rPr lang="en-CA" dirty="0">
                <a:solidFill>
                  <a:schemeClr val="accent3"/>
                </a:solidFill>
              </a:rPr>
              <a:t> terminals</a:t>
            </a:r>
          </a:p>
        </p:txBody>
      </p:sp>
      <p:grpSp>
        <p:nvGrpSpPr>
          <p:cNvPr id="5" name="Group 4">
            <a:extLst>
              <a:ext uri="{FF2B5EF4-FFF2-40B4-BE49-F238E27FC236}">
                <a16:creationId xmlns:a16="http://schemas.microsoft.com/office/drawing/2014/main" id="{BD602418-C46C-4068-9A5B-5B950BBD1076}"/>
              </a:ext>
            </a:extLst>
          </p:cNvPr>
          <p:cNvGrpSpPr/>
          <p:nvPr/>
        </p:nvGrpSpPr>
        <p:grpSpPr>
          <a:xfrm>
            <a:off x="395289" y="1714070"/>
            <a:ext cx="2680612" cy="3607230"/>
            <a:chOff x="395289" y="1714070"/>
            <a:chExt cx="2680612" cy="3607230"/>
          </a:xfrm>
        </p:grpSpPr>
        <p:sp>
          <p:nvSpPr>
            <p:cNvPr id="2" name="Rectangle 1">
              <a:extLst>
                <a:ext uri="{FF2B5EF4-FFF2-40B4-BE49-F238E27FC236}">
                  <a16:creationId xmlns:a16="http://schemas.microsoft.com/office/drawing/2014/main" id="{C0B55BBD-BFFA-45F7-B91D-F17D89CC100A}"/>
                </a:ext>
              </a:extLst>
            </p:cNvPr>
            <p:cNvSpPr/>
            <p:nvPr/>
          </p:nvSpPr>
          <p:spPr>
            <a:xfrm>
              <a:off x="400702" y="1714070"/>
              <a:ext cx="2675199" cy="3172944"/>
            </a:xfrm>
            <a:prstGeom prst="rect">
              <a:avLst/>
            </a:prstGeom>
            <a:solidFill>
              <a:schemeClr val="bg1"/>
            </a:solid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2" name="Rectangle 11">
              <a:extLst>
                <a:ext uri="{FF2B5EF4-FFF2-40B4-BE49-F238E27FC236}">
                  <a16:creationId xmlns:a16="http://schemas.microsoft.com/office/drawing/2014/main" id="{62A5FF99-1F5E-4A20-8272-A2AE31DEAC22}"/>
                </a:ext>
              </a:extLst>
            </p:cNvPr>
            <p:cNvSpPr/>
            <p:nvPr/>
          </p:nvSpPr>
          <p:spPr>
            <a:xfrm>
              <a:off x="400702" y="4137102"/>
              <a:ext cx="2675199" cy="749911"/>
            </a:xfrm>
            <a:prstGeom prst="rect">
              <a:avLst/>
            </a:prstGeom>
            <a:solidFill>
              <a:schemeClr val="accent2"/>
            </a:solidFill>
            <a:ln>
              <a:solidFill>
                <a:schemeClr val="accent3"/>
              </a:solidFill>
            </a:ln>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latin typeface="+mj-lt"/>
                  <a:cs typeface="EMprint Regular"/>
                </a:rPr>
                <a:t>Text placeholder that goes on 2 lines</a:t>
              </a:r>
            </a:p>
          </p:txBody>
        </p:sp>
        <p:sp>
          <p:nvSpPr>
            <p:cNvPr id="65" name="Rectangle 64">
              <a:extLst>
                <a:ext uri="{FF2B5EF4-FFF2-40B4-BE49-F238E27FC236}">
                  <a16:creationId xmlns:a16="http://schemas.microsoft.com/office/drawing/2014/main" id="{D1913680-E226-41DC-8E4D-31AEC70C3174}"/>
                </a:ext>
              </a:extLst>
            </p:cNvPr>
            <p:cNvSpPr/>
            <p:nvPr/>
          </p:nvSpPr>
          <p:spPr>
            <a:xfrm>
              <a:off x="395289" y="4112602"/>
              <a:ext cx="2675199" cy="1208698"/>
            </a:xfrm>
            <a:prstGeom prst="rect">
              <a:avLst/>
            </a:prstGeom>
            <a:solidFill>
              <a:schemeClr val="accent3"/>
            </a:solidFill>
            <a:ln>
              <a:solidFill>
                <a:schemeClr val="accent3"/>
              </a:solidFill>
            </a:ln>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latin typeface="+mj-lt"/>
                  <a:cs typeface="EMprint Regular"/>
                </a:rPr>
                <a:t>Run shift &amp; day-end on non-primary terminals</a:t>
              </a:r>
            </a:p>
          </p:txBody>
        </p:sp>
        <p:pic>
          <p:nvPicPr>
            <p:cNvPr id="68" name="Picture 67">
              <a:extLst>
                <a:ext uri="{FF2B5EF4-FFF2-40B4-BE49-F238E27FC236}">
                  <a16:creationId xmlns:a16="http://schemas.microsoft.com/office/drawing/2014/main" id="{57C869A1-4BBA-4891-B6CC-4F70A3FC0705}"/>
                </a:ext>
              </a:extLst>
            </p:cNvPr>
            <p:cNvPicPr>
              <a:picLocks noChangeAspect="1"/>
            </p:cNvPicPr>
            <p:nvPr/>
          </p:nvPicPr>
          <p:blipFill>
            <a:blip r:embed="rId4"/>
            <a:stretch>
              <a:fillRect/>
            </a:stretch>
          </p:blipFill>
          <p:spPr>
            <a:xfrm>
              <a:off x="1016938" y="2278979"/>
              <a:ext cx="1431900" cy="1306267"/>
            </a:xfrm>
            <a:prstGeom prst="rect">
              <a:avLst/>
            </a:prstGeom>
          </p:spPr>
        </p:pic>
        <p:sp>
          <p:nvSpPr>
            <p:cNvPr id="4" name="TextBox 3">
              <a:extLst>
                <a:ext uri="{FF2B5EF4-FFF2-40B4-BE49-F238E27FC236}">
                  <a16:creationId xmlns:a16="http://schemas.microsoft.com/office/drawing/2014/main" id="{25CC2D40-3F99-4F3A-AD2F-B3F1342BF0F5}"/>
                </a:ext>
              </a:extLst>
            </p:cNvPr>
            <p:cNvSpPr txBox="1"/>
            <p:nvPr/>
          </p:nvSpPr>
          <p:spPr>
            <a:xfrm>
              <a:off x="467960" y="1723241"/>
              <a:ext cx="2540684" cy="382360"/>
            </a:xfrm>
            <a:prstGeom prst="rect">
              <a:avLst/>
            </a:prstGeom>
            <a:noFill/>
          </p:spPr>
          <p:txBody>
            <a:bodyPr wrap="square" rtlCol="0">
              <a:noAutofit/>
            </a:bodyPr>
            <a:lstStyle/>
            <a:p>
              <a:pPr algn="l"/>
              <a:r>
                <a:rPr lang="en-CA" b="1" dirty="0">
                  <a:solidFill>
                    <a:schemeClr val="accent3"/>
                  </a:solidFill>
                </a:rPr>
                <a:t>Step 1</a:t>
              </a:r>
              <a:r>
                <a:rPr lang="en-CA" dirty="0">
                  <a:solidFill>
                    <a:schemeClr val="accent3"/>
                  </a:solidFill>
                </a:rPr>
                <a:t>: Non-primary POS</a:t>
              </a:r>
            </a:p>
          </p:txBody>
        </p:sp>
      </p:grpSp>
      <p:grpSp>
        <p:nvGrpSpPr>
          <p:cNvPr id="6" name="Group 5">
            <a:extLst>
              <a:ext uri="{FF2B5EF4-FFF2-40B4-BE49-F238E27FC236}">
                <a16:creationId xmlns:a16="http://schemas.microsoft.com/office/drawing/2014/main" id="{14450FF1-96F4-404F-B2B0-AC127115B61C}"/>
              </a:ext>
            </a:extLst>
          </p:cNvPr>
          <p:cNvGrpSpPr/>
          <p:nvPr/>
        </p:nvGrpSpPr>
        <p:grpSpPr>
          <a:xfrm>
            <a:off x="3231695" y="1714070"/>
            <a:ext cx="2686025" cy="3607230"/>
            <a:chOff x="3231695" y="1714070"/>
            <a:chExt cx="2686025" cy="3607230"/>
          </a:xfrm>
        </p:grpSpPr>
        <p:sp>
          <p:nvSpPr>
            <p:cNvPr id="7" name="Rectangle 6">
              <a:extLst>
                <a:ext uri="{FF2B5EF4-FFF2-40B4-BE49-F238E27FC236}">
                  <a16:creationId xmlns:a16="http://schemas.microsoft.com/office/drawing/2014/main" id="{DA33630E-577A-4035-B219-5D29E7578760}"/>
                </a:ext>
              </a:extLst>
            </p:cNvPr>
            <p:cNvSpPr/>
            <p:nvPr/>
          </p:nvSpPr>
          <p:spPr>
            <a:xfrm>
              <a:off x="3237108" y="1714070"/>
              <a:ext cx="2675199" cy="3172944"/>
            </a:xfrm>
            <a:prstGeom prst="rect">
              <a:avLst/>
            </a:prstGeom>
            <a:solidFill>
              <a:schemeClr val="bg1"/>
            </a:solid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3" name="Rectangle 12">
              <a:extLst>
                <a:ext uri="{FF2B5EF4-FFF2-40B4-BE49-F238E27FC236}">
                  <a16:creationId xmlns:a16="http://schemas.microsoft.com/office/drawing/2014/main" id="{4C2C46D6-D7A1-4B90-9F61-711EDFFD7D47}"/>
                </a:ext>
              </a:extLst>
            </p:cNvPr>
            <p:cNvSpPr/>
            <p:nvPr/>
          </p:nvSpPr>
          <p:spPr>
            <a:xfrm>
              <a:off x="3237108" y="4137102"/>
              <a:ext cx="2675199" cy="749911"/>
            </a:xfrm>
            <a:prstGeom prst="rect">
              <a:avLst/>
            </a:prstGeom>
            <a:solidFill>
              <a:schemeClr val="accent2"/>
            </a:solidFill>
            <a:ln>
              <a:solidFill>
                <a:schemeClr val="accent3"/>
              </a:solidFill>
            </a:ln>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ctr" defTabSz="457200" fontAlgn="base">
                <a:spcBef>
                  <a:spcPct val="0"/>
                </a:spcBef>
                <a:spcAft>
                  <a:spcPct val="0"/>
                </a:spcAft>
              </a:pPr>
              <a:r>
                <a:rPr lang="en-CA">
                  <a:solidFill>
                    <a:schemeClr val="bg1"/>
                  </a:solidFill>
                  <a:cs typeface="EMprint Regular"/>
                </a:rPr>
                <a:t>Text placeholder</a:t>
              </a:r>
              <a:endParaRPr lang="en-CA" dirty="0">
                <a:solidFill>
                  <a:schemeClr val="bg1"/>
                </a:solidFill>
                <a:cs typeface="EMprint Regular"/>
              </a:endParaRPr>
            </a:p>
          </p:txBody>
        </p:sp>
        <p:sp>
          <p:nvSpPr>
            <p:cNvPr id="66" name="Rectangle 65">
              <a:extLst>
                <a:ext uri="{FF2B5EF4-FFF2-40B4-BE49-F238E27FC236}">
                  <a16:creationId xmlns:a16="http://schemas.microsoft.com/office/drawing/2014/main" id="{92C2CF2E-F687-46F1-9FE6-A40FB9D5B950}"/>
                </a:ext>
              </a:extLst>
            </p:cNvPr>
            <p:cNvSpPr/>
            <p:nvPr/>
          </p:nvSpPr>
          <p:spPr>
            <a:xfrm>
              <a:off x="3231695" y="4112602"/>
              <a:ext cx="2686025" cy="1208698"/>
            </a:xfrm>
            <a:prstGeom prst="rect">
              <a:avLst/>
            </a:prstGeom>
            <a:solidFill>
              <a:schemeClr val="accent3"/>
            </a:solidFill>
            <a:ln>
              <a:solidFill>
                <a:schemeClr val="accent3"/>
              </a:solidFill>
            </a:ln>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Run shift &amp; day-end on primary terminal</a:t>
              </a:r>
            </a:p>
          </p:txBody>
        </p:sp>
        <p:pic>
          <p:nvPicPr>
            <p:cNvPr id="70" name="Picture 69">
              <a:extLst>
                <a:ext uri="{FF2B5EF4-FFF2-40B4-BE49-F238E27FC236}">
                  <a16:creationId xmlns:a16="http://schemas.microsoft.com/office/drawing/2014/main" id="{9B69DF41-D841-4952-B95D-F6440D77D0FF}"/>
                </a:ext>
              </a:extLst>
            </p:cNvPr>
            <p:cNvPicPr>
              <a:picLocks noChangeAspect="1"/>
            </p:cNvPicPr>
            <p:nvPr/>
          </p:nvPicPr>
          <p:blipFill>
            <a:blip r:embed="rId4"/>
            <a:stretch>
              <a:fillRect/>
            </a:stretch>
          </p:blipFill>
          <p:spPr>
            <a:xfrm>
              <a:off x="3858758" y="2278979"/>
              <a:ext cx="1431900" cy="1306267"/>
            </a:xfrm>
            <a:prstGeom prst="rect">
              <a:avLst/>
            </a:prstGeom>
          </p:spPr>
        </p:pic>
        <p:sp>
          <p:nvSpPr>
            <p:cNvPr id="73" name="TextBox 72">
              <a:extLst>
                <a:ext uri="{FF2B5EF4-FFF2-40B4-BE49-F238E27FC236}">
                  <a16:creationId xmlns:a16="http://schemas.microsoft.com/office/drawing/2014/main" id="{5AD2FBD7-B92D-4FFF-AF4E-DA9EC246F360}"/>
                </a:ext>
              </a:extLst>
            </p:cNvPr>
            <p:cNvSpPr txBox="1"/>
            <p:nvPr/>
          </p:nvSpPr>
          <p:spPr>
            <a:xfrm>
              <a:off x="3547933" y="1723241"/>
              <a:ext cx="2053549" cy="382360"/>
            </a:xfrm>
            <a:prstGeom prst="rect">
              <a:avLst/>
            </a:prstGeom>
            <a:noFill/>
          </p:spPr>
          <p:txBody>
            <a:bodyPr wrap="square" rtlCol="0">
              <a:noAutofit/>
            </a:bodyPr>
            <a:lstStyle/>
            <a:p>
              <a:pPr algn="l"/>
              <a:r>
                <a:rPr lang="en-CA" b="1" dirty="0">
                  <a:solidFill>
                    <a:schemeClr val="accent3"/>
                  </a:solidFill>
                </a:rPr>
                <a:t>Step 2</a:t>
              </a:r>
              <a:r>
                <a:rPr lang="en-CA" dirty="0">
                  <a:solidFill>
                    <a:schemeClr val="accent3"/>
                  </a:solidFill>
                </a:rPr>
                <a:t>: Primary POS</a:t>
              </a:r>
            </a:p>
          </p:txBody>
        </p:sp>
      </p:grpSp>
      <p:grpSp>
        <p:nvGrpSpPr>
          <p:cNvPr id="8" name="Group 7">
            <a:extLst>
              <a:ext uri="{FF2B5EF4-FFF2-40B4-BE49-F238E27FC236}">
                <a16:creationId xmlns:a16="http://schemas.microsoft.com/office/drawing/2014/main" id="{00E5341A-C22C-426D-9263-EC329FD7B427}"/>
              </a:ext>
            </a:extLst>
          </p:cNvPr>
          <p:cNvGrpSpPr/>
          <p:nvPr/>
        </p:nvGrpSpPr>
        <p:grpSpPr>
          <a:xfrm>
            <a:off x="6062688" y="1689569"/>
            <a:ext cx="2686025" cy="3631731"/>
            <a:chOff x="6062688" y="1689569"/>
            <a:chExt cx="2686025" cy="3631731"/>
          </a:xfrm>
        </p:grpSpPr>
        <p:sp>
          <p:nvSpPr>
            <p:cNvPr id="9" name="Rectangle 8">
              <a:extLst>
                <a:ext uri="{FF2B5EF4-FFF2-40B4-BE49-F238E27FC236}">
                  <a16:creationId xmlns:a16="http://schemas.microsoft.com/office/drawing/2014/main" id="{5FC1023B-CC3B-44BD-A6E1-6324A5037724}"/>
                </a:ext>
              </a:extLst>
            </p:cNvPr>
            <p:cNvSpPr/>
            <p:nvPr/>
          </p:nvSpPr>
          <p:spPr>
            <a:xfrm>
              <a:off x="6062688" y="1689569"/>
              <a:ext cx="2675199" cy="3172944"/>
            </a:xfrm>
            <a:prstGeom prst="rect">
              <a:avLst/>
            </a:prstGeom>
            <a:solidFill>
              <a:schemeClr val="bg1"/>
            </a:solid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4" name="Rectangle 13">
              <a:extLst>
                <a:ext uri="{FF2B5EF4-FFF2-40B4-BE49-F238E27FC236}">
                  <a16:creationId xmlns:a16="http://schemas.microsoft.com/office/drawing/2014/main" id="{520541C8-5E8C-4C73-9897-7D2B5CDC50BC}"/>
                </a:ext>
              </a:extLst>
            </p:cNvPr>
            <p:cNvSpPr/>
            <p:nvPr/>
          </p:nvSpPr>
          <p:spPr>
            <a:xfrm>
              <a:off x="6073514" y="4137102"/>
              <a:ext cx="2675199" cy="749911"/>
            </a:xfrm>
            <a:prstGeom prst="rect">
              <a:avLst/>
            </a:prstGeom>
            <a:solidFill>
              <a:schemeClr val="accent2"/>
            </a:solidFill>
            <a:ln>
              <a:solidFill>
                <a:schemeClr val="accent3"/>
              </a:solidFill>
            </a:ln>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ctr" defTabSz="457200" fontAlgn="base">
                <a:spcBef>
                  <a:spcPct val="0"/>
                </a:spcBef>
                <a:spcAft>
                  <a:spcPct val="0"/>
                </a:spcAft>
              </a:pPr>
              <a:r>
                <a:rPr lang="en-CA">
                  <a:solidFill>
                    <a:schemeClr val="bg1"/>
                  </a:solidFill>
                  <a:cs typeface="EMprint Regular"/>
                </a:rPr>
                <a:t>Text placeholder</a:t>
              </a:r>
              <a:endParaRPr lang="en-CA" dirty="0">
                <a:solidFill>
                  <a:schemeClr val="bg1"/>
                </a:solidFill>
                <a:cs typeface="EMprint Regular"/>
              </a:endParaRPr>
            </a:p>
          </p:txBody>
        </p:sp>
        <p:sp>
          <p:nvSpPr>
            <p:cNvPr id="67" name="Rectangle 66">
              <a:extLst>
                <a:ext uri="{FF2B5EF4-FFF2-40B4-BE49-F238E27FC236}">
                  <a16:creationId xmlns:a16="http://schemas.microsoft.com/office/drawing/2014/main" id="{3CEFC759-F43A-4BA8-9D7E-7CE32F140AD2}"/>
                </a:ext>
              </a:extLst>
            </p:cNvPr>
            <p:cNvSpPr/>
            <p:nvPr/>
          </p:nvSpPr>
          <p:spPr>
            <a:xfrm>
              <a:off x="6068101" y="4112602"/>
              <a:ext cx="2680612" cy="1208698"/>
            </a:xfrm>
            <a:prstGeom prst="rect">
              <a:avLst/>
            </a:prstGeom>
            <a:solidFill>
              <a:schemeClr val="accent3"/>
            </a:solidFill>
            <a:ln>
              <a:solidFill>
                <a:schemeClr val="accent3"/>
              </a:solidFill>
            </a:ln>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If there is a Back Office connection, run a Back Office Day End on primary terminal</a:t>
              </a:r>
            </a:p>
          </p:txBody>
        </p:sp>
        <p:pic>
          <p:nvPicPr>
            <p:cNvPr id="69" name="Picture 68">
              <a:extLst>
                <a:ext uri="{FF2B5EF4-FFF2-40B4-BE49-F238E27FC236}">
                  <a16:creationId xmlns:a16="http://schemas.microsoft.com/office/drawing/2014/main" id="{E1F6E0AB-693D-4DEE-BFC0-32A4D46498AE}"/>
                </a:ext>
              </a:extLst>
            </p:cNvPr>
            <p:cNvPicPr>
              <a:picLocks noChangeAspect="1"/>
            </p:cNvPicPr>
            <p:nvPr/>
          </p:nvPicPr>
          <p:blipFill>
            <a:blip r:embed="rId4"/>
            <a:stretch>
              <a:fillRect/>
            </a:stretch>
          </p:blipFill>
          <p:spPr>
            <a:xfrm>
              <a:off x="6695162" y="2236505"/>
              <a:ext cx="1431900" cy="1306267"/>
            </a:xfrm>
            <a:prstGeom prst="rect">
              <a:avLst/>
            </a:prstGeom>
          </p:spPr>
        </p:pic>
        <p:sp>
          <p:nvSpPr>
            <p:cNvPr id="74" name="TextBox 73">
              <a:extLst>
                <a:ext uri="{FF2B5EF4-FFF2-40B4-BE49-F238E27FC236}">
                  <a16:creationId xmlns:a16="http://schemas.microsoft.com/office/drawing/2014/main" id="{805A92A3-40FB-4400-927D-FED05F053AB7}"/>
                </a:ext>
              </a:extLst>
            </p:cNvPr>
            <p:cNvSpPr txBox="1"/>
            <p:nvPr/>
          </p:nvSpPr>
          <p:spPr>
            <a:xfrm>
              <a:off x="6373512" y="1716002"/>
              <a:ext cx="2053549" cy="382360"/>
            </a:xfrm>
            <a:prstGeom prst="rect">
              <a:avLst/>
            </a:prstGeom>
            <a:noFill/>
          </p:spPr>
          <p:txBody>
            <a:bodyPr wrap="square" rtlCol="0">
              <a:noAutofit/>
            </a:bodyPr>
            <a:lstStyle/>
            <a:p>
              <a:pPr algn="l"/>
              <a:r>
                <a:rPr lang="en-CA" b="1" dirty="0">
                  <a:solidFill>
                    <a:schemeClr val="accent3"/>
                  </a:solidFill>
                </a:rPr>
                <a:t>Step 3</a:t>
              </a:r>
              <a:r>
                <a:rPr lang="en-CA" dirty="0">
                  <a:solidFill>
                    <a:schemeClr val="accent3"/>
                  </a:solidFill>
                </a:rPr>
                <a:t>: Primary POS</a:t>
              </a:r>
            </a:p>
          </p:txBody>
        </p:sp>
      </p:grpSp>
    </p:spTree>
    <p:custDataLst>
      <p:tags r:id="rId1"/>
    </p:custDataLst>
    <p:extLst>
      <p:ext uri="{BB962C8B-B14F-4D97-AF65-F5344CB8AC3E}">
        <p14:creationId xmlns:p14="http://schemas.microsoft.com/office/powerpoint/2010/main" val="340321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C100F-F302-4590-A045-F8498D89AEDF}"/>
              </a:ext>
            </a:extLst>
          </p:cNvPr>
          <p:cNvSpPr>
            <a:spLocks noGrp="1"/>
          </p:cNvSpPr>
          <p:nvPr>
            <p:ph type="title"/>
          </p:nvPr>
        </p:nvSpPr>
        <p:spPr>
          <a:xfrm>
            <a:off x="304474" y="181050"/>
            <a:ext cx="8804030" cy="871686"/>
          </a:xfrm>
        </p:spPr>
        <p:txBody>
          <a:bodyPr/>
          <a:lstStyle/>
          <a:p>
            <a:r>
              <a:rPr lang="en-CA" dirty="0"/>
              <a:t>Timing of Retailer reports</a:t>
            </a:r>
          </a:p>
        </p:txBody>
      </p:sp>
      <p:grpSp>
        <p:nvGrpSpPr>
          <p:cNvPr id="16" name="Group 15">
            <a:extLst>
              <a:ext uri="{FF2B5EF4-FFF2-40B4-BE49-F238E27FC236}">
                <a16:creationId xmlns:a16="http://schemas.microsoft.com/office/drawing/2014/main" id="{3F2AF9E8-0692-487F-B094-88701A9FF608}"/>
              </a:ext>
            </a:extLst>
          </p:cNvPr>
          <p:cNvGrpSpPr/>
          <p:nvPr/>
        </p:nvGrpSpPr>
        <p:grpSpPr>
          <a:xfrm>
            <a:off x="-285841" y="1301492"/>
            <a:ext cx="4613564" cy="4613564"/>
            <a:chOff x="-285841" y="1301492"/>
            <a:chExt cx="4613564" cy="4613564"/>
          </a:xfrm>
        </p:grpSpPr>
        <p:sp>
          <p:nvSpPr>
            <p:cNvPr id="17" name="Oval 16">
              <a:extLst>
                <a:ext uri="{FF2B5EF4-FFF2-40B4-BE49-F238E27FC236}">
                  <a16:creationId xmlns:a16="http://schemas.microsoft.com/office/drawing/2014/main" id="{FCD06810-4335-4FE5-8538-6C4E9557B52D}"/>
                </a:ext>
              </a:extLst>
            </p:cNvPr>
            <p:cNvSpPr/>
            <p:nvPr/>
          </p:nvSpPr>
          <p:spPr>
            <a:xfrm>
              <a:off x="-285841" y="1301492"/>
              <a:ext cx="4613564" cy="4613564"/>
            </a:xfrm>
            <a:prstGeom prst="ellipse">
              <a:avLst/>
            </a:prstGeom>
            <a:solidFill>
              <a:schemeClr val="accent3"/>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8" name="Freeform: Shape 17">
              <a:extLst>
                <a:ext uri="{FF2B5EF4-FFF2-40B4-BE49-F238E27FC236}">
                  <a16:creationId xmlns:a16="http://schemas.microsoft.com/office/drawing/2014/main" id="{E412E62C-6DC9-413B-99A9-FBE8D5A8BF19}"/>
                </a:ext>
              </a:extLst>
            </p:cNvPr>
            <p:cNvSpPr/>
            <p:nvPr/>
          </p:nvSpPr>
          <p:spPr>
            <a:xfrm>
              <a:off x="625317" y="2198350"/>
              <a:ext cx="3696995" cy="3688955"/>
            </a:xfrm>
            <a:custGeom>
              <a:avLst/>
              <a:gdLst>
                <a:gd name="connsiteX0" fmla="*/ 2491740 w 3777005"/>
                <a:gd name="connsiteY0" fmla="*/ 0 h 3707809"/>
                <a:gd name="connsiteX1" fmla="*/ 3753680 w 3777005"/>
                <a:gd name="connsiteY1" fmla="*/ 1090372 h 3707809"/>
                <a:gd name="connsiteX2" fmla="*/ 3765096 w 3777005"/>
                <a:gd name="connsiteY2" fmla="*/ 1165172 h 3707809"/>
                <a:gd name="connsiteX3" fmla="*/ 3777005 w 3777005"/>
                <a:gd name="connsiteY3" fmla="*/ 1401027 h 3707809"/>
                <a:gd name="connsiteX4" fmla="*/ 1470223 w 3777005"/>
                <a:gd name="connsiteY4" fmla="*/ 3707809 h 3707809"/>
                <a:gd name="connsiteX5" fmla="*/ 1418365 w 3777005"/>
                <a:gd name="connsiteY5" fmla="*/ 3705191 h 3707809"/>
                <a:gd name="connsiteX6" fmla="*/ 0 w 3777005"/>
                <a:gd name="connsiteY6" fmla="*/ 2457450 h 3707809"/>
                <a:gd name="connsiteX7" fmla="*/ 80010 w 3777005"/>
                <a:gd name="connsiteY7" fmla="*/ 2480310 h 3707809"/>
                <a:gd name="connsiteX8" fmla="*/ 91440 w 3777005"/>
                <a:gd name="connsiteY8" fmla="*/ 2434590 h 3707809"/>
                <a:gd name="connsiteX9" fmla="*/ 788670 w 3777005"/>
                <a:gd name="connsiteY9" fmla="*/ 2240280 h 3707809"/>
                <a:gd name="connsiteX10" fmla="*/ 1371600 w 3777005"/>
                <a:gd name="connsiteY10" fmla="*/ 1897380 h 3707809"/>
                <a:gd name="connsiteX11" fmla="*/ 1508760 w 3777005"/>
                <a:gd name="connsiteY11" fmla="*/ 1303020 h 3707809"/>
                <a:gd name="connsiteX12" fmla="*/ 2045970 w 3777005"/>
                <a:gd name="connsiteY12" fmla="*/ 605790 h 3707809"/>
                <a:gd name="connsiteX0" fmla="*/ 2416326 w 3777005"/>
                <a:gd name="connsiteY0" fmla="*/ 0 h 3792650"/>
                <a:gd name="connsiteX1" fmla="*/ 3753680 w 3777005"/>
                <a:gd name="connsiteY1" fmla="*/ 1175213 h 3792650"/>
                <a:gd name="connsiteX2" fmla="*/ 3765096 w 3777005"/>
                <a:gd name="connsiteY2" fmla="*/ 1250013 h 3792650"/>
                <a:gd name="connsiteX3" fmla="*/ 3777005 w 3777005"/>
                <a:gd name="connsiteY3" fmla="*/ 1485868 h 3792650"/>
                <a:gd name="connsiteX4" fmla="*/ 1470223 w 3777005"/>
                <a:gd name="connsiteY4" fmla="*/ 3792650 h 3792650"/>
                <a:gd name="connsiteX5" fmla="*/ 1418365 w 3777005"/>
                <a:gd name="connsiteY5" fmla="*/ 3790032 h 3792650"/>
                <a:gd name="connsiteX6" fmla="*/ 0 w 3777005"/>
                <a:gd name="connsiteY6" fmla="*/ 2542291 h 3792650"/>
                <a:gd name="connsiteX7" fmla="*/ 80010 w 3777005"/>
                <a:gd name="connsiteY7" fmla="*/ 2565151 h 3792650"/>
                <a:gd name="connsiteX8" fmla="*/ 91440 w 3777005"/>
                <a:gd name="connsiteY8" fmla="*/ 2519431 h 3792650"/>
                <a:gd name="connsiteX9" fmla="*/ 788670 w 3777005"/>
                <a:gd name="connsiteY9" fmla="*/ 2325121 h 3792650"/>
                <a:gd name="connsiteX10" fmla="*/ 1371600 w 3777005"/>
                <a:gd name="connsiteY10" fmla="*/ 1982221 h 3792650"/>
                <a:gd name="connsiteX11" fmla="*/ 1508760 w 3777005"/>
                <a:gd name="connsiteY11" fmla="*/ 1387861 h 3792650"/>
                <a:gd name="connsiteX12" fmla="*/ 2045970 w 3777005"/>
                <a:gd name="connsiteY12" fmla="*/ 690631 h 3792650"/>
                <a:gd name="connsiteX13" fmla="*/ 2416326 w 3777005"/>
                <a:gd name="connsiteY13" fmla="*/ 0 h 3792650"/>
                <a:gd name="connsiteX0" fmla="*/ 2336316 w 3696995"/>
                <a:gd name="connsiteY0" fmla="*/ 0 h 3792650"/>
                <a:gd name="connsiteX1" fmla="*/ 3673670 w 3696995"/>
                <a:gd name="connsiteY1" fmla="*/ 1175213 h 3792650"/>
                <a:gd name="connsiteX2" fmla="*/ 3685086 w 3696995"/>
                <a:gd name="connsiteY2" fmla="*/ 1250013 h 3792650"/>
                <a:gd name="connsiteX3" fmla="*/ 3696995 w 3696995"/>
                <a:gd name="connsiteY3" fmla="*/ 1485868 h 3792650"/>
                <a:gd name="connsiteX4" fmla="*/ 1390213 w 3696995"/>
                <a:gd name="connsiteY4" fmla="*/ 3792650 h 3792650"/>
                <a:gd name="connsiteX5" fmla="*/ 1338355 w 3696995"/>
                <a:gd name="connsiteY5" fmla="*/ 3790032 h 3792650"/>
                <a:gd name="connsiteX6" fmla="*/ 42539 w 3696995"/>
                <a:gd name="connsiteY6" fmla="*/ 2683693 h 3792650"/>
                <a:gd name="connsiteX7" fmla="*/ 0 w 3696995"/>
                <a:gd name="connsiteY7" fmla="*/ 2565151 h 3792650"/>
                <a:gd name="connsiteX8" fmla="*/ 11430 w 3696995"/>
                <a:gd name="connsiteY8" fmla="*/ 2519431 h 3792650"/>
                <a:gd name="connsiteX9" fmla="*/ 708660 w 3696995"/>
                <a:gd name="connsiteY9" fmla="*/ 2325121 h 3792650"/>
                <a:gd name="connsiteX10" fmla="*/ 1291590 w 3696995"/>
                <a:gd name="connsiteY10" fmla="*/ 1982221 h 3792650"/>
                <a:gd name="connsiteX11" fmla="*/ 1428750 w 3696995"/>
                <a:gd name="connsiteY11" fmla="*/ 1387861 h 3792650"/>
                <a:gd name="connsiteX12" fmla="*/ 1965960 w 3696995"/>
                <a:gd name="connsiteY12" fmla="*/ 690631 h 3792650"/>
                <a:gd name="connsiteX13" fmla="*/ 2336316 w 3696995"/>
                <a:gd name="connsiteY13" fmla="*/ 0 h 3792650"/>
                <a:gd name="connsiteX0" fmla="*/ 2402304 w 3696995"/>
                <a:gd name="connsiteY0" fmla="*/ 0 h 3688955"/>
                <a:gd name="connsiteX1" fmla="*/ 3673670 w 3696995"/>
                <a:gd name="connsiteY1" fmla="*/ 1071518 h 3688955"/>
                <a:gd name="connsiteX2" fmla="*/ 3685086 w 3696995"/>
                <a:gd name="connsiteY2" fmla="*/ 1146318 h 3688955"/>
                <a:gd name="connsiteX3" fmla="*/ 3696995 w 3696995"/>
                <a:gd name="connsiteY3" fmla="*/ 1382173 h 3688955"/>
                <a:gd name="connsiteX4" fmla="*/ 1390213 w 3696995"/>
                <a:gd name="connsiteY4" fmla="*/ 3688955 h 3688955"/>
                <a:gd name="connsiteX5" fmla="*/ 1338355 w 3696995"/>
                <a:gd name="connsiteY5" fmla="*/ 3686337 h 3688955"/>
                <a:gd name="connsiteX6" fmla="*/ 42539 w 3696995"/>
                <a:gd name="connsiteY6" fmla="*/ 2579998 h 3688955"/>
                <a:gd name="connsiteX7" fmla="*/ 0 w 3696995"/>
                <a:gd name="connsiteY7" fmla="*/ 2461456 h 3688955"/>
                <a:gd name="connsiteX8" fmla="*/ 11430 w 3696995"/>
                <a:gd name="connsiteY8" fmla="*/ 2415736 h 3688955"/>
                <a:gd name="connsiteX9" fmla="*/ 708660 w 3696995"/>
                <a:gd name="connsiteY9" fmla="*/ 2221426 h 3688955"/>
                <a:gd name="connsiteX10" fmla="*/ 1291590 w 3696995"/>
                <a:gd name="connsiteY10" fmla="*/ 1878526 h 3688955"/>
                <a:gd name="connsiteX11" fmla="*/ 1428750 w 3696995"/>
                <a:gd name="connsiteY11" fmla="*/ 1284166 h 3688955"/>
                <a:gd name="connsiteX12" fmla="*/ 1965960 w 3696995"/>
                <a:gd name="connsiteY12" fmla="*/ 586936 h 3688955"/>
                <a:gd name="connsiteX13" fmla="*/ 2402304 w 3696995"/>
                <a:gd name="connsiteY13" fmla="*/ 0 h 3688955"/>
                <a:gd name="connsiteX0" fmla="*/ 2402304 w 3696995"/>
                <a:gd name="connsiteY0" fmla="*/ 0 h 3688955"/>
                <a:gd name="connsiteX1" fmla="*/ 3673670 w 3696995"/>
                <a:gd name="connsiteY1" fmla="*/ 1071518 h 3688955"/>
                <a:gd name="connsiteX2" fmla="*/ 3685086 w 3696995"/>
                <a:gd name="connsiteY2" fmla="*/ 1146318 h 3688955"/>
                <a:gd name="connsiteX3" fmla="*/ 3696995 w 3696995"/>
                <a:gd name="connsiteY3" fmla="*/ 1382173 h 3688955"/>
                <a:gd name="connsiteX4" fmla="*/ 1390213 w 3696995"/>
                <a:gd name="connsiteY4" fmla="*/ 3688955 h 3688955"/>
                <a:gd name="connsiteX5" fmla="*/ 1338355 w 3696995"/>
                <a:gd name="connsiteY5" fmla="*/ 3686337 h 3688955"/>
                <a:gd name="connsiteX6" fmla="*/ 23685 w 3696995"/>
                <a:gd name="connsiteY6" fmla="*/ 2589425 h 3688955"/>
                <a:gd name="connsiteX7" fmla="*/ 0 w 3696995"/>
                <a:gd name="connsiteY7" fmla="*/ 2461456 h 3688955"/>
                <a:gd name="connsiteX8" fmla="*/ 11430 w 3696995"/>
                <a:gd name="connsiteY8" fmla="*/ 2415736 h 3688955"/>
                <a:gd name="connsiteX9" fmla="*/ 708660 w 3696995"/>
                <a:gd name="connsiteY9" fmla="*/ 2221426 h 3688955"/>
                <a:gd name="connsiteX10" fmla="*/ 1291590 w 3696995"/>
                <a:gd name="connsiteY10" fmla="*/ 1878526 h 3688955"/>
                <a:gd name="connsiteX11" fmla="*/ 1428750 w 3696995"/>
                <a:gd name="connsiteY11" fmla="*/ 1284166 h 3688955"/>
                <a:gd name="connsiteX12" fmla="*/ 1965960 w 3696995"/>
                <a:gd name="connsiteY12" fmla="*/ 586936 h 3688955"/>
                <a:gd name="connsiteX13" fmla="*/ 2402304 w 3696995"/>
                <a:gd name="connsiteY13" fmla="*/ 0 h 368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95" h="3688955">
                  <a:moveTo>
                    <a:pt x="2402304" y="0"/>
                  </a:moveTo>
                  <a:lnTo>
                    <a:pt x="3673670" y="1071518"/>
                  </a:lnTo>
                  <a:lnTo>
                    <a:pt x="3685086" y="1146318"/>
                  </a:lnTo>
                  <a:cubicBezTo>
                    <a:pt x="3692961" y="1223865"/>
                    <a:pt x="3696995" y="1302548"/>
                    <a:pt x="3696995" y="1382173"/>
                  </a:cubicBezTo>
                  <a:cubicBezTo>
                    <a:pt x="3696995" y="2656174"/>
                    <a:pt x="2664214" y="3688955"/>
                    <a:pt x="1390213" y="3688955"/>
                  </a:cubicBezTo>
                  <a:lnTo>
                    <a:pt x="1338355" y="3686337"/>
                  </a:lnTo>
                  <a:lnTo>
                    <a:pt x="23685" y="2589425"/>
                  </a:lnTo>
                  <a:lnTo>
                    <a:pt x="0" y="2461456"/>
                  </a:lnTo>
                  <a:lnTo>
                    <a:pt x="11430" y="2415736"/>
                  </a:lnTo>
                  <a:lnTo>
                    <a:pt x="708660" y="2221426"/>
                  </a:lnTo>
                  <a:lnTo>
                    <a:pt x="1291590" y="1878526"/>
                  </a:lnTo>
                  <a:lnTo>
                    <a:pt x="1428750" y="1284166"/>
                  </a:lnTo>
                  <a:lnTo>
                    <a:pt x="1965960" y="586936"/>
                  </a:lnTo>
                  <a:cubicBezTo>
                    <a:pt x="2114550" y="385006"/>
                    <a:pt x="2253714" y="201930"/>
                    <a:pt x="2402304" y="0"/>
                  </a:cubicBezTo>
                  <a:close/>
                </a:path>
              </a:pathLst>
            </a:custGeom>
            <a:solidFill>
              <a:srgbClr val="129FA6"/>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19" name="Group 18">
              <a:extLst>
                <a:ext uri="{FF2B5EF4-FFF2-40B4-BE49-F238E27FC236}">
                  <a16:creationId xmlns:a16="http://schemas.microsoft.com/office/drawing/2014/main" id="{512FD09F-39AF-4438-85F3-31964C6948CE}"/>
                </a:ext>
              </a:extLst>
            </p:cNvPr>
            <p:cNvGrpSpPr/>
            <p:nvPr/>
          </p:nvGrpSpPr>
          <p:grpSpPr>
            <a:xfrm>
              <a:off x="1146031" y="2195399"/>
              <a:ext cx="1754187" cy="1646237"/>
              <a:chOff x="1166813" y="1765301"/>
              <a:chExt cx="1754187" cy="1646237"/>
            </a:xfrm>
          </p:grpSpPr>
          <p:sp>
            <p:nvSpPr>
              <p:cNvPr id="36" name="Rectangle 18">
                <a:extLst>
                  <a:ext uri="{FF2B5EF4-FFF2-40B4-BE49-F238E27FC236}">
                    <a16:creationId xmlns:a16="http://schemas.microsoft.com/office/drawing/2014/main" id="{F329955C-CF05-40D9-8522-B3CE4E930C67}"/>
                  </a:ext>
                </a:extLst>
              </p:cNvPr>
              <p:cNvSpPr>
                <a:spLocks noChangeArrowheads="1"/>
              </p:cNvSpPr>
              <p:nvPr/>
            </p:nvSpPr>
            <p:spPr bwMode="auto">
              <a:xfrm>
                <a:off x="1579563" y="1935163"/>
                <a:ext cx="9271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 name="Rectangle 20">
                <a:extLst>
                  <a:ext uri="{FF2B5EF4-FFF2-40B4-BE49-F238E27FC236}">
                    <a16:creationId xmlns:a16="http://schemas.microsoft.com/office/drawing/2014/main" id="{11D861C6-BEFE-4251-A44D-A9BABB0DD674}"/>
                  </a:ext>
                </a:extLst>
              </p:cNvPr>
              <p:cNvSpPr>
                <a:spLocks noChangeArrowheads="1"/>
              </p:cNvSpPr>
              <p:nvPr/>
            </p:nvSpPr>
            <p:spPr bwMode="auto">
              <a:xfrm>
                <a:off x="1579563" y="2632076"/>
                <a:ext cx="927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 name="Rectangle 24">
                <a:extLst>
                  <a:ext uri="{FF2B5EF4-FFF2-40B4-BE49-F238E27FC236}">
                    <a16:creationId xmlns:a16="http://schemas.microsoft.com/office/drawing/2014/main" id="{4FCED548-3A53-45FC-B3E3-4BA45F4B57C8}"/>
                  </a:ext>
                </a:extLst>
              </p:cNvPr>
              <p:cNvSpPr>
                <a:spLocks noChangeArrowheads="1"/>
              </p:cNvSpPr>
              <p:nvPr/>
            </p:nvSpPr>
            <p:spPr bwMode="auto">
              <a:xfrm>
                <a:off x="1166813" y="1765301"/>
                <a:ext cx="17541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 name="Rectangle 28">
                <a:extLst>
                  <a:ext uri="{FF2B5EF4-FFF2-40B4-BE49-F238E27FC236}">
                    <a16:creationId xmlns:a16="http://schemas.microsoft.com/office/drawing/2014/main" id="{17A16EF9-59F3-48B7-9562-1335A11790B0}"/>
                  </a:ext>
                </a:extLst>
              </p:cNvPr>
              <p:cNvSpPr>
                <a:spLocks noChangeArrowheads="1"/>
              </p:cNvSpPr>
              <p:nvPr/>
            </p:nvSpPr>
            <p:spPr bwMode="auto">
              <a:xfrm>
                <a:off x="1754188" y="3332163"/>
                <a:ext cx="56673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 name="Rectangle 31">
                <a:extLst>
                  <a:ext uri="{FF2B5EF4-FFF2-40B4-BE49-F238E27FC236}">
                    <a16:creationId xmlns:a16="http://schemas.microsoft.com/office/drawing/2014/main" id="{68D67FFE-365E-4080-BD5B-7300D456F185}"/>
                  </a:ext>
                </a:extLst>
              </p:cNvPr>
              <p:cNvSpPr>
                <a:spLocks noChangeArrowheads="1"/>
              </p:cNvSpPr>
              <p:nvPr/>
            </p:nvSpPr>
            <p:spPr bwMode="auto">
              <a:xfrm>
                <a:off x="1754188" y="3332163"/>
                <a:ext cx="566737"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2" name="Rectangle 54">
                <a:extLst>
                  <a:ext uri="{FF2B5EF4-FFF2-40B4-BE49-F238E27FC236}">
                    <a16:creationId xmlns:a16="http://schemas.microsoft.com/office/drawing/2014/main" id="{8B12FDF0-1235-427E-8E23-165641701C18}"/>
                  </a:ext>
                </a:extLst>
              </p:cNvPr>
              <p:cNvSpPr>
                <a:spLocks noChangeArrowheads="1"/>
              </p:cNvSpPr>
              <p:nvPr/>
            </p:nvSpPr>
            <p:spPr bwMode="auto">
              <a:xfrm>
                <a:off x="2384425" y="2046288"/>
                <a:ext cx="36988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1" name="Rectangle 63">
                <a:extLst>
                  <a:ext uri="{FF2B5EF4-FFF2-40B4-BE49-F238E27FC236}">
                    <a16:creationId xmlns:a16="http://schemas.microsoft.com/office/drawing/2014/main" id="{7D93DCA2-C9B9-463F-91FD-D05D75055644}"/>
                  </a:ext>
                </a:extLst>
              </p:cNvPr>
              <p:cNvSpPr>
                <a:spLocks noChangeArrowheads="1"/>
              </p:cNvSpPr>
              <p:nvPr/>
            </p:nvSpPr>
            <p:spPr bwMode="auto">
              <a:xfrm>
                <a:off x="2381250" y="1949451"/>
                <a:ext cx="1270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3" name="Rectangle 65">
                <a:extLst>
                  <a:ext uri="{FF2B5EF4-FFF2-40B4-BE49-F238E27FC236}">
                    <a16:creationId xmlns:a16="http://schemas.microsoft.com/office/drawing/2014/main" id="{9F5A7D07-911F-4E40-8712-EA5E00339433}"/>
                  </a:ext>
                </a:extLst>
              </p:cNvPr>
              <p:cNvSpPr>
                <a:spLocks noChangeArrowheads="1"/>
              </p:cNvSpPr>
              <p:nvPr/>
            </p:nvSpPr>
            <p:spPr bwMode="auto">
              <a:xfrm>
                <a:off x="2698750" y="1949451"/>
                <a:ext cx="6191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5" name="Rectangle 67">
                <a:extLst>
                  <a:ext uri="{FF2B5EF4-FFF2-40B4-BE49-F238E27FC236}">
                    <a16:creationId xmlns:a16="http://schemas.microsoft.com/office/drawing/2014/main" id="{99F4BC3F-412D-4A48-A91E-ECBB620E98D8}"/>
                  </a:ext>
                </a:extLst>
              </p:cNvPr>
              <p:cNvSpPr>
                <a:spLocks noChangeArrowheads="1"/>
              </p:cNvSpPr>
              <p:nvPr/>
            </p:nvSpPr>
            <p:spPr bwMode="auto">
              <a:xfrm>
                <a:off x="2306638" y="1938338"/>
                <a:ext cx="127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 name="Rectangle 73">
                <a:extLst>
                  <a:ext uri="{FF2B5EF4-FFF2-40B4-BE49-F238E27FC236}">
                    <a16:creationId xmlns:a16="http://schemas.microsoft.com/office/drawing/2014/main" id="{F2C3402F-D0A4-4869-8D98-4E3416EE3FC6}"/>
                  </a:ext>
                </a:extLst>
              </p:cNvPr>
              <p:cNvSpPr>
                <a:spLocks noChangeArrowheads="1"/>
              </p:cNvSpPr>
              <p:nvPr/>
            </p:nvSpPr>
            <p:spPr bwMode="auto">
              <a:xfrm>
                <a:off x="1397000" y="2681288"/>
                <a:ext cx="6826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 name="Rectangle 75">
                <a:extLst>
                  <a:ext uri="{FF2B5EF4-FFF2-40B4-BE49-F238E27FC236}">
                    <a16:creationId xmlns:a16="http://schemas.microsoft.com/office/drawing/2014/main" id="{172BA058-4BF9-47EB-8163-861A661A27F0}"/>
                  </a:ext>
                </a:extLst>
              </p:cNvPr>
              <p:cNvSpPr>
                <a:spLocks noChangeArrowheads="1"/>
              </p:cNvSpPr>
              <p:nvPr/>
            </p:nvSpPr>
            <p:spPr bwMode="auto">
              <a:xfrm>
                <a:off x="1489075" y="2681288"/>
                <a:ext cx="349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 name="Rectangle 77">
                <a:extLst>
                  <a:ext uri="{FF2B5EF4-FFF2-40B4-BE49-F238E27FC236}">
                    <a16:creationId xmlns:a16="http://schemas.microsoft.com/office/drawing/2014/main" id="{2349E3D0-C185-45E5-8E10-D91EB4B79785}"/>
                  </a:ext>
                </a:extLst>
              </p:cNvPr>
              <p:cNvSpPr>
                <a:spLocks noChangeArrowheads="1"/>
              </p:cNvSpPr>
              <p:nvPr/>
            </p:nvSpPr>
            <p:spPr bwMode="auto">
              <a:xfrm>
                <a:off x="1679575" y="2681288"/>
                <a:ext cx="7937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 name="Rectangle 79">
                <a:extLst>
                  <a:ext uri="{FF2B5EF4-FFF2-40B4-BE49-F238E27FC236}">
                    <a16:creationId xmlns:a16="http://schemas.microsoft.com/office/drawing/2014/main" id="{C6CDAB0C-A9DF-4441-94AF-42EE039E6CBE}"/>
                  </a:ext>
                </a:extLst>
              </p:cNvPr>
              <p:cNvSpPr>
                <a:spLocks noChangeArrowheads="1"/>
              </p:cNvSpPr>
              <p:nvPr/>
            </p:nvSpPr>
            <p:spPr bwMode="auto">
              <a:xfrm>
                <a:off x="1782763" y="2681288"/>
                <a:ext cx="44450"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 name="Rectangle 98">
                <a:extLst>
                  <a:ext uri="{FF2B5EF4-FFF2-40B4-BE49-F238E27FC236}">
                    <a16:creationId xmlns:a16="http://schemas.microsoft.com/office/drawing/2014/main" id="{21D34EEE-B4D8-46C9-B5DC-6EB644A9AAA7}"/>
                  </a:ext>
                </a:extLst>
              </p:cNvPr>
              <p:cNvSpPr>
                <a:spLocks noChangeArrowheads="1"/>
              </p:cNvSpPr>
              <p:nvPr/>
            </p:nvSpPr>
            <p:spPr bwMode="auto">
              <a:xfrm>
                <a:off x="1397000" y="2681288"/>
                <a:ext cx="6826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8" name="Rectangle 100">
                <a:extLst>
                  <a:ext uri="{FF2B5EF4-FFF2-40B4-BE49-F238E27FC236}">
                    <a16:creationId xmlns:a16="http://schemas.microsoft.com/office/drawing/2014/main" id="{5E787D9E-5C85-45BD-8154-AC4BC8D7A004}"/>
                  </a:ext>
                </a:extLst>
              </p:cNvPr>
              <p:cNvSpPr>
                <a:spLocks noChangeArrowheads="1"/>
              </p:cNvSpPr>
              <p:nvPr/>
            </p:nvSpPr>
            <p:spPr bwMode="auto">
              <a:xfrm>
                <a:off x="1489075" y="2681288"/>
                <a:ext cx="349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0" name="Rectangle 102">
                <a:extLst>
                  <a:ext uri="{FF2B5EF4-FFF2-40B4-BE49-F238E27FC236}">
                    <a16:creationId xmlns:a16="http://schemas.microsoft.com/office/drawing/2014/main" id="{D58E756A-7176-41B3-BB0E-5EADAABC5A87}"/>
                  </a:ext>
                </a:extLst>
              </p:cNvPr>
              <p:cNvSpPr>
                <a:spLocks noChangeArrowheads="1"/>
              </p:cNvSpPr>
              <p:nvPr/>
            </p:nvSpPr>
            <p:spPr bwMode="auto">
              <a:xfrm>
                <a:off x="1679575" y="2681288"/>
                <a:ext cx="7937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2" name="Rectangle 104">
                <a:extLst>
                  <a:ext uri="{FF2B5EF4-FFF2-40B4-BE49-F238E27FC236}">
                    <a16:creationId xmlns:a16="http://schemas.microsoft.com/office/drawing/2014/main" id="{20B75AB3-10CB-4D90-A003-2E037307709B}"/>
                  </a:ext>
                </a:extLst>
              </p:cNvPr>
              <p:cNvSpPr>
                <a:spLocks noChangeArrowheads="1"/>
              </p:cNvSpPr>
              <p:nvPr/>
            </p:nvSpPr>
            <p:spPr bwMode="auto">
              <a:xfrm>
                <a:off x="1782763" y="2681288"/>
                <a:ext cx="44450"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sp>
        <p:nvSpPr>
          <p:cNvPr id="123" name="Content Placeholder 4">
            <a:extLst>
              <a:ext uri="{FF2B5EF4-FFF2-40B4-BE49-F238E27FC236}">
                <a16:creationId xmlns:a16="http://schemas.microsoft.com/office/drawing/2014/main" id="{8E7BDC63-3C1D-4F13-9373-0A19F96DEFD0}"/>
              </a:ext>
            </a:extLst>
          </p:cNvPr>
          <p:cNvSpPr txBox="1">
            <a:spLocks/>
          </p:cNvSpPr>
          <p:nvPr/>
        </p:nvSpPr>
        <p:spPr>
          <a:xfrm>
            <a:off x="4582969" y="2190318"/>
            <a:ext cx="3781172" cy="3582222"/>
          </a:xfrm>
          <a:prstGeom prst="rect">
            <a:avLst/>
          </a:prstGeom>
        </p:spPr>
        <p:txBody>
          <a:bodyPr/>
          <a:lstStyle>
            <a:lvl1pPr marL="342900" indent="-342900" algn="l" defTabSz="914400" rtl="0" eaLnBrk="1" latinLnBrk="0" hangingPunct="1">
              <a:lnSpc>
                <a:spcPct val="90000"/>
              </a:lnSpc>
              <a:spcBef>
                <a:spcPts val="18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lnSpc>
                <a:spcPct val="90000"/>
              </a:lnSpc>
              <a:spcBef>
                <a:spcPts val="18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400" dirty="0"/>
              <a:t>Retailers will receive DTN reports via email on a daily basis by ~6 am EST, for the day-end close completed the previous calendar day.</a:t>
            </a:r>
          </a:p>
          <a:p>
            <a:pPr marL="0" indent="0">
              <a:buNone/>
            </a:pPr>
            <a:endParaRPr lang="en-CA" dirty="0"/>
          </a:p>
        </p:txBody>
      </p:sp>
      <p:pic>
        <p:nvPicPr>
          <p:cNvPr id="4" name="Picture 3">
            <a:extLst>
              <a:ext uri="{FF2B5EF4-FFF2-40B4-BE49-F238E27FC236}">
                <a16:creationId xmlns:a16="http://schemas.microsoft.com/office/drawing/2014/main" id="{7AB7EFBE-009F-46F8-89E6-01F30A389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59" y="2180026"/>
            <a:ext cx="3168530" cy="2669308"/>
          </a:xfrm>
          <a:prstGeom prst="rect">
            <a:avLst/>
          </a:prstGeom>
        </p:spPr>
      </p:pic>
    </p:spTree>
    <p:custDataLst>
      <p:tags r:id="rId1"/>
    </p:custDataLst>
    <p:extLst>
      <p:ext uri="{BB962C8B-B14F-4D97-AF65-F5344CB8AC3E}">
        <p14:creationId xmlns:p14="http://schemas.microsoft.com/office/powerpoint/2010/main" val="91145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23"/>
                                        </p:tgtEl>
                                        <p:attrNameLst>
                                          <p:attrName>style.visibility</p:attrName>
                                        </p:attrNameLst>
                                      </p:cBhvr>
                                      <p:to>
                                        <p:strVal val="visible"/>
                                      </p:to>
                                    </p:set>
                                    <p:animEffect transition="in" filter="wipe(up)">
                                      <p:cBhvr>
                                        <p:cTn id="14"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B3AF-DC6C-4D63-9789-F9516FB12FA8}"/>
              </a:ext>
            </a:extLst>
          </p:cNvPr>
          <p:cNvSpPr>
            <a:spLocks noGrp="1"/>
          </p:cNvSpPr>
          <p:nvPr>
            <p:ph type="title"/>
          </p:nvPr>
        </p:nvSpPr>
        <p:spPr>
          <a:xfrm>
            <a:off x="339970" y="181050"/>
            <a:ext cx="8804030" cy="871686"/>
          </a:xfrm>
        </p:spPr>
        <p:txBody>
          <a:bodyPr/>
          <a:lstStyle/>
          <a:p>
            <a:r>
              <a:rPr lang="en-CA" dirty="0"/>
              <a:t>Webinar considerations (cont.)	</a:t>
            </a:r>
          </a:p>
        </p:txBody>
      </p:sp>
      <p:sp>
        <p:nvSpPr>
          <p:cNvPr id="3" name="Content Placeholder 2">
            <a:extLst>
              <a:ext uri="{FF2B5EF4-FFF2-40B4-BE49-F238E27FC236}">
                <a16:creationId xmlns:a16="http://schemas.microsoft.com/office/drawing/2014/main" id="{DA733C5B-8F17-480B-A7C5-56FF87AE2AD2}"/>
              </a:ext>
            </a:extLst>
          </p:cNvPr>
          <p:cNvSpPr>
            <a:spLocks noGrp="1"/>
          </p:cNvSpPr>
          <p:nvPr>
            <p:ph idx="1"/>
          </p:nvPr>
        </p:nvSpPr>
        <p:spPr>
          <a:xfrm>
            <a:off x="304474" y="934490"/>
            <a:ext cx="8354334" cy="5742460"/>
          </a:xfrm>
        </p:spPr>
        <p:txBody>
          <a:bodyPr/>
          <a:lstStyle/>
          <a:p>
            <a:r>
              <a:rPr lang="en-CA" b="1" dirty="0"/>
              <a:t>Facilitator Preparation</a:t>
            </a:r>
            <a:r>
              <a:rPr lang="en-CA" dirty="0"/>
              <a:t>: </a:t>
            </a:r>
          </a:p>
          <a:p>
            <a:pPr marL="342900" indent="-342900">
              <a:buFont typeface="Arial" panose="020B0604020202020204" pitchFamily="34" charset="0"/>
              <a:buChar char="•"/>
            </a:pPr>
            <a:r>
              <a:rPr lang="en-CA" dirty="0"/>
              <a:t>Enter all poll questions into the webinar software before starting the webinar.</a:t>
            </a:r>
          </a:p>
          <a:p>
            <a:pPr marL="342900" indent="-342900">
              <a:buFont typeface="Arial" panose="020B0604020202020204" pitchFamily="34" charset="0"/>
              <a:buChar char="•"/>
            </a:pPr>
            <a:r>
              <a:rPr lang="en-CA" dirty="0"/>
              <a:t>Confirm DTN portal log in web page. </a:t>
            </a:r>
          </a:p>
          <a:p>
            <a:pPr marL="342900" indent="-342900">
              <a:buFont typeface="Arial" panose="020B0604020202020204" pitchFamily="34" charset="0"/>
              <a:buChar char="•"/>
            </a:pPr>
            <a:r>
              <a:rPr lang="en-CA" dirty="0"/>
              <a:t>Familiarize yourself with the different types of DTN reports available via the online DTN portal. To do this, refer to the DTN User Guide.</a:t>
            </a:r>
          </a:p>
          <a:p>
            <a:pPr marL="342900" indent="-342900">
              <a:buFont typeface="Arial" panose="020B0604020202020204" pitchFamily="34" charset="0"/>
              <a:buChar char="•"/>
            </a:pPr>
            <a:r>
              <a:rPr lang="en-CA" dirty="0"/>
              <a:t>Of the reports that are available, find out which reports your BW will use for themselves and which they will send to Retailers.</a:t>
            </a:r>
          </a:p>
          <a:p>
            <a:pPr marL="342900" indent="-342900">
              <a:buFont typeface="Arial" panose="020B0604020202020204" pitchFamily="34" charset="0"/>
              <a:buChar char="•"/>
            </a:pPr>
            <a:r>
              <a:rPr lang="en-CA" dirty="0"/>
              <a:t>Familiarize yourself with the DTN Quick Reference Guide to introduce it to this audience.</a:t>
            </a:r>
          </a:p>
          <a:p>
            <a:pPr marL="342900" indent="-342900">
              <a:buFont typeface="Arial" panose="020B0604020202020204" pitchFamily="34" charset="0"/>
              <a:buChar char="•"/>
            </a:pPr>
            <a:endParaRPr lang="en-CA" dirty="0"/>
          </a:p>
        </p:txBody>
      </p:sp>
    </p:spTree>
    <p:custDataLst>
      <p:tags r:id="rId1"/>
    </p:custDataLst>
    <p:extLst>
      <p:ext uri="{BB962C8B-B14F-4D97-AF65-F5344CB8AC3E}">
        <p14:creationId xmlns:p14="http://schemas.microsoft.com/office/powerpoint/2010/main" val="63395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9314F-1EDC-43D3-8C01-CE30D74725DF}"/>
              </a:ext>
            </a:extLst>
          </p:cNvPr>
          <p:cNvSpPr>
            <a:spLocks noGrp="1"/>
          </p:cNvSpPr>
          <p:nvPr>
            <p:ph type="title"/>
          </p:nvPr>
        </p:nvSpPr>
        <p:spPr>
          <a:xfrm>
            <a:off x="304474" y="181050"/>
            <a:ext cx="8804030" cy="871686"/>
          </a:xfrm>
        </p:spPr>
        <p:txBody>
          <a:bodyPr/>
          <a:lstStyle/>
          <a:p>
            <a:r>
              <a:rPr lang="en-CA" dirty="0"/>
              <a:t>day-end process – Example 1</a:t>
            </a:r>
          </a:p>
        </p:txBody>
      </p:sp>
      <p:sp>
        <p:nvSpPr>
          <p:cNvPr id="8" name="Content Placeholder 1">
            <a:extLst>
              <a:ext uri="{FF2B5EF4-FFF2-40B4-BE49-F238E27FC236}">
                <a16:creationId xmlns:a16="http://schemas.microsoft.com/office/drawing/2014/main" id="{3242663B-E3F2-4B6C-9E37-A30FFA366E84}"/>
              </a:ext>
            </a:extLst>
          </p:cNvPr>
          <p:cNvSpPr txBox="1">
            <a:spLocks/>
          </p:cNvSpPr>
          <p:nvPr/>
        </p:nvSpPr>
        <p:spPr>
          <a:xfrm>
            <a:off x="4572000" y="1927958"/>
            <a:ext cx="4303776" cy="3483138"/>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CA" dirty="0"/>
              <a:t>Perform day-end close </a:t>
            </a:r>
            <a:r>
              <a:rPr lang="en-CA" b="1" dirty="0"/>
              <a:t>before 11:59 pm </a:t>
            </a:r>
            <a:r>
              <a:rPr lang="en-CA" dirty="0"/>
              <a:t>EST Tuesday:</a:t>
            </a:r>
          </a:p>
          <a:p>
            <a:r>
              <a:rPr lang="en-CA" dirty="0"/>
              <a:t>Receive a successful day-end close response from First Data</a:t>
            </a:r>
          </a:p>
          <a:p>
            <a:r>
              <a:rPr lang="en-CA" dirty="0"/>
              <a:t>DTN reports available </a:t>
            </a:r>
            <a:r>
              <a:rPr lang="en-CA" b="1" dirty="0"/>
              <a:t>by</a:t>
            </a:r>
            <a:r>
              <a:rPr lang="en-CA" dirty="0"/>
              <a:t> </a:t>
            </a:r>
            <a:br>
              <a:rPr lang="en-CA" dirty="0"/>
            </a:br>
            <a:r>
              <a:rPr lang="en-CA" dirty="0"/>
              <a:t>~</a:t>
            </a:r>
            <a:r>
              <a:rPr lang="en-CA" b="1" dirty="0"/>
              <a:t>6:00 am EST Wednesday</a:t>
            </a:r>
          </a:p>
        </p:txBody>
      </p:sp>
      <p:sp>
        <p:nvSpPr>
          <p:cNvPr id="12" name="Oval 11">
            <a:extLst>
              <a:ext uri="{FF2B5EF4-FFF2-40B4-BE49-F238E27FC236}">
                <a16:creationId xmlns:a16="http://schemas.microsoft.com/office/drawing/2014/main" id="{D67A6F0D-90E0-4559-8898-733C63FE29D4}"/>
              </a:ext>
            </a:extLst>
          </p:cNvPr>
          <p:cNvSpPr/>
          <p:nvPr/>
        </p:nvSpPr>
        <p:spPr>
          <a:xfrm>
            <a:off x="-271788" y="1288672"/>
            <a:ext cx="4613564" cy="4613564"/>
          </a:xfrm>
          <a:prstGeom prst="ellipse">
            <a:avLst/>
          </a:prstGeom>
          <a:solidFill>
            <a:schemeClr val="accent3"/>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3" name="Freeform 12">
            <a:extLst>
              <a:ext uri="{FF2B5EF4-FFF2-40B4-BE49-F238E27FC236}">
                <a16:creationId xmlns:a16="http://schemas.microsoft.com/office/drawing/2014/main" id="{295A62CB-591A-4382-BC44-7CB023405F69}"/>
              </a:ext>
            </a:extLst>
          </p:cNvPr>
          <p:cNvSpPr/>
          <p:nvPr/>
        </p:nvSpPr>
        <p:spPr>
          <a:xfrm rot="173910">
            <a:off x="674452" y="2868843"/>
            <a:ext cx="3547288" cy="3058839"/>
          </a:xfrm>
          <a:custGeom>
            <a:avLst/>
            <a:gdLst>
              <a:gd name="connsiteX0" fmla="*/ 2510764 w 3551293"/>
              <a:gd name="connsiteY0" fmla="*/ 0 h 3065280"/>
              <a:gd name="connsiteX1" fmla="*/ 3551293 w 3551293"/>
              <a:gd name="connsiteY1" fmla="*/ 1318160 h 3065280"/>
              <a:gd name="connsiteX2" fmla="*/ 3548176 w 3551293"/>
              <a:gd name="connsiteY2" fmla="*/ 1380487 h 3065280"/>
              <a:gd name="connsiteX3" fmla="*/ 3491405 w 3551293"/>
              <a:gd name="connsiteY3" fmla="*/ 1561885 h 3065280"/>
              <a:gd name="connsiteX4" fmla="*/ 1450826 w 3551293"/>
              <a:gd name="connsiteY4" fmla="*/ 3063000 h 3065280"/>
              <a:gd name="connsiteX5" fmla="*/ 767433 w 3551293"/>
              <a:gd name="connsiteY5" fmla="*/ 2989611 h 3065280"/>
              <a:gd name="connsiteX6" fmla="*/ 764567 w 3551293"/>
              <a:gd name="connsiteY6" fmla="*/ 2988695 h 3065280"/>
              <a:gd name="connsiteX7" fmla="*/ 0 w 3551293"/>
              <a:gd name="connsiteY7" fmla="*/ 2020128 h 306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1293" h="3065280">
                <a:moveTo>
                  <a:pt x="2510764" y="0"/>
                </a:moveTo>
                <a:lnTo>
                  <a:pt x="3551293" y="1318160"/>
                </a:lnTo>
                <a:lnTo>
                  <a:pt x="3548176" y="1380487"/>
                </a:lnTo>
                <a:lnTo>
                  <a:pt x="3491405" y="1561885"/>
                </a:lnTo>
                <a:cubicBezTo>
                  <a:pt x="3181707" y="2404431"/>
                  <a:pt x="2396316" y="3020909"/>
                  <a:pt x="1450826" y="3063000"/>
                </a:cubicBezTo>
                <a:cubicBezTo>
                  <a:pt x="1214453" y="3073522"/>
                  <a:pt x="984857" y="3047399"/>
                  <a:pt x="767433" y="2989611"/>
                </a:cubicBezTo>
                <a:lnTo>
                  <a:pt x="764567" y="2988695"/>
                </a:lnTo>
                <a:lnTo>
                  <a:pt x="0" y="2020128"/>
                </a:lnTo>
                <a:close/>
              </a:path>
            </a:pathLst>
          </a:custGeom>
          <a:solidFill>
            <a:srgbClr val="119FA6"/>
          </a:solidFill>
          <a:ln>
            <a:noFill/>
          </a:ln>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pic>
        <p:nvPicPr>
          <p:cNvPr id="14" name="Picture 13">
            <a:extLst>
              <a:ext uri="{FF2B5EF4-FFF2-40B4-BE49-F238E27FC236}">
                <a16:creationId xmlns:a16="http://schemas.microsoft.com/office/drawing/2014/main" id="{9FA73B2A-ABAC-4F24-A040-1DB69C498E17}"/>
              </a:ext>
            </a:extLst>
          </p:cNvPr>
          <p:cNvPicPr>
            <a:picLocks noChangeAspect="1"/>
          </p:cNvPicPr>
          <p:nvPr/>
        </p:nvPicPr>
        <p:blipFill>
          <a:blip r:embed="rId4"/>
          <a:stretch>
            <a:fillRect/>
          </a:stretch>
        </p:blipFill>
        <p:spPr>
          <a:xfrm>
            <a:off x="652805" y="2337291"/>
            <a:ext cx="2696450" cy="2459866"/>
          </a:xfrm>
          <a:prstGeom prst="rect">
            <a:avLst/>
          </a:prstGeom>
        </p:spPr>
      </p:pic>
      <p:sp>
        <p:nvSpPr>
          <p:cNvPr id="7" name="Content Placeholder 1">
            <a:extLst>
              <a:ext uri="{FF2B5EF4-FFF2-40B4-BE49-F238E27FC236}">
                <a16:creationId xmlns:a16="http://schemas.microsoft.com/office/drawing/2014/main" id="{67DC65B4-EF6B-4C52-9A6D-BDD28D034B53}"/>
              </a:ext>
            </a:extLst>
          </p:cNvPr>
          <p:cNvSpPr txBox="1">
            <a:spLocks/>
          </p:cNvSpPr>
          <p:nvPr/>
        </p:nvSpPr>
        <p:spPr>
          <a:xfrm>
            <a:off x="4572000" y="5675074"/>
            <a:ext cx="4303776" cy="1001876"/>
          </a:xfrm>
          <a:prstGeom prst="rect">
            <a:avLst/>
          </a:prstGeom>
          <a:ln>
            <a:solidFill>
              <a:schemeClr val="accent3"/>
            </a:solidFill>
          </a:ln>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CA" sz="2000" b="1" dirty="0"/>
              <a:t>Note: </a:t>
            </a:r>
            <a:r>
              <a:rPr lang="en-CA" sz="2000" dirty="0"/>
              <a:t>For all scenarios, timing for Moneris payment for Debit transactions stays the same as today.</a:t>
            </a:r>
            <a:endParaRPr lang="en-CA" sz="2000" b="1" dirty="0"/>
          </a:p>
          <a:p>
            <a:pPr marL="0" indent="0">
              <a:buNone/>
            </a:pPr>
            <a:endParaRPr lang="en-CA" dirty="0"/>
          </a:p>
        </p:txBody>
      </p:sp>
    </p:spTree>
    <p:custDataLst>
      <p:tags r:id="rId1"/>
    </p:custDataLst>
    <p:extLst>
      <p:ext uri="{BB962C8B-B14F-4D97-AF65-F5344CB8AC3E}">
        <p14:creationId xmlns:p14="http://schemas.microsoft.com/office/powerpoint/2010/main" val="391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2000"/>
                                        <p:tgtEl>
                                          <p:spTgt spid="8"/>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D67A6F0D-90E0-4559-8898-733C63FE29D4}"/>
              </a:ext>
            </a:extLst>
          </p:cNvPr>
          <p:cNvSpPr/>
          <p:nvPr/>
        </p:nvSpPr>
        <p:spPr>
          <a:xfrm>
            <a:off x="-271788" y="1288672"/>
            <a:ext cx="4613564" cy="4613564"/>
          </a:xfrm>
          <a:prstGeom prst="ellipse">
            <a:avLst/>
          </a:prstGeom>
          <a:solidFill>
            <a:schemeClr val="accent3"/>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 name="Title 3">
            <a:extLst>
              <a:ext uri="{FF2B5EF4-FFF2-40B4-BE49-F238E27FC236}">
                <a16:creationId xmlns:a16="http://schemas.microsoft.com/office/drawing/2014/main" id="{C6D9314F-1EDC-43D3-8C01-CE30D74725DF}"/>
              </a:ext>
            </a:extLst>
          </p:cNvPr>
          <p:cNvSpPr>
            <a:spLocks noGrp="1"/>
          </p:cNvSpPr>
          <p:nvPr>
            <p:ph type="title"/>
          </p:nvPr>
        </p:nvSpPr>
        <p:spPr>
          <a:xfrm>
            <a:off x="304474" y="181050"/>
            <a:ext cx="8804030" cy="871686"/>
          </a:xfrm>
        </p:spPr>
        <p:txBody>
          <a:bodyPr/>
          <a:lstStyle/>
          <a:p>
            <a:r>
              <a:rPr lang="en-CA" dirty="0"/>
              <a:t>day-end process – Example 2 </a:t>
            </a:r>
          </a:p>
        </p:txBody>
      </p:sp>
      <p:sp>
        <p:nvSpPr>
          <p:cNvPr id="8" name="Content Placeholder 1">
            <a:extLst>
              <a:ext uri="{FF2B5EF4-FFF2-40B4-BE49-F238E27FC236}">
                <a16:creationId xmlns:a16="http://schemas.microsoft.com/office/drawing/2014/main" id="{3242663B-E3F2-4B6C-9E37-A30FFA366E84}"/>
              </a:ext>
            </a:extLst>
          </p:cNvPr>
          <p:cNvSpPr txBox="1">
            <a:spLocks/>
          </p:cNvSpPr>
          <p:nvPr/>
        </p:nvSpPr>
        <p:spPr>
          <a:xfrm>
            <a:off x="4572000" y="1922466"/>
            <a:ext cx="4279392" cy="4011172"/>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CA" dirty="0"/>
              <a:t>Perform day-end close </a:t>
            </a:r>
            <a:r>
              <a:rPr lang="en-CA" b="1" dirty="0"/>
              <a:t>after </a:t>
            </a:r>
            <a:br>
              <a:rPr lang="en-CA" b="1" dirty="0"/>
            </a:br>
            <a:r>
              <a:rPr lang="en-CA" b="1" dirty="0"/>
              <a:t>11:59 pm</a:t>
            </a:r>
            <a:r>
              <a:rPr lang="en-CA" dirty="0"/>
              <a:t> EST Tuesday </a:t>
            </a:r>
            <a:br>
              <a:rPr lang="en-CA" dirty="0"/>
            </a:br>
            <a:r>
              <a:rPr lang="en-CA" dirty="0"/>
              <a:t>(i.e. on Wednesday):</a:t>
            </a:r>
          </a:p>
          <a:p>
            <a:r>
              <a:rPr lang="en-CA" dirty="0"/>
              <a:t>Receive a successful day-end close response from First Data</a:t>
            </a:r>
          </a:p>
          <a:p>
            <a:r>
              <a:rPr lang="en-CA" dirty="0"/>
              <a:t>DTN reports available by </a:t>
            </a:r>
            <a:br>
              <a:rPr lang="en-CA" dirty="0"/>
            </a:br>
            <a:r>
              <a:rPr lang="en-CA" dirty="0"/>
              <a:t>~</a:t>
            </a:r>
            <a:r>
              <a:rPr lang="en-CA" b="1" dirty="0"/>
              <a:t>6:00 am EST Thursday</a:t>
            </a:r>
          </a:p>
          <a:p>
            <a:endParaRPr lang="en-CA" dirty="0"/>
          </a:p>
          <a:p>
            <a:endParaRPr lang="en-CA" dirty="0"/>
          </a:p>
        </p:txBody>
      </p:sp>
      <p:sp>
        <p:nvSpPr>
          <p:cNvPr id="32" name="Freeform 31">
            <a:extLst>
              <a:ext uri="{FF2B5EF4-FFF2-40B4-BE49-F238E27FC236}">
                <a16:creationId xmlns:a16="http://schemas.microsoft.com/office/drawing/2014/main" id="{295A62CB-591A-4382-BC44-7CB023405F69}"/>
              </a:ext>
            </a:extLst>
          </p:cNvPr>
          <p:cNvSpPr/>
          <p:nvPr/>
        </p:nvSpPr>
        <p:spPr>
          <a:xfrm rot="173910">
            <a:off x="674452" y="2868843"/>
            <a:ext cx="3547288" cy="3058839"/>
          </a:xfrm>
          <a:custGeom>
            <a:avLst/>
            <a:gdLst>
              <a:gd name="connsiteX0" fmla="*/ 2510764 w 3551293"/>
              <a:gd name="connsiteY0" fmla="*/ 0 h 3065280"/>
              <a:gd name="connsiteX1" fmla="*/ 3551293 w 3551293"/>
              <a:gd name="connsiteY1" fmla="*/ 1318160 h 3065280"/>
              <a:gd name="connsiteX2" fmla="*/ 3548176 w 3551293"/>
              <a:gd name="connsiteY2" fmla="*/ 1380487 h 3065280"/>
              <a:gd name="connsiteX3" fmla="*/ 3491405 w 3551293"/>
              <a:gd name="connsiteY3" fmla="*/ 1561885 h 3065280"/>
              <a:gd name="connsiteX4" fmla="*/ 1450826 w 3551293"/>
              <a:gd name="connsiteY4" fmla="*/ 3063000 h 3065280"/>
              <a:gd name="connsiteX5" fmla="*/ 767433 w 3551293"/>
              <a:gd name="connsiteY5" fmla="*/ 2989611 h 3065280"/>
              <a:gd name="connsiteX6" fmla="*/ 764567 w 3551293"/>
              <a:gd name="connsiteY6" fmla="*/ 2988695 h 3065280"/>
              <a:gd name="connsiteX7" fmla="*/ 0 w 3551293"/>
              <a:gd name="connsiteY7" fmla="*/ 2020128 h 306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1293" h="3065280">
                <a:moveTo>
                  <a:pt x="2510764" y="0"/>
                </a:moveTo>
                <a:lnTo>
                  <a:pt x="3551293" y="1318160"/>
                </a:lnTo>
                <a:lnTo>
                  <a:pt x="3548176" y="1380487"/>
                </a:lnTo>
                <a:lnTo>
                  <a:pt x="3491405" y="1561885"/>
                </a:lnTo>
                <a:cubicBezTo>
                  <a:pt x="3181707" y="2404431"/>
                  <a:pt x="2396316" y="3020909"/>
                  <a:pt x="1450826" y="3063000"/>
                </a:cubicBezTo>
                <a:cubicBezTo>
                  <a:pt x="1214453" y="3073522"/>
                  <a:pt x="984857" y="3047399"/>
                  <a:pt x="767433" y="2989611"/>
                </a:cubicBezTo>
                <a:lnTo>
                  <a:pt x="764567" y="2988695"/>
                </a:lnTo>
                <a:lnTo>
                  <a:pt x="0" y="2020128"/>
                </a:lnTo>
                <a:close/>
              </a:path>
            </a:pathLst>
          </a:custGeom>
          <a:solidFill>
            <a:srgbClr val="119FA6"/>
          </a:solidFill>
          <a:ln>
            <a:noFill/>
          </a:ln>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pic>
        <p:nvPicPr>
          <p:cNvPr id="160" name="Picture 159">
            <a:extLst>
              <a:ext uri="{FF2B5EF4-FFF2-40B4-BE49-F238E27FC236}">
                <a16:creationId xmlns:a16="http://schemas.microsoft.com/office/drawing/2014/main" id="{9FA73B2A-ABAC-4F24-A040-1DB69C498E17}"/>
              </a:ext>
            </a:extLst>
          </p:cNvPr>
          <p:cNvPicPr>
            <a:picLocks noChangeAspect="1"/>
          </p:cNvPicPr>
          <p:nvPr/>
        </p:nvPicPr>
        <p:blipFill>
          <a:blip r:embed="rId4"/>
          <a:stretch>
            <a:fillRect/>
          </a:stretch>
        </p:blipFill>
        <p:spPr>
          <a:xfrm>
            <a:off x="652805" y="2337291"/>
            <a:ext cx="2696450" cy="2459866"/>
          </a:xfrm>
          <a:prstGeom prst="rect">
            <a:avLst/>
          </a:prstGeom>
        </p:spPr>
      </p:pic>
    </p:spTree>
    <p:custDataLst>
      <p:tags r:id="rId1"/>
    </p:custDataLst>
    <p:extLst>
      <p:ext uri="{BB962C8B-B14F-4D97-AF65-F5344CB8AC3E}">
        <p14:creationId xmlns:p14="http://schemas.microsoft.com/office/powerpoint/2010/main" val="10650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fade">
                                      <p:cBhvr>
                                        <p:cTn id="13" dur="500"/>
                                        <p:tgtEl>
                                          <p:spTgt spid="160"/>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61EFBBE6-7856-4369-A365-095A74F0C6EC}"/>
              </a:ext>
            </a:extLst>
          </p:cNvPr>
          <p:cNvSpPr/>
          <p:nvPr/>
        </p:nvSpPr>
        <p:spPr>
          <a:xfrm>
            <a:off x="-290611" y="1282130"/>
            <a:ext cx="4613564" cy="4613564"/>
          </a:xfrm>
          <a:prstGeom prst="ellipse">
            <a:avLst/>
          </a:prstGeom>
          <a:solidFill>
            <a:schemeClr val="accent3"/>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 name="Title 3">
            <a:extLst>
              <a:ext uri="{FF2B5EF4-FFF2-40B4-BE49-F238E27FC236}">
                <a16:creationId xmlns:a16="http://schemas.microsoft.com/office/drawing/2014/main" id="{C6D9314F-1EDC-43D3-8C01-CE30D74725DF}"/>
              </a:ext>
            </a:extLst>
          </p:cNvPr>
          <p:cNvSpPr>
            <a:spLocks noGrp="1"/>
          </p:cNvSpPr>
          <p:nvPr>
            <p:ph type="title"/>
          </p:nvPr>
        </p:nvSpPr>
        <p:spPr/>
        <p:txBody>
          <a:bodyPr/>
          <a:lstStyle/>
          <a:p>
            <a:r>
              <a:rPr lang="en-CA" dirty="0"/>
              <a:t>What if I miss the cut-off time?</a:t>
            </a:r>
          </a:p>
        </p:txBody>
      </p:sp>
      <p:sp>
        <p:nvSpPr>
          <p:cNvPr id="10" name="Content Placeholder 1">
            <a:extLst>
              <a:ext uri="{FF2B5EF4-FFF2-40B4-BE49-F238E27FC236}">
                <a16:creationId xmlns:a16="http://schemas.microsoft.com/office/drawing/2014/main" id="{B105E216-2898-4FFC-8F7F-278A13F6112A}"/>
              </a:ext>
            </a:extLst>
          </p:cNvPr>
          <p:cNvSpPr txBox="1">
            <a:spLocks/>
          </p:cNvSpPr>
          <p:nvPr/>
        </p:nvSpPr>
        <p:spPr>
          <a:xfrm>
            <a:off x="4572000" y="2149621"/>
            <a:ext cx="4303059" cy="2394570"/>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CA" dirty="0"/>
              <a:t>If a site hasn’t performed a day-end close in the last 24 hours: </a:t>
            </a:r>
          </a:p>
          <a:p>
            <a:r>
              <a:rPr lang="en-CA" dirty="0"/>
              <a:t>At 1:45 pm EST, BAMS/FD will force a day-end close</a:t>
            </a:r>
          </a:p>
          <a:p>
            <a:r>
              <a:rPr lang="en-CA" dirty="0"/>
              <a:t>Loyalty day-end close (and debit settlement) won’t occur</a:t>
            </a:r>
          </a:p>
          <a:p>
            <a:r>
              <a:rPr lang="en-CA" dirty="0"/>
              <a:t>Local POS report and settlement system report will not balance</a:t>
            </a:r>
          </a:p>
          <a:p>
            <a:endParaRPr lang="en-CA" dirty="0"/>
          </a:p>
        </p:txBody>
      </p:sp>
      <p:sp>
        <p:nvSpPr>
          <p:cNvPr id="15" name="Freeform 14"/>
          <p:cNvSpPr/>
          <p:nvPr/>
        </p:nvSpPr>
        <p:spPr>
          <a:xfrm rot="18481591">
            <a:off x="1434274" y="3323588"/>
            <a:ext cx="2954264" cy="2182620"/>
          </a:xfrm>
          <a:custGeom>
            <a:avLst/>
            <a:gdLst>
              <a:gd name="connsiteX0" fmla="*/ 2954264 w 2954264"/>
              <a:gd name="connsiteY0" fmla="*/ 0 h 2182620"/>
              <a:gd name="connsiteX1" fmla="*/ 2953820 w 2954264"/>
              <a:gd name="connsiteY1" fmla="*/ 1717512 h 2182620"/>
              <a:gd name="connsiteX2" fmla="*/ 2936817 w 2954264"/>
              <a:gd name="connsiteY2" fmla="*/ 1735570 h 2182620"/>
              <a:gd name="connsiteX3" fmla="*/ 2804398 w 2954264"/>
              <a:gd name="connsiteY3" fmla="*/ 1828759 h 2182620"/>
              <a:gd name="connsiteX4" fmla="*/ 82681 w 2954264"/>
              <a:gd name="connsiteY4" fmla="*/ 1634115 h 2182620"/>
              <a:gd name="connsiteX5" fmla="*/ 0 w 2954264"/>
              <a:gd name="connsiteY5" fmla="*/ 1556211 h 2182620"/>
              <a:gd name="connsiteX6" fmla="*/ 0 w 2954264"/>
              <a:gd name="connsiteY6" fmla="*/ 96254 h 2182620"/>
              <a:gd name="connsiteX7" fmla="*/ 2954264 w 2954264"/>
              <a:gd name="connsiteY7" fmla="*/ 0 h 218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4264" h="2182620">
                <a:moveTo>
                  <a:pt x="2954264" y="0"/>
                </a:moveTo>
                <a:cubicBezTo>
                  <a:pt x="2954117" y="572504"/>
                  <a:pt x="2953968" y="1145009"/>
                  <a:pt x="2953820" y="1717512"/>
                </a:cubicBezTo>
                <a:lnTo>
                  <a:pt x="2936817" y="1735570"/>
                </a:lnTo>
                <a:lnTo>
                  <a:pt x="2804398" y="1828759"/>
                </a:lnTo>
                <a:cubicBezTo>
                  <a:pt x="1947212" y="2369137"/>
                  <a:pt x="841307" y="2279956"/>
                  <a:pt x="82681" y="1634115"/>
                </a:cubicBezTo>
                <a:lnTo>
                  <a:pt x="0" y="1556211"/>
                </a:lnTo>
                <a:lnTo>
                  <a:pt x="0" y="96254"/>
                </a:lnTo>
                <a:cubicBezTo>
                  <a:pt x="984607" y="96254"/>
                  <a:pt x="1969657" y="0"/>
                  <a:pt x="2954264" y="0"/>
                </a:cubicBezTo>
                <a:close/>
              </a:path>
            </a:pathLst>
          </a:custGeom>
          <a:solidFill>
            <a:srgbClr val="119FA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pic>
        <p:nvPicPr>
          <p:cNvPr id="51" name="Picture 50">
            <a:extLst>
              <a:ext uri="{FF2B5EF4-FFF2-40B4-BE49-F238E27FC236}">
                <a16:creationId xmlns:a16="http://schemas.microsoft.com/office/drawing/2014/main" id="{920E5736-1DFB-4CB9-A29E-0C1D0FAC6129}"/>
              </a:ext>
            </a:extLst>
          </p:cNvPr>
          <p:cNvPicPr>
            <a:picLocks noChangeAspect="1"/>
          </p:cNvPicPr>
          <p:nvPr/>
        </p:nvPicPr>
        <p:blipFill>
          <a:blip r:embed="rId4"/>
          <a:stretch>
            <a:fillRect/>
          </a:stretch>
        </p:blipFill>
        <p:spPr>
          <a:xfrm>
            <a:off x="943462" y="2092491"/>
            <a:ext cx="2150301" cy="2922707"/>
          </a:xfrm>
          <a:prstGeom prst="rect">
            <a:avLst/>
          </a:prstGeom>
        </p:spPr>
      </p:pic>
    </p:spTree>
    <p:custDataLst>
      <p:tags r:id="rId1"/>
    </p:custDataLst>
    <p:extLst>
      <p:ext uri="{BB962C8B-B14F-4D97-AF65-F5344CB8AC3E}">
        <p14:creationId xmlns:p14="http://schemas.microsoft.com/office/powerpoint/2010/main" val="72314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61EFBBE6-7856-4369-A365-095A74F0C6EC}"/>
              </a:ext>
            </a:extLst>
          </p:cNvPr>
          <p:cNvSpPr/>
          <p:nvPr/>
        </p:nvSpPr>
        <p:spPr>
          <a:xfrm>
            <a:off x="-290611" y="1282130"/>
            <a:ext cx="4613564" cy="4613564"/>
          </a:xfrm>
          <a:prstGeom prst="ellipse">
            <a:avLst/>
          </a:prstGeom>
          <a:solidFill>
            <a:schemeClr val="accent3"/>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 name="Title 3">
            <a:extLst>
              <a:ext uri="{FF2B5EF4-FFF2-40B4-BE49-F238E27FC236}">
                <a16:creationId xmlns:a16="http://schemas.microsoft.com/office/drawing/2014/main" id="{C6D9314F-1EDC-43D3-8C01-CE30D74725DF}"/>
              </a:ext>
            </a:extLst>
          </p:cNvPr>
          <p:cNvSpPr>
            <a:spLocks noGrp="1"/>
          </p:cNvSpPr>
          <p:nvPr>
            <p:ph type="title"/>
          </p:nvPr>
        </p:nvSpPr>
        <p:spPr/>
        <p:txBody>
          <a:bodyPr/>
          <a:lstStyle/>
          <a:p>
            <a:r>
              <a:rPr lang="en-CA" dirty="0"/>
              <a:t>Reconciling after a forced close</a:t>
            </a:r>
          </a:p>
        </p:txBody>
      </p:sp>
      <p:sp>
        <p:nvSpPr>
          <p:cNvPr id="10" name="Content Placeholder 1">
            <a:extLst>
              <a:ext uri="{FF2B5EF4-FFF2-40B4-BE49-F238E27FC236}">
                <a16:creationId xmlns:a16="http://schemas.microsoft.com/office/drawing/2014/main" id="{B105E216-2898-4FFC-8F7F-278A13F6112A}"/>
              </a:ext>
            </a:extLst>
          </p:cNvPr>
          <p:cNvSpPr txBox="1">
            <a:spLocks/>
          </p:cNvSpPr>
          <p:nvPr/>
        </p:nvSpPr>
        <p:spPr>
          <a:xfrm>
            <a:off x="4572000" y="2149621"/>
            <a:ext cx="4303059" cy="2394570"/>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t>Wait until next regular day-end close time</a:t>
            </a:r>
          </a:p>
          <a:p>
            <a:r>
              <a:rPr lang="en-CA" dirty="0"/>
              <a:t>Perform the day-end close process (day-end and loyalty day-end)</a:t>
            </a:r>
          </a:p>
          <a:p>
            <a:r>
              <a:rPr lang="en-CA" dirty="0"/>
              <a:t>Reconcile using combined report from the day-end close. It will contain 2 days of data.</a:t>
            </a:r>
          </a:p>
        </p:txBody>
      </p:sp>
      <p:sp>
        <p:nvSpPr>
          <p:cNvPr id="50" name="Freeform 48">
            <a:extLst>
              <a:ext uri="{FF2B5EF4-FFF2-40B4-BE49-F238E27FC236}">
                <a16:creationId xmlns:a16="http://schemas.microsoft.com/office/drawing/2014/main" id="{120264CA-6AC7-47DE-8FCE-399FD1602B8C}"/>
              </a:ext>
            </a:extLst>
          </p:cNvPr>
          <p:cNvSpPr/>
          <p:nvPr/>
        </p:nvSpPr>
        <p:spPr>
          <a:xfrm rot="2683865" flipH="1">
            <a:off x="1236526" y="2686847"/>
            <a:ext cx="2748903" cy="3217012"/>
          </a:xfrm>
          <a:custGeom>
            <a:avLst/>
            <a:gdLst>
              <a:gd name="connsiteX0" fmla="*/ 2748903 w 2748903"/>
              <a:gd name="connsiteY0" fmla="*/ 0 h 3217012"/>
              <a:gd name="connsiteX1" fmla="*/ 586539 w 2748903"/>
              <a:gd name="connsiteY1" fmla="*/ 0 h 3217012"/>
              <a:gd name="connsiteX2" fmla="*/ 510475 w 2748903"/>
              <a:gd name="connsiteY2" fmla="*/ 84952 h 3217012"/>
              <a:gd name="connsiteX3" fmla="*/ 683316 w 2748903"/>
              <a:gd name="connsiteY3" fmla="*/ 3171261 h 3217012"/>
              <a:gd name="connsiteX4" fmla="*/ 734413 w 2748903"/>
              <a:gd name="connsiteY4" fmla="*/ 3217012 h 3217012"/>
              <a:gd name="connsiteX5" fmla="*/ 2196864 w 2748903"/>
              <a:gd name="connsiteY5" fmla="*/ 3217012 h 321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8903" h="3217012">
                <a:moveTo>
                  <a:pt x="2748903" y="0"/>
                </a:moveTo>
                <a:lnTo>
                  <a:pt x="586539" y="0"/>
                </a:lnTo>
                <a:lnTo>
                  <a:pt x="510475" y="84952"/>
                </a:lnTo>
                <a:cubicBezTo>
                  <a:pt x="-224247" y="994455"/>
                  <a:pt x="-165190" y="2330683"/>
                  <a:pt x="683316" y="3171261"/>
                </a:cubicBezTo>
                <a:lnTo>
                  <a:pt x="734413" y="3217012"/>
                </a:lnTo>
                <a:lnTo>
                  <a:pt x="2196864" y="3217012"/>
                </a:lnTo>
                <a:close/>
              </a:path>
            </a:pathLst>
          </a:custGeom>
          <a:solidFill>
            <a:srgbClr val="119FA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grpSp>
        <p:nvGrpSpPr>
          <p:cNvPr id="52" name="Group 51">
            <a:extLst>
              <a:ext uri="{FF2B5EF4-FFF2-40B4-BE49-F238E27FC236}">
                <a16:creationId xmlns:a16="http://schemas.microsoft.com/office/drawing/2014/main" id="{27850CF6-77A1-4108-BA72-369319B4B0DF}"/>
              </a:ext>
            </a:extLst>
          </p:cNvPr>
          <p:cNvGrpSpPr>
            <a:grpSpLocks noChangeAspect="1"/>
          </p:cNvGrpSpPr>
          <p:nvPr/>
        </p:nvGrpSpPr>
        <p:grpSpPr>
          <a:xfrm>
            <a:off x="943801" y="2198037"/>
            <a:ext cx="1879960" cy="2666722"/>
            <a:chOff x="187036" y="1660669"/>
            <a:chExt cx="2493241" cy="3536661"/>
          </a:xfrm>
        </p:grpSpPr>
        <p:sp>
          <p:nvSpPr>
            <p:cNvPr id="53" name="Freeform 66">
              <a:extLst>
                <a:ext uri="{FF2B5EF4-FFF2-40B4-BE49-F238E27FC236}">
                  <a16:creationId xmlns:a16="http://schemas.microsoft.com/office/drawing/2014/main" id="{77655F93-4A46-4FDE-B2D1-7B8CD5C8B74E}"/>
                </a:ext>
              </a:extLst>
            </p:cNvPr>
            <p:cNvSpPr>
              <a:spLocks/>
            </p:cNvSpPr>
            <p:nvPr/>
          </p:nvSpPr>
          <p:spPr bwMode="auto">
            <a:xfrm>
              <a:off x="187036" y="1660669"/>
              <a:ext cx="2493241" cy="3536661"/>
            </a:xfrm>
            <a:custGeom>
              <a:avLst/>
              <a:gdLst>
                <a:gd name="T0" fmla="*/ 1 w 1319"/>
                <a:gd name="T1" fmla="*/ 0 h 1871"/>
                <a:gd name="T2" fmla="*/ 1319 w 1319"/>
                <a:gd name="T3" fmla="*/ 1 h 1871"/>
                <a:gd name="T4" fmla="*/ 1318 w 1319"/>
                <a:gd name="T5" fmla="*/ 1871 h 1871"/>
                <a:gd name="T6" fmla="*/ 0 w 1319"/>
                <a:gd name="T7" fmla="*/ 1870 h 1871"/>
                <a:gd name="T8" fmla="*/ 1 w 1319"/>
                <a:gd name="T9" fmla="*/ 0 h 1871"/>
              </a:gdLst>
              <a:ahLst/>
              <a:cxnLst>
                <a:cxn ang="0">
                  <a:pos x="T0" y="T1"/>
                </a:cxn>
                <a:cxn ang="0">
                  <a:pos x="T2" y="T3"/>
                </a:cxn>
                <a:cxn ang="0">
                  <a:pos x="T4" y="T5"/>
                </a:cxn>
                <a:cxn ang="0">
                  <a:pos x="T6" y="T7"/>
                </a:cxn>
                <a:cxn ang="0">
                  <a:pos x="T8" y="T9"/>
                </a:cxn>
              </a:cxnLst>
              <a:rect l="0" t="0" r="r" b="b"/>
              <a:pathLst>
                <a:path w="1319" h="1871">
                  <a:moveTo>
                    <a:pt x="1" y="0"/>
                  </a:moveTo>
                  <a:lnTo>
                    <a:pt x="1319" y="1"/>
                  </a:lnTo>
                  <a:lnTo>
                    <a:pt x="1318" y="1871"/>
                  </a:lnTo>
                  <a:lnTo>
                    <a:pt x="0" y="187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 name="Rectangle 68">
              <a:extLst>
                <a:ext uri="{FF2B5EF4-FFF2-40B4-BE49-F238E27FC236}">
                  <a16:creationId xmlns:a16="http://schemas.microsoft.com/office/drawing/2014/main" id="{89D700BD-AD1E-46C8-A081-0B68D34D0BD5}"/>
                </a:ext>
              </a:extLst>
            </p:cNvPr>
            <p:cNvSpPr>
              <a:spLocks noChangeArrowheads="1"/>
            </p:cNvSpPr>
            <p:nvPr/>
          </p:nvSpPr>
          <p:spPr bwMode="auto">
            <a:xfrm>
              <a:off x="500817" y="3488541"/>
              <a:ext cx="215489" cy="194697"/>
            </a:xfrm>
            <a:prstGeom prst="rect">
              <a:avLst/>
            </a:pr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 name="Rectangle 69">
              <a:extLst>
                <a:ext uri="{FF2B5EF4-FFF2-40B4-BE49-F238E27FC236}">
                  <a16:creationId xmlns:a16="http://schemas.microsoft.com/office/drawing/2014/main" id="{20DDFF8F-10E6-4FA9-9EA9-39383F6145CE}"/>
                </a:ext>
              </a:extLst>
            </p:cNvPr>
            <p:cNvSpPr>
              <a:spLocks noChangeArrowheads="1"/>
            </p:cNvSpPr>
            <p:nvPr/>
          </p:nvSpPr>
          <p:spPr bwMode="auto">
            <a:xfrm>
              <a:off x="750330" y="3403481"/>
              <a:ext cx="215489" cy="279757"/>
            </a:xfrm>
            <a:prstGeom prst="rect">
              <a:avLst/>
            </a:pr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 name="Rectangle 70">
              <a:extLst>
                <a:ext uri="{FF2B5EF4-FFF2-40B4-BE49-F238E27FC236}">
                  <a16:creationId xmlns:a16="http://schemas.microsoft.com/office/drawing/2014/main" id="{E8E260D9-87C2-404F-8723-B588BB3AEEED}"/>
                </a:ext>
              </a:extLst>
            </p:cNvPr>
            <p:cNvSpPr>
              <a:spLocks noChangeArrowheads="1"/>
            </p:cNvSpPr>
            <p:nvPr/>
          </p:nvSpPr>
          <p:spPr bwMode="auto">
            <a:xfrm>
              <a:off x="997953" y="3205004"/>
              <a:ext cx="215489" cy="478234"/>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 name="Rectangle 71">
              <a:extLst>
                <a:ext uri="{FF2B5EF4-FFF2-40B4-BE49-F238E27FC236}">
                  <a16:creationId xmlns:a16="http://schemas.microsoft.com/office/drawing/2014/main" id="{A4467BDC-D498-4451-88B0-6F3AF689BF67}"/>
                </a:ext>
              </a:extLst>
            </p:cNvPr>
            <p:cNvSpPr>
              <a:spLocks noChangeArrowheads="1"/>
            </p:cNvSpPr>
            <p:nvPr/>
          </p:nvSpPr>
          <p:spPr bwMode="auto">
            <a:xfrm>
              <a:off x="1247466" y="3273053"/>
              <a:ext cx="215489" cy="410185"/>
            </a:xfrm>
            <a:prstGeom prst="rect">
              <a:avLst/>
            </a:prstGeom>
            <a:solidFill>
              <a:srgbClr val="4CE6EA"/>
            </a:solidFill>
            <a:ln>
              <a:noFill/>
            </a:ln>
          </p:spPr>
          <p:txBody>
            <a:bodyPr vert="horz" wrap="square" lIns="91440" tIns="45720" rIns="91440" bIns="45720" numCol="1" anchor="t" anchorCtr="0" compatLnSpc="1">
              <a:prstTxWarp prst="textNoShape">
                <a:avLst/>
              </a:prstTxWarp>
            </a:bodyPr>
            <a:lstStyle/>
            <a:p>
              <a:endParaRPr lang="en-CA"/>
            </a:p>
          </p:txBody>
        </p:sp>
        <p:sp>
          <p:nvSpPr>
            <p:cNvPr id="58" name="Rectangle 72">
              <a:extLst>
                <a:ext uri="{FF2B5EF4-FFF2-40B4-BE49-F238E27FC236}">
                  <a16:creationId xmlns:a16="http://schemas.microsoft.com/office/drawing/2014/main" id="{73D8C5C4-67E9-4BA2-B8E2-2FB785A7CED3}"/>
                </a:ext>
              </a:extLst>
            </p:cNvPr>
            <p:cNvSpPr>
              <a:spLocks noChangeArrowheads="1"/>
            </p:cNvSpPr>
            <p:nvPr/>
          </p:nvSpPr>
          <p:spPr bwMode="auto">
            <a:xfrm>
              <a:off x="1495090" y="3477200"/>
              <a:ext cx="215489" cy="206038"/>
            </a:xfrm>
            <a:prstGeom prst="rect">
              <a:avLst/>
            </a:pr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 name="Rectangle 73">
              <a:extLst>
                <a:ext uri="{FF2B5EF4-FFF2-40B4-BE49-F238E27FC236}">
                  <a16:creationId xmlns:a16="http://schemas.microsoft.com/office/drawing/2014/main" id="{5D170C07-B8FE-4A04-8CB6-EE14CEFA1E96}"/>
                </a:ext>
              </a:extLst>
            </p:cNvPr>
            <p:cNvSpPr>
              <a:spLocks noChangeArrowheads="1"/>
            </p:cNvSpPr>
            <p:nvPr/>
          </p:nvSpPr>
          <p:spPr bwMode="auto">
            <a:xfrm>
              <a:off x="1738931" y="3401590"/>
              <a:ext cx="215489" cy="281648"/>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 name="Rectangle 74">
              <a:extLst>
                <a:ext uri="{FF2B5EF4-FFF2-40B4-BE49-F238E27FC236}">
                  <a16:creationId xmlns:a16="http://schemas.microsoft.com/office/drawing/2014/main" id="{75DFECDA-B1A9-4E71-BBAA-2AFE11CD6A96}"/>
                </a:ext>
              </a:extLst>
            </p:cNvPr>
            <p:cNvSpPr>
              <a:spLocks noChangeArrowheads="1"/>
            </p:cNvSpPr>
            <p:nvPr/>
          </p:nvSpPr>
          <p:spPr bwMode="auto">
            <a:xfrm>
              <a:off x="1988445" y="3273053"/>
              <a:ext cx="215489" cy="410185"/>
            </a:xfrm>
            <a:prstGeom prst="rect">
              <a:avLst/>
            </a:prstGeom>
            <a:solidFill>
              <a:srgbClr val="4CE6EA"/>
            </a:solidFill>
            <a:ln>
              <a:noFill/>
            </a:ln>
          </p:spPr>
          <p:txBody>
            <a:bodyPr vert="horz" wrap="square" lIns="91440" tIns="45720" rIns="91440" bIns="45720" numCol="1" anchor="t" anchorCtr="0" compatLnSpc="1">
              <a:prstTxWarp prst="textNoShape">
                <a:avLst/>
              </a:prstTxWarp>
            </a:bodyPr>
            <a:lstStyle/>
            <a:p>
              <a:endParaRPr lang="en-CA"/>
            </a:p>
          </p:txBody>
        </p:sp>
        <p:sp>
          <p:nvSpPr>
            <p:cNvPr id="61" name="Rectangle 75">
              <a:extLst>
                <a:ext uri="{FF2B5EF4-FFF2-40B4-BE49-F238E27FC236}">
                  <a16:creationId xmlns:a16="http://schemas.microsoft.com/office/drawing/2014/main" id="{E5C0D257-DBDA-47F8-A71F-85EC1A36C6BA}"/>
                </a:ext>
              </a:extLst>
            </p:cNvPr>
            <p:cNvSpPr>
              <a:spLocks noChangeArrowheads="1"/>
            </p:cNvSpPr>
            <p:nvPr/>
          </p:nvSpPr>
          <p:spPr bwMode="auto">
            <a:xfrm>
              <a:off x="2236068" y="3000857"/>
              <a:ext cx="215489" cy="682381"/>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 name="Freeform 76">
              <a:extLst>
                <a:ext uri="{FF2B5EF4-FFF2-40B4-BE49-F238E27FC236}">
                  <a16:creationId xmlns:a16="http://schemas.microsoft.com/office/drawing/2014/main" id="{9A85900C-E7FF-416E-B26F-C2B54750BC7D}"/>
                </a:ext>
              </a:extLst>
            </p:cNvPr>
            <p:cNvSpPr>
              <a:spLocks/>
            </p:cNvSpPr>
            <p:nvPr/>
          </p:nvSpPr>
          <p:spPr bwMode="auto">
            <a:xfrm>
              <a:off x="417646" y="3974337"/>
              <a:ext cx="931893" cy="64269"/>
            </a:xfrm>
            <a:custGeom>
              <a:avLst/>
              <a:gdLst>
                <a:gd name="T0" fmla="*/ 0 w 493"/>
                <a:gd name="T1" fmla="*/ 0 h 34"/>
                <a:gd name="T2" fmla="*/ 493 w 493"/>
                <a:gd name="T3" fmla="*/ 1 h 34"/>
                <a:gd name="T4" fmla="*/ 493 w 493"/>
                <a:gd name="T5" fmla="*/ 34 h 34"/>
                <a:gd name="T6" fmla="*/ 0 w 493"/>
                <a:gd name="T7" fmla="*/ 34 h 34"/>
                <a:gd name="T8" fmla="*/ 0 w 493"/>
                <a:gd name="T9" fmla="*/ 0 h 34"/>
              </a:gdLst>
              <a:ahLst/>
              <a:cxnLst>
                <a:cxn ang="0">
                  <a:pos x="T0" y="T1"/>
                </a:cxn>
                <a:cxn ang="0">
                  <a:pos x="T2" y="T3"/>
                </a:cxn>
                <a:cxn ang="0">
                  <a:pos x="T4" y="T5"/>
                </a:cxn>
                <a:cxn ang="0">
                  <a:pos x="T6" y="T7"/>
                </a:cxn>
                <a:cxn ang="0">
                  <a:pos x="T8" y="T9"/>
                </a:cxn>
              </a:cxnLst>
              <a:rect l="0" t="0" r="r" b="b"/>
              <a:pathLst>
                <a:path w="493" h="34">
                  <a:moveTo>
                    <a:pt x="0" y="0"/>
                  </a:moveTo>
                  <a:lnTo>
                    <a:pt x="493" y="1"/>
                  </a:lnTo>
                  <a:lnTo>
                    <a:pt x="493"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3" name="Rectangle 77">
              <a:extLst>
                <a:ext uri="{FF2B5EF4-FFF2-40B4-BE49-F238E27FC236}">
                  <a16:creationId xmlns:a16="http://schemas.microsoft.com/office/drawing/2014/main" id="{D837C6E3-B654-4A6E-97A9-4D0F519CED1B}"/>
                </a:ext>
              </a:extLst>
            </p:cNvPr>
            <p:cNvSpPr>
              <a:spLocks noChangeArrowheads="1"/>
            </p:cNvSpPr>
            <p:nvPr/>
          </p:nvSpPr>
          <p:spPr bwMode="auto">
            <a:xfrm>
              <a:off x="417646" y="4083971"/>
              <a:ext cx="931893"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4" name="Rectangle 78">
              <a:extLst>
                <a:ext uri="{FF2B5EF4-FFF2-40B4-BE49-F238E27FC236}">
                  <a16:creationId xmlns:a16="http://schemas.microsoft.com/office/drawing/2014/main" id="{495AC261-EBFC-4518-9953-45A06F3DFAF3}"/>
                </a:ext>
              </a:extLst>
            </p:cNvPr>
            <p:cNvSpPr>
              <a:spLocks noChangeArrowheads="1"/>
            </p:cNvSpPr>
            <p:nvPr/>
          </p:nvSpPr>
          <p:spPr bwMode="auto">
            <a:xfrm>
              <a:off x="417646" y="4191715"/>
              <a:ext cx="931893"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5" name="Freeform 79">
              <a:extLst>
                <a:ext uri="{FF2B5EF4-FFF2-40B4-BE49-F238E27FC236}">
                  <a16:creationId xmlns:a16="http://schemas.microsoft.com/office/drawing/2014/main" id="{9EDB0C21-758A-482A-8577-CFAC5B8C8D8C}"/>
                </a:ext>
              </a:extLst>
            </p:cNvPr>
            <p:cNvSpPr>
              <a:spLocks/>
            </p:cNvSpPr>
            <p:nvPr/>
          </p:nvSpPr>
          <p:spPr bwMode="auto">
            <a:xfrm>
              <a:off x="417646" y="4301350"/>
              <a:ext cx="931893" cy="64269"/>
            </a:xfrm>
            <a:custGeom>
              <a:avLst/>
              <a:gdLst>
                <a:gd name="T0" fmla="*/ 0 w 493"/>
                <a:gd name="T1" fmla="*/ 0 h 34"/>
                <a:gd name="T2" fmla="*/ 493 w 493"/>
                <a:gd name="T3" fmla="*/ 1 h 34"/>
                <a:gd name="T4" fmla="*/ 493 w 493"/>
                <a:gd name="T5" fmla="*/ 34 h 34"/>
                <a:gd name="T6" fmla="*/ 0 w 493"/>
                <a:gd name="T7" fmla="*/ 34 h 34"/>
                <a:gd name="T8" fmla="*/ 0 w 493"/>
                <a:gd name="T9" fmla="*/ 0 h 34"/>
              </a:gdLst>
              <a:ahLst/>
              <a:cxnLst>
                <a:cxn ang="0">
                  <a:pos x="T0" y="T1"/>
                </a:cxn>
                <a:cxn ang="0">
                  <a:pos x="T2" y="T3"/>
                </a:cxn>
                <a:cxn ang="0">
                  <a:pos x="T4" y="T5"/>
                </a:cxn>
                <a:cxn ang="0">
                  <a:pos x="T6" y="T7"/>
                </a:cxn>
                <a:cxn ang="0">
                  <a:pos x="T8" y="T9"/>
                </a:cxn>
              </a:cxnLst>
              <a:rect l="0" t="0" r="r" b="b"/>
              <a:pathLst>
                <a:path w="493" h="34">
                  <a:moveTo>
                    <a:pt x="0" y="0"/>
                  </a:moveTo>
                  <a:lnTo>
                    <a:pt x="493" y="1"/>
                  </a:lnTo>
                  <a:lnTo>
                    <a:pt x="493"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6" name="Rectangle 80">
              <a:extLst>
                <a:ext uri="{FF2B5EF4-FFF2-40B4-BE49-F238E27FC236}">
                  <a16:creationId xmlns:a16="http://schemas.microsoft.com/office/drawing/2014/main" id="{4784618A-5DD0-4C09-A3C2-152AF9C15ED6}"/>
                </a:ext>
              </a:extLst>
            </p:cNvPr>
            <p:cNvSpPr>
              <a:spLocks noChangeArrowheads="1"/>
            </p:cNvSpPr>
            <p:nvPr/>
          </p:nvSpPr>
          <p:spPr bwMode="auto">
            <a:xfrm>
              <a:off x="413866" y="4410984"/>
              <a:ext cx="93567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7" name="Rectangle 81">
              <a:extLst>
                <a:ext uri="{FF2B5EF4-FFF2-40B4-BE49-F238E27FC236}">
                  <a16:creationId xmlns:a16="http://schemas.microsoft.com/office/drawing/2014/main" id="{4D768010-A1EC-4478-ABD8-AE999FB54726}"/>
                </a:ext>
              </a:extLst>
            </p:cNvPr>
            <p:cNvSpPr>
              <a:spLocks noChangeArrowheads="1"/>
            </p:cNvSpPr>
            <p:nvPr/>
          </p:nvSpPr>
          <p:spPr bwMode="auto">
            <a:xfrm>
              <a:off x="413866" y="4518729"/>
              <a:ext cx="93567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8" name="Freeform 82">
              <a:extLst>
                <a:ext uri="{FF2B5EF4-FFF2-40B4-BE49-F238E27FC236}">
                  <a16:creationId xmlns:a16="http://schemas.microsoft.com/office/drawing/2014/main" id="{C5E2A151-61C2-4DDD-864B-4092A11D8EFA}"/>
                </a:ext>
              </a:extLst>
            </p:cNvPr>
            <p:cNvSpPr>
              <a:spLocks/>
            </p:cNvSpPr>
            <p:nvPr/>
          </p:nvSpPr>
          <p:spPr bwMode="auto">
            <a:xfrm>
              <a:off x="413866" y="4626473"/>
              <a:ext cx="935674" cy="64269"/>
            </a:xfrm>
            <a:custGeom>
              <a:avLst/>
              <a:gdLst>
                <a:gd name="T0" fmla="*/ 0 w 495"/>
                <a:gd name="T1" fmla="*/ 0 h 34"/>
                <a:gd name="T2" fmla="*/ 495 w 495"/>
                <a:gd name="T3" fmla="*/ 2 h 34"/>
                <a:gd name="T4" fmla="*/ 495 w 495"/>
                <a:gd name="T5" fmla="*/ 34 h 34"/>
                <a:gd name="T6" fmla="*/ 0 w 495"/>
                <a:gd name="T7" fmla="*/ 34 h 34"/>
                <a:gd name="T8" fmla="*/ 0 w 495"/>
                <a:gd name="T9" fmla="*/ 0 h 34"/>
              </a:gdLst>
              <a:ahLst/>
              <a:cxnLst>
                <a:cxn ang="0">
                  <a:pos x="T0" y="T1"/>
                </a:cxn>
                <a:cxn ang="0">
                  <a:pos x="T2" y="T3"/>
                </a:cxn>
                <a:cxn ang="0">
                  <a:pos x="T4" y="T5"/>
                </a:cxn>
                <a:cxn ang="0">
                  <a:pos x="T6" y="T7"/>
                </a:cxn>
                <a:cxn ang="0">
                  <a:pos x="T8" y="T9"/>
                </a:cxn>
              </a:cxnLst>
              <a:rect l="0" t="0" r="r" b="b"/>
              <a:pathLst>
                <a:path w="495" h="34">
                  <a:moveTo>
                    <a:pt x="0" y="0"/>
                  </a:moveTo>
                  <a:lnTo>
                    <a:pt x="495" y="2"/>
                  </a:lnTo>
                  <a:lnTo>
                    <a:pt x="495"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9" name="Rectangle 83">
              <a:extLst>
                <a:ext uri="{FF2B5EF4-FFF2-40B4-BE49-F238E27FC236}">
                  <a16:creationId xmlns:a16="http://schemas.microsoft.com/office/drawing/2014/main" id="{6520B7EE-9800-4217-80D6-CCE46270CE48}"/>
                </a:ext>
              </a:extLst>
            </p:cNvPr>
            <p:cNvSpPr>
              <a:spLocks noChangeArrowheads="1"/>
            </p:cNvSpPr>
            <p:nvPr/>
          </p:nvSpPr>
          <p:spPr bwMode="auto">
            <a:xfrm>
              <a:off x="413866" y="4737998"/>
              <a:ext cx="468782" cy="604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0" name="Freeform 100">
              <a:extLst>
                <a:ext uri="{FF2B5EF4-FFF2-40B4-BE49-F238E27FC236}">
                  <a16:creationId xmlns:a16="http://schemas.microsoft.com/office/drawing/2014/main" id="{7FCF262B-AD81-4E47-A731-A35BE488ACB7}"/>
                </a:ext>
              </a:extLst>
            </p:cNvPr>
            <p:cNvSpPr>
              <a:spLocks/>
            </p:cNvSpPr>
            <p:nvPr/>
          </p:nvSpPr>
          <p:spPr bwMode="auto">
            <a:xfrm>
              <a:off x="493256" y="2046280"/>
              <a:ext cx="1963971" cy="793906"/>
            </a:xfrm>
            <a:custGeom>
              <a:avLst/>
              <a:gdLst>
                <a:gd name="T0" fmla="*/ 30 w 1039"/>
                <a:gd name="T1" fmla="*/ 420 h 420"/>
                <a:gd name="T2" fmla="*/ 0 w 1039"/>
                <a:gd name="T3" fmla="*/ 378 h 420"/>
                <a:gd name="T4" fmla="*/ 376 w 1039"/>
                <a:gd name="T5" fmla="*/ 101 h 420"/>
                <a:gd name="T6" fmla="*/ 620 w 1039"/>
                <a:gd name="T7" fmla="*/ 268 h 420"/>
                <a:gd name="T8" fmla="*/ 1010 w 1039"/>
                <a:gd name="T9" fmla="*/ 0 h 420"/>
                <a:gd name="T10" fmla="*/ 1039 w 1039"/>
                <a:gd name="T11" fmla="*/ 42 h 420"/>
                <a:gd name="T12" fmla="*/ 620 w 1039"/>
                <a:gd name="T13" fmla="*/ 330 h 420"/>
                <a:gd name="T14" fmla="*/ 377 w 1039"/>
                <a:gd name="T15" fmla="*/ 163 h 420"/>
                <a:gd name="T16" fmla="*/ 30 w 1039"/>
                <a:gd name="T1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9" h="420">
                  <a:moveTo>
                    <a:pt x="30" y="420"/>
                  </a:moveTo>
                  <a:lnTo>
                    <a:pt x="0" y="378"/>
                  </a:lnTo>
                  <a:lnTo>
                    <a:pt x="376" y="101"/>
                  </a:lnTo>
                  <a:lnTo>
                    <a:pt x="620" y="268"/>
                  </a:lnTo>
                  <a:lnTo>
                    <a:pt x="1010" y="0"/>
                  </a:lnTo>
                  <a:lnTo>
                    <a:pt x="1039" y="42"/>
                  </a:lnTo>
                  <a:lnTo>
                    <a:pt x="620" y="330"/>
                  </a:lnTo>
                  <a:lnTo>
                    <a:pt x="377" y="163"/>
                  </a:lnTo>
                  <a:lnTo>
                    <a:pt x="30" y="4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a:p>
          </p:txBody>
        </p:sp>
      </p:grpSp>
      <p:grpSp>
        <p:nvGrpSpPr>
          <p:cNvPr id="71" name="Group 70">
            <a:extLst>
              <a:ext uri="{FF2B5EF4-FFF2-40B4-BE49-F238E27FC236}">
                <a16:creationId xmlns:a16="http://schemas.microsoft.com/office/drawing/2014/main" id="{1B19E1BB-61F1-41CB-8CDC-CB9A699CF189}"/>
              </a:ext>
            </a:extLst>
          </p:cNvPr>
          <p:cNvGrpSpPr>
            <a:grpSpLocks noChangeAspect="1"/>
          </p:cNvGrpSpPr>
          <p:nvPr/>
        </p:nvGrpSpPr>
        <p:grpSpPr>
          <a:xfrm rot="20554647">
            <a:off x="2521559" y="3935314"/>
            <a:ext cx="781985" cy="1133742"/>
            <a:chOff x="3077229" y="3312749"/>
            <a:chExt cx="1092565" cy="1584030"/>
          </a:xfrm>
        </p:grpSpPr>
        <p:sp>
          <p:nvSpPr>
            <p:cNvPr id="72" name="Freeform 141">
              <a:extLst>
                <a:ext uri="{FF2B5EF4-FFF2-40B4-BE49-F238E27FC236}">
                  <a16:creationId xmlns:a16="http://schemas.microsoft.com/office/drawing/2014/main" id="{04FAA623-C58F-46FD-84FD-6B079F273F53}"/>
                </a:ext>
              </a:extLst>
            </p:cNvPr>
            <p:cNvSpPr>
              <a:spLocks/>
            </p:cNvSpPr>
            <p:nvPr/>
          </p:nvSpPr>
          <p:spPr bwMode="auto">
            <a:xfrm>
              <a:off x="3077229" y="3802323"/>
              <a:ext cx="1092565" cy="1094456"/>
            </a:xfrm>
            <a:custGeom>
              <a:avLst/>
              <a:gdLst>
                <a:gd name="T0" fmla="*/ 426 w 426"/>
                <a:gd name="T1" fmla="*/ 0 h 426"/>
                <a:gd name="T2" fmla="*/ 0 w 426"/>
                <a:gd name="T3" fmla="*/ 0 h 426"/>
                <a:gd name="T4" fmla="*/ 0 w 426"/>
                <a:gd name="T5" fmla="*/ 406 h 426"/>
                <a:gd name="T6" fmla="*/ 6 w 426"/>
                <a:gd name="T7" fmla="*/ 420 h 426"/>
                <a:gd name="T8" fmla="*/ 20 w 426"/>
                <a:gd name="T9" fmla="*/ 426 h 426"/>
                <a:gd name="T10" fmla="*/ 406 w 426"/>
                <a:gd name="T11" fmla="*/ 426 h 426"/>
                <a:gd name="T12" fmla="*/ 420 w 426"/>
                <a:gd name="T13" fmla="*/ 420 h 426"/>
                <a:gd name="T14" fmla="*/ 426 w 426"/>
                <a:gd name="T15" fmla="*/ 406 h 426"/>
                <a:gd name="T16" fmla="*/ 426 w 426"/>
                <a:gd name="T17"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426">
                  <a:moveTo>
                    <a:pt x="426" y="0"/>
                  </a:moveTo>
                  <a:cubicBezTo>
                    <a:pt x="0" y="0"/>
                    <a:pt x="0" y="0"/>
                    <a:pt x="0" y="0"/>
                  </a:cubicBezTo>
                  <a:cubicBezTo>
                    <a:pt x="0" y="406"/>
                    <a:pt x="0" y="406"/>
                    <a:pt x="0" y="406"/>
                  </a:cubicBezTo>
                  <a:cubicBezTo>
                    <a:pt x="0" y="411"/>
                    <a:pt x="2" y="416"/>
                    <a:pt x="6" y="420"/>
                  </a:cubicBezTo>
                  <a:cubicBezTo>
                    <a:pt x="10" y="424"/>
                    <a:pt x="15" y="426"/>
                    <a:pt x="20" y="426"/>
                  </a:cubicBezTo>
                  <a:cubicBezTo>
                    <a:pt x="406" y="426"/>
                    <a:pt x="406" y="426"/>
                    <a:pt x="406" y="426"/>
                  </a:cubicBezTo>
                  <a:cubicBezTo>
                    <a:pt x="411" y="426"/>
                    <a:pt x="416" y="424"/>
                    <a:pt x="420" y="420"/>
                  </a:cubicBezTo>
                  <a:cubicBezTo>
                    <a:pt x="424" y="416"/>
                    <a:pt x="426" y="411"/>
                    <a:pt x="426" y="406"/>
                  </a:cubicBezTo>
                  <a:cubicBezTo>
                    <a:pt x="426" y="0"/>
                    <a:pt x="426" y="0"/>
                    <a:pt x="426" y="0"/>
                  </a:cubicBezTo>
                </a:path>
              </a:pathLst>
            </a:custGeom>
            <a:solidFill>
              <a:srgbClr val="6D7889"/>
            </a:solidFill>
            <a:ln>
              <a:noFill/>
            </a:ln>
          </p:spPr>
          <p:txBody>
            <a:bodyPr vert="horz" wrap="square" lIns="91440" tIns="45720" rIns="91440" bIns="45720" numCol="1" anchor="t" anchorCtr="0" compatLnSpc="1">
              <a:prstTxWarp prst="textNoShape">
                <a:avLst/>
              </a:prstTxWarp>
            </a:bodyPr>
            <a:lstStyle/>
            <a:p>
              <a:endParaRPr lang="en-CA"/>
            </a:p>
          </p:txBody>
        </p:sp>
        <p:sp>
          <p:nvSpPr>
            <p:cNvPr id="73" name="Freeform 142">
              <a:extLst>
                <a:ext uri="{FF2B5EF4-FFF2-40B4-BE49-F238E27FC236}">
                  <a16:creationId xmlns:a16="http://schemas.microsoft.com/office/drawing/2014/main" id="{5673AD4C-2111-4A7C-98A5-0583BB321C03}"/>
                </a:ext>
              </a:extLst>
            </p:cNvPr>
            <p:cNvSpPr>
              <a:spLocks/>
            </p:cNvSpPr>
            <p:nvPr/>
          </p:nvSpPr>
          <p:spPr bwMode="auto">
            <a:xfrm>
              <a:off x="3215218" y="3802323"/>
              <a:ext cx="954576" cy="916773"/>
            </a:xfrm>
            <a:custGeom>
              <a:avLst/>
              <a:gdLst>
                <a:gd name="T0" fmla="*/ 505 w 505"/>
                <a:gd name="T1" fmla="*/ 0 h 485"/>
                <a:gd name="T2" fmla="*/ 289 w 505"/>
                <a:gd name="T3" fmla="*/ 0 h 485"/>
                <a:gd name="T4" fmla="*/ 0 w 505"/>
                <a:gd name="T5" fmla="*/ 0 h 485"/>
                <a:gd name="T6" fmla="*/ 505 w 505"/>
                <a:gd name="T7" fmla="*/ 485 h 485"/>
                <a:gd name="T8" fmla="*/ 505 w 505"/>
                <a:gd name="T9" fmla="*/ 0 h 485"/>
              </a:gdLst>
              <a:ahLst/>
              <a:cxnLst>
                <a:cxn ang="0">
                  <a:pos x="T0" y="T1"/>
                </a:cxn>
                <a:cxn ang="0">
                  <a:pos x="T2" y="T3"/>
                </a:cxn>
                <a:cxn ang="0">
                  <a:pos x="T4" y="T5"/>
                </a:cxn>
                <a:cxn ang="0">
                  <a:pos x="T6" y="T7"/>
                </a:cxn>
                <a:cxn ang="0">
                  <a:pos x="T8" y="T9"/>
                </a:cxn>
              </a:cxnLst>
              <a:rect l="0" t="0" r="r" b="b"/>
              <a:pathLst>
                <a:path w="505" h="485">
                  <a:moveTo>
                    <a:pt x="505" y="0"/>
                  </a:moveTo>
                  <a:lnTo>
                    <a:pt x="289" y="0"/>
                  </a:lnTo>
                  <a:lnTo>
                    <a:pt x="0" y="0"/>
                  </a:lnTo>
                  <a:lnTo>
                    <a:pt x="505" y="485"/>
                  </a:lnTo>
                  <a:lnTo>
                    <a:pt x="505" y="0"/>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 name="Freeform 159">
              <a:extLst>
                <a:ext uri="{FF2B5EF4-FFF2-40B4-BE49-F238E27FC236}">
                  <a16:creationId xmlns:a16="http://schemas.microsoft.com/office/drawing/2014/main" id="{EA989369-C675-4BE9-ADA4-51B4352B9062}"/>
                </a:ext>
              </a:extLst>
            </p:cNvPr>
            <p:cNvSpPr>
              <a:spLocks/>
            </p:cNvSpPr>
            <p:nvPr/>
          </p:nvSpPr>
          <p:spPr bwMode="auto">
            <a:xfrm>
              <a:off x="3077229" y="3312749"/>
              <a:ext cx="1092565" cy="489576"/>
            </a:xfrm>
            <a:custGeom>
              <a:avLst/>
              <a:gdLst>
                <a:gd name="T0" fmla="*/ 426 w 426"/>
                <a:gd name="T1" fmla="*/ 20 h 190"/>
                <a:gd name="T2" fmla="*/ 420 w 426"/>
                <a:gd name="T3" fmla="*/ 6 h 190"/>
                <a:gd name="T4" fmla="*/ 406 w 426"/>
                <a:gd name="T5" fmla="*/ 0 h 190"/>
                <a:gd name="T6" fmla="*/ 20 w 426"/>
                <a:gd name="T7" fmla="*/ 0 h 190"/>
                <a:gd name="T8" fmla="*/ 6 w 426"/>
                <a:gd name="T9" fmla="*/ 6 h 190"/>
                <a:gd name="T10" fmla="*/ 0 w 426"/>
                <a:gd name="T11" fmla="*/ 20 h 190"/>
                <a:gd name="T12" fmla="*/ 0 w 426"/>
                <a:gd name="T13" fmla="*/ 190 h 190"/>
                <a:gd name="T14" fmla="*/ 426 w 426"/>
                <a:gd name="T15" fmla="*/ 190 h 190"/>
                <a:gd name="T16" fmla="*/ 426 w 426"/>
                <a:gd name="T17" fmla="*/ 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90">
                  <a:moveTo>
                    <a:pt x="426" y="20"/>
                  </a:moveTo>
                  <a:cubicBezTo>
                    <a:pt x="426" y="15"/>
                    <a:pt x="424" y="10"/>
                    <a:pt x="420" y="6"/>
                  </a:cubicBezTo>
                  <a:cubicBezTo>
                    <a:pt x="416" y="2"/>
                    <a:pt x="411" y="0"/>
                    <a:pt x="406" y="0"/>
                  </a:cubicBezTo>
                  <a:cubicBezTo>
                    <a:pt x="20" y="0"/>
                    <a:pt x="20" y="0"/>
                    <a:pt x="20" y="0"/>
                  </a:cubicBezTo>
                  <a:cubicBezTo>
                    <a:pt x="15" y="0"/>
                    <a:pt x="10" y="2"/>
                    <a:pt x="6" y="6"/>
                  </a:cubicBezTo>
                  <a:cubicBezTo>
                    <a:pt x="2" y="10"/>
                    <a:pt x="0" y="15"/>
                    <a:pt x="0" y="20"/>
                  </a:cubicBezTo>
                  <a:cubicBezTo>
                    <a:pt x="0" y="190"/>
                    <a:pt x="0" y="190"/>
                    <a:pt x="0" y="190"/>
                  </a:cubicBezTo>
                  <a:cubicBezTo>
                    <a:pt x="426" y="190"/>
                    <a:pt x="426" y="190"/>
                    <a:pt x="426" y="190"/>
                  </a:cubicBezTo>
                  <a:lnTo>
                    <a:pt x="426" y="2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 name="Freeform 161">
              <a:extLst>
                <a:ext uri="{FF2B5EF4-FFF2-40B4-BE49-F238E27FC236}">
                  <a16:creationId xmlns:a16="http://schemas.microsoft.com/office/drawing/2014/main" id="{5913B613-E6A5-43DA-BDA0-9CD7A83218A8}"/>
                </a:ext>
              </a:extLst>
            </p:cNvPr>
            <p:cNvSpPr>
              <a:spLocks/>
            </p:cNvSpPr>
            <p:nvPr/>
          </p:nvSpPr>
          <p:spPr bwMode="auto">
            <a:xfrm>
              <a:off x="3190645" y="3424273"/>
              <a:ext cx="873296" cy="270307"/>
            </a:xfrm>
            <a:custGeom>
              <a:avLst/>
              <a:gdLst>
                <a:gd name="T0" fmla="*/ 3 w 341"/>
                <a:gd name="T1" fmla="*/ 0 h 105"/>
                <a:gd name="T2" fmla="*/ 1 w 341"/>
                <a:gd name="T3" fmla="*/ 1 h 105"/>
                <a:gd name="T4" fmla="*/ 0 w 341"/>
                <a:gd name="T5" fmla="*/ 3 h 105"/>
                <a:gd name="T6" fmla="*/ 0 w 341"/>
                <a:gd name="T7" fmla="*/ 101 h 105"/>
                <a:gd name="T8" fmla="*/ 1 w 341"/>
                <a:gd name="T9" fmla="*/ 104 h 105"/>
                <a:gd name="T10" fmla="*/ 3 w 341"/>
                <a:gd name="T11" fmla="*/ 105 h 105"/>
                <a:gd name="T12" fmla="*/ 338 w 341"/>
                <a:gd name="T13" fmla="*/ 105 h 105"/>
                <a:gd name="T14" fmla="*/ 340 w 341"/>
                <a:gd name="T15" fmla="*/ 104 h 105"/>
                <a:gd name="T16" fmla="*/ 341 w 341"/>
                <a:gd name="T17" fmla="*/ 101 h 105"/>
                <a:gd name="T18" fmla="*/ 341 w 341"/>
                <a:gd name="T19" fmla="*/ 3 h 105"/>
                <a:gd name="T20" fmla="*/ 340 w 341"/>
                <a:gd name="T21" fmla="*/ 1 h 105"/>
                <a:gd name="T22" fmla="*/ 338 w 341"/>
                <a:gd name="T23" fmla="*/ 0 h 105"/>
                <a:gd name="T24" fmla="*/ 3 w 341"/>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105">
                  <a:moveTo>
                    <a:pt x="3" y="0"/>
                  </a:moveTo>
                  <a:cubicBezTo>
                    <a:pt x="2" y="0"/>
                    <a:pt x="1" y="0"/>
                    <a:pt x="1" y="1"/>
                  </a:cubicBezTo>
                  <a:cubicBezTo>
                    <a:pt x="0" y="1"/>
                    <a:pt x="0" y="2"/>
                    <a:pt x="0" y="3"/>
                  </a:cubicBezTo>
                  <a:cubicBezTo>
                    <a:pt x="0" y="101"/>
                    <a:pt x="0" y="101"/>
                    <a:pt x="0" y="101"/>
                  </a:cubicBezTo>
                  <a:cubicBezTo>
                    <a:pt x="0" y="102"/>
                    <a:pt x="0" y="103"/>
                    <a:pt x="1" y="104"/>
                  </a:cubicBezTo>
                  <a:cubicBezTo>
                    <a:pt x="1" y="104"/>
                    <a:pt x="2" y="105"/>
                    <a:pt x="3" y="105"/>
                  </a:cubicBezTo>
                  <a:cubicBezTo>
                    <a:pt x="338" y="105"/>
                    <a:pt x="338" y="105"/>
                    <a:pt x="338" y="105"/>
                  </a:cubicBezTo>
                  <a:cubicBezTo>
                    <a:pt x="338" y="105"/>
                    <a:pt x="339" y="104"/>
                    <a:pt x="340" y="104"/>
                  </a:cubicBezTo>
                  <a:cubicBezTo>
                    <a:pt x="341" y="103"/>
                    <a:pt x="341" y="102"/>
                    <a:pt x="341" y="101"/>
                  </a:cubicBezTo>
                  <a:cubicBezTo>
                    <a:pt x="341" y="3"/>
                    <a:pt x="341" y="3"/>
                    <a:pt x="341" y="3"/>
                  </a:cubicBezTo>
                  <a:cubicBezTo>
                    <a:pt x="341" y="2"/>
                    <a:pt x="341" y="1"/>
                    <a:pt x="340" y="1"/>
                  </a:cubicBezTo>
                  <a:cubicBezTo>
                    <a:pt x="339" y="0"/>
                    <a:pt x="338" y="0"/>
                    <a:pt x="338" y="0"/>
                  </a:cubicBezTo>
                  <a:lnTo>
                    <a:pt x="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CA"/>
            </a:p>
          </p:txBody>
        </p:sp>
        <p:sp>
          <p:nvSpPr>
            <p:cNvPr id="76" name="Freeform 144">
              <a:extLst>
                <a:ext uri="{FF2B5EF4-FFF2-40B4-BE49-F238E27FC236}">
                  <a16:creationId xmlns:a16="http://schemas.microsoft.com/office/drawing/2014/main" id="{853AE25B-6428-415E-9313-E589EE00A22B}"/>
                </a:ext>
              </a:extLst>
            </p:cNvPr>
            <p:cNvSpPr>
              <a:spLocks/>
            </p:cNvSpPr>
            <p:nvPr/>
          </p:nvSpPr>
          <p:spPr bwMode="auto">
            <a:xfrm>
              <a:off x="3178535" y="3865985"/>
              <a:ext cx="378050" cy="136098"/>
            </a:xfrm>
            <a:custGeom>
              <a:avLst/>
              <a:gdLst>
                <a:gd name="T0" fmla="*/ 148 w 148"/>
                <a:gd name="T1" fmla="*/ 49 h 53"/>
                <a:gd name="T2" fmla="*/ 145 w 148"/>
                <a:gd name="T3" fmla="*/ 53 h 53"/>
                <a:gd name="T4" fmla="*/ 3 w 148"/>
                <a:gd name="T5" fmla="*/ 53 h 53"/>
                <a:gd name="T6" fmla="*/ 0 w 148"/>
                <a:gd name="T7" fmla="*/ 49 h 53"/>
                <a:gd name="T8" fmla="*/ 0 w 148"/>
                <a:gd name="T9" fmla="*/ 4 h 53"/>
                <a:gd name="T10" fmla="*/ 3 w 148"/>
                <a:gd name="T11" fmla="*/ 0 h 53"/>
                <a:gd name="T12" fmla="*/ 145 w 148"/>
                <a:gd name="T13" fmla="*/ 0 h 53"/>
                <a:gd name="T14" fmla="*/ 148 w 148"/>
                <a:gd name="T15" fmla="*/ 4 h 53"/>
                <a:gd name="T16" fmla="*/ 148 w 148"/>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53">
                  <a:moveTo>
                    <a:pt x="148" y="49"/>
                  </a:moveTo>
                  <a:cubicBezTo>
                    <a:pt x="148" y="51"/>
                    <a:pt x="147" y="53"/>
                    <a:pt x="145" y="53"/>
                  </a:cubicBezTo>
                  <a:cubicBezTo>
                    <a:pt x="3" y="53"/>
                    <a:pt x="3" y="53"/>
                    <a:pt x="3" y="53"/>
                  </a:cubicBezTo>
                  <a:cubicBezTo>
                    <a:pt x="1" y="53"/>
                    <a:pt x="0" y="51"/>
                    <a:pt x="0" y="49"/>
                  </a:cubicBezTo>
                  <a:cubicBezTo>
                    <a:pt x="0" y="4"/>
                    <a:pt x="0" y="4"/>
                    <a:pt x="0" y="4"/>
                  </a:cubicBezTo>
                  <a:cubicBezTo>
                    <a:pt x="0" y="2"/>
                    <a:pt x="1" y="0"/>
                    <a:pt x="3" y="0"/>
                  </a:cubicBezTo>
                  <a:cubicBezTo>
                    <a:pt x="145" y="0"/>
                    <a:pt x="145" y="0"/>
                    <a:pt x="145" y="0"/>
                  </a:cubicBezTo>
                  <a:cubicBezTo>
                    <a:pt x="147" y="0"/>
                    <a:pt x="148" y="2"/>
                    <a:pt x="148" y="4"/>
                  </a:cubicBezTo>
                  <a:lnTo>
                    <a:pt x="148" y="49"/>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 name="Freeform 145">
              <a:extLst>
                <a:ext uri="{FF2B5EF4-FFF2-40B4-BE49-F238E27FC236}">
                  <a16:creationId xmlns:a16="http://schemas.microsoft.com/office/drawing/2014/main" id="{1C989EB7-6E63-4F98-9B99-E33BCC4F9821}"/>
                </a:ext>
              </a:extLst>
            </p:cNvPr>
            <p:cNvSpPr>
              <a:spLocks/>
            </p:cNvSpPr>
            <p:nvPr/>
          </p:nvSpPr>
          <p:spPr bwMode="auto">
            <a:xfrm>
              <a:off x="3670000" y="3865985"/>
              <a:ext cx="136098" cy="136098"/>
            </a:xfrm>
            <a:custGeom>
              <a:avLst/>
              <a:gdLst>
                <a:gd name="T0" fmla="*/ 53 w 53"/>
                <a:gd name="T1" fmla="*/ 49 h 53"/>
                <a:gd name="T2" fmla="*/ 49 w 53"/>
                <a:gd name="T3" fmla="*/ 53 h 53"/>
                <a:gd name="T4" fmla="*/ 4 w 53"/>
                <a:gd name="T5" fmla="*/ 53 h 53"/>
                <a:gd name="T6" fmla="*/ 0 w 53"/>
                <a:gd name="T7" fmla="*/ 49 h 53"/>
                <a:gd name="T8" fmla="*/ 0 w 53"/>
                <a:gd name="T9" fmla="*/ 4 h 53"/>
                <a:gd name="T10" fmla="*/ 4 w 53"/>
                <a:gd name="T11" fmla="*/ 0 h 53"/>
                <a:gd name="T12" fmla="*/ 49 w 53"/>
                <a:gd name="T13" fmla="*/ 0 h 53"/>
                <a:gd name="T14" fmla="*/ 53 w 53"/>
                <a:gd name="T15" fmla="*/ 4 h 53"/>
                <a:gd name="T16" fmla="*/ 53 w 53"/>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49"/>
                  </a:moveTo>
                  <a:cubicBezTo>
                    <a:pt x="53" y="51"/>
                    <a:pt x="51" y="53"/>
                    <a:pt x="49" y="53"/>
                  </a:cubicBezTo>
                  <a:cubicBezTo>
                    <a:pt x="4" y="53"/>
                    <a:pt x="4" y="53"/>
                    <a:pt x="4" y="53"/>
                  </a:cubicBezTo>
                  <a:cubicBezTo>
                    <a:pt x="2" y="53"/>
                    <a:pt x="0" y="51"/>
                    <a:pt x="0" y="49"/>
                  </a:cubicBezTo>
                  <a:cubicBezTo>
                    <a:pt x="0" y="4"/>
                    <a:pt x="0" y="4"/>
                    <a:pt x="0" y="4"/>
                  </a:cubicBezTo>
                  <a:cubicBezTo>
                    <a:pt x="0" y="2"/>
                    <a:pt x="2" y="0"/>
                    <a:pt x="4" y="0"/>
                  </a:cubicBezTo>
                  <a:cubicBezTo>
                    <a:pt x="49" y="0"/>
                    <a:pt x="49" y="0"/>
                    <a:pt x="49" y="0"/>
                  </a:cubicBezTo>
                  <a:cubicBezTo>
                    <a:pt x="51" y="0"/>
                    <a:pt x="53" y="2"/>
                    <a:pt x="53" y="4"/>
                  </a:cubicBezTo>
                  <a:lnTo>
                    <a:pt x="53" y="4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CA"/>
            </a:p>
          </p:txBody>
        </p:sp>
        <p:sp>
          <p:nvSpPr>
            <p:cNvPr id="78" name="Freeform 146">
              <a:extLst>
                <a:ext uri="{FF2B5EF4-FFF2-40B4-BE49-F238E27FC236}">
                  <a16:creationId xmlns:a16="http://schemas.microsoft.com/office/drawing/2014/main" id="{7DDAC0B5-6E2D-4D51-B879-5D64DEB6DA89}"/>
                </a:ext>
              </a:extLst>
            </p:cNvPr>
            <p:cNvSpPr>
              <a:spLocks/>
            </p:cNvSpPr>
            <p:nvPr/>
          </p:nvSpPr>
          <p:spPr bwMode="auto">
            <a:xfrm>
              <a:off x="3919513" y="3865985"/>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0"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0"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9" name="Freeform 147">
              <a:extLst>
                <a:ext uri="{FF2B5EF4-FFF2-40B4-BE49-F238E27FC236}">
                  <a16:creationId xmlns:a16="http://schemas.microsoft.com/office/drawing/2014/main" id="{23908B68-75F7-4E6F-B265-0B1D0ACB62AB}"/>
                </a:ext>
              </a:extLst>
            </p:cNvPr>
            <p:cNvSpPr>
              <a:spLocks/>
            </p:cNvSpPr>
            <p:nvPr/>
          </p:nvSpPr>
          <p:spPr bwMode="auto">
            <a:xfrm>
              <a:off x="3178535" y="4115498"/>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0" name="Freeform 148">
              <a:extLst>
                <a:ext uri="{FF2B5EF4-FFF2-40B4-BE49-F238E27FC236}">
                  <a16:creationId xmlns:a16="http://schemas.microsoft.com/office/drawing/2014/main" id="{F43A3598-A750-4FC8-BF82-A9691E48999B}"/>
                </a:ext>
              </a:extLst>
            </p:cNvPr>
            <p:cNvSpPr>
              <a:spLocks/>
            </p:cNvSpPr>
            <p:nvPr/>
          </p:nvSpPr>
          <p:spPr bwMode="auto">
            <a:xfrm>
              <a:off x="3424267" y="4115498"/>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2" y="52"/>
                    <a:pt x="0" y="51"/>
                    <a:pt x="0" y="49"/>
                  </a:cubicBezTo>
                  <a:cubicBezTo>
                    <a:pt x="0" y="3"/>
                    <a:pt x="0" y="3"/>
                    <a:pt x="0" y="3"/>
                  </a:cubicBezTo>
                  <a:cubicBezTo>
                    <a:pt x="0" y="1"/>
                    <a:pt x="2"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1" name="Freeform 149">
              <a:extLst>
                <a:ext uri="{FF2B5EF4-FFF2-40B4-BE49-F238E27FC236}">
                  <a16:creationId xmlns:a16="http://schemas.microsoft.com/office/drawing/2014/main" id="{16AC491E-1388-4C47-8D57-50844CA725F7}"/>
                </a:ext>
              </a:extLst>
            </p:cNvPr>
            <p:cNvSpPr>
              <a:spLocks/>
            </p:cNvSpPr>
            <p:nvPr/>
          </p:nvSpPr>
          <p:spPr bwMode="auto">
            <a:xfrm>
              <a:off x="3670000" y="4115498"/>
              <a:ext cx="136098" cy="134208"/>
            </a:xfrm>
            <a:custGeom>
              <a:avLst/>
              <a:gdLst>
                <a:gd name="T0" fmla="*/ 53 w 53"/>
                <a:gd name="T1" fmla="*/ 49 h 52"/>
                <a:gd name="T2" fmla="*/ 49 w 53"/>
                <a:gd name="T3" fmla="*/ 52 h 52"/>
                <a:gd name="T4" fmla="*/ 4 w 53"/>
                <a:gd name="T5" fmla="*/ 52 h 52"/>
                <a:gd name="T6" fmla="*/ 0 w 53"/>
                <a:gd name="T7" fmla="*/ 49 h 52"/>
                <a:gd name="T8" fmla="*/ 0 w 53"/>
                <a:gd name="T9" fmla="*/ 3 h 52"/>
                <a:gd name="T10" fmla="*/ 4 w 53"/>
                <a:gd name="T11" fmla="*/ 0 h 52"/>
                <a:gd name="T12" fmla="*/ 49 w 53"/>
                <a:gd name="T13" fmla="*/ 0 h 52"/>
                <a:gd name="T14" fmla="*/ 53 w 53"/>
                <a:gd name="T15" fmla="*/ 3 h 52"/>
                <a:gd name="T16" fmla="*/ 53 w 53"/>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3" y="49"/>
                  </a:moveTo>
                  <a:cubicBezTo>
                    <a:pt x="53" y="51"/>
                    <a:pt x="51" y="52"/>
                    <a:pt x="49" y="52"/>
                  </a:cubicBezTo>
                  <a:cubicBezTo>
                    <a:pt x="4" y="52"/>
                    <a:pt x="4" y="52"/>
                    <a:pt x="4" y="52"/>
                  </a:cubicBezTo>
                  <a:cubicBezTo>
                    <a:pt x="2" y="52"/>
                    <a:pt x="0" y="51"/>
                    <a:pt x="0" y="49"/>
                  </a:cubicBezTo>
                  <a:cubicBezTo>
                    <a:pt x="0" y="3"/>
                    <a:pt x="0" y="3"/>
                    <a:pt x="0" y="3"/>
                  </a:cubicBezTo>
                  <a:cubicBezTo>
                    <a:pt x="0" y="1"/>
                    <a:pt x="2" y="0"/>
                    <a:pt x="4" y="0"/>
                  </a:cubicBezTo>
                  <a:cubicBezTo>
                    <a:pt x="49" y="0"/>
                    <a:pt x="49" y="0"/>
                    <a:pt x="49" y="0"/>
                  </a:cubicBezTo>
                  <a:cubicBezTo>
                    <a:pt x="51" y="0"/>
                    <a:pt x="53" y="1"/>
                    <a:pt x="53" y="3"/>
                  </a:cubicBezTo>
                  <a:lnTo>
                    <a:pt x="53"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2" name="Freeform 150">
              <a:extLst>
                <a:ext uri="{FF2B5EF4-FFF2-40B4-BE49-F238E27FC236}">
                  <a16:creationId xmlns:a16="http://schemas.microsoft.com/office/drawing/2014/main" id="{E87EC716-C4BF-4149-BA2B-1CBA70410FB0}"/>
                </a:ext>
              </a:extLst>
            </p:cNvPr>
            <p:cNvSpPr>
              <a:spLocks/>
            </p:cNvSpPr>
            <p:nvPr/>
          </p:nvSpPr>
          <p:spPr bwMode="auto">
            <a:xfrm>
              <a:off x="3919513" y="4115498"/>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0"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0"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3" name="Freeform 151">
              <a:extLst>
                <a:ext uri="{FF2B5EF4-FFF2-40B4-BE49-F238E27FC236}">
                  <a16:creationId xmlns:a16="http://schemas.microsoft.com/office/drawing/2014/main" id="{713B4F7E-E2C4-4CDE-8E2A-F0290F72CA1A}"/>
                </a:ext>
              </a:extLst>
            </p:cNvPr>
            <p:cNvSpPr>
              <a:spLocks/>
            </p:cNvSpPr>
            <p:nvPr/>
          </p:nvSpPr>
          <p:spPr bwMode="auto">
            <a:xfrm>
              <a:off x="3178535" y="4361231"/>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4" name="Freeform 152">
              <a:extLst>
                <a:ext uri="{FF2B5EF4-FFF2-40B4-BE49-F238E27FC236}">
                  <a16:creationId xmlns:a16="http://schemas.microsoft.com/office/drawing/2014/main" id="{8505BB46-05FA-403C-97A1-1FF6CCB4F16A}"/>
                </a:ext>
              </a:extLst>
            </p:cNvPr>
            <p:cNvSpPr>
              <a:spLocks/>
            </p:cNvSpPr>
            <p:nvPr/>
          </p:nvSpPr>
          <p:spPr bwMode="auto">
            <a:xfrm>
              <a:off x="3424267" y="4361231"/>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2" y="52"/>
                    <a:pt x="0" y="51"/>
                    <a:pt x="0" y="49"/>
                  </a:cubicBezTo>
                  <a:cubicBezTo>
                    <a:pt x="0" y="3"/>
                    <a:pt x="0" y="3"/>
                    <a:pt x="0" y="3"/>
                  </a:cubicBezTo>
                  <a:cubicBezTo>
                    <a:pt x="0" y="1"/>
                    <a:pt x="2"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5" name="Freeform 153">
              <a:extLst>
                <a:ext uri="{FF2B5EF4-FFF2-40B4-BE49-F238E27FC236}">
                  <a16:creationId xmlns:a16="http://schemas.microsoft.com/office/drawing/2014/main" id="{C0E1723B-5E65-4C3A-8F97-64025E0EB94A}"/>
                </a:ext>
              </a:extLst>
            </p:cNvPr>
            <p:cNvSpPr>
              <a:spLocks/>
            </p:cNvSpPr>
            <p:nvPr/>
          </p:nvSpPr>
          <p:spPr bwMode="auto">
            <a:xfrm>
              <a:off x="3670000" y="4361231"/>
              <a:ext cx="136098" cy="134208"/>
            </a:xfrm>
            <a:custGeom>
              <a:avLst/>
              <a:gdLst>
                <a:gd name="T0" fmla="*/ 53 w 53"/>
                <a:gd name="T1" fmla="*/ 49 h 52"/>
                <a:gd name="T2" fmla="*/ 49 w 53"/>
                <a:gd name="T3" fmla="*/ 52 h 52"/>
                <a:gd name="T4" fmla="*/ 4 w 53"/>
                <a:gd name="T5" fmla="*/ 52 h 52"/>
                <a:gd name="T6" fmla="*/ 0 w 53"/>
                <a:gd name="T7" fmla="*/ 49 h 52"/>
                <a:gd name="T8" fmla="*/ 0 w 53"/>
                <a:gd name="T9" fmla="*/ 3 h 52"/>
                <a:gd name="T10" fmla="*/ 4 w 53"/>
                <a:gd name="T11" fmla="*/ 0 h 52"/>
                <a:gd name="T12" fmla="*/ 49 w 53"/>
                <a:gd name="T13" fmla="*/ 0 h 52"/>
                <a:gd name="T14" fmla="*/ 53 w 53"/>
                <a:gd name="T15" fmla="*/ 3 h 52"/>
                <a:gd name="T16" fmla="*/ 53 w 53"/>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3" y="49"/>
                  </a:moveTo>
                  <a:cubicBezTo>
                    <a:pt x="53" y="51"/>
                    <a:pt x="51" y="52"/>
                    <a:pt x="49" y="52"/>
                  </a:cubicBezTo>
                  <a:cubicBezTo>
                    <a:pt x="4" y="52"/>
                    <a:pt x="4" y="52"/>
                    <a:pt x="4" y="52"/>
                  </a:cubicBezTo>
                  <a:cubicBezTo>
                    <a:pt x="2" y="52"/>
                    <a:pt x="0" y="51"/>
                    <a:pt x="0" y="49"/>
                  </a:cubicBezTo>
                  <a:cubicBezTo>
                    <a:pt x="0" y="3"/>
                    <a:pt x="0" y="3"/>
                    <a:pt x="0" y="3"/>
                  </a:cubicBezTo>
                  <a:cubicBezTo>
                    <a:pt x="0" y="1"/>
                    <a:pt x="2" y="0"/>
                    <a:pt x="4" y="0"/>
                  </a:cubicBezTo>
                  <a:cubicBezTo>
                    <a:pt x="49" y="0"/>
                    <a:pt x="49" y="0"/>
                    <a:pt x="49" y="0"/>
                  </a:cubicBezTo>
                  <a:cubicBezTo>
                    <a:pt x="51" y="0"/>
                    <a:pt x="53" y="1"/>
                    <a:pt x="53" y="3"/>
                  </a:cubicBezTo>
                  <a:lnTo>
                    <a:pt x="53"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 name="Freeform 154">
              <a:extLst>
                <a:ext uri="{FF2B5EF4-FFF2-40B4-BE49-F238E27FC236}">
                  <a16:creationId xmlns:a16="http://schemas.microsoft.com/office/drawing/2014/main" id="{5C783067-CC5B-4916-B57B-F73FB4A3E31F}"/>
                </a:ext>
              </a:extLst>
            </p:cNvPr>
            <p:cNvSpPr>
              <a:spLocks/>
            </p:cNvSpPr>
            <p:nvPr/>
          </p:nvSpPr>
          <p:spPr bwMode="auto">
            <a:xfrm>
              <a:off x="3178535" y="4608853"/>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1"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1"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7" name="Freeform 155">
              <a:extLst>
                <a:ext uri="{FF2B5EF4-FFF2-40B4-BE49-F238E27FC236}">
                  <a16:creationId xmlns:a16="http://schemas.microsoft.com/office/drawing/2014/main" id="{A344F36F-9C32-4FBF-B55E-4449E4E37BA1}"/>
                </a:ext>
              </a:extLst>
            </p:cNvPr>
            <p:cNvSpPr>
              <a:spLocks/>
            </p:cNvSpPr>
            <p:nvPr/>
          </p:nvSpPr>
          <p:spPr bwMode="auto">
            <a:xfrm>
              <a:off x="3424267" y="4608853"/>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1" y="53"/>
                    <a:pt x="49" y="53"/>
                  </a:cubicBezTo>
                  <a:cubicBezTo>
                    <a:pt x="3" y="53"/>
                    <a:pt x="3" y="53"/>
                    <a:pt x="3" y="53"/>
                  </a:cubicBezTo>
                  <a:cubicBezTo>
                    <a:pt x="2" y="53"/>
                    <a:pt x="0" y="51"/>
                    <a:pt x="0" y="49"/>
                  </a:cubicBezTo>
                  <a:cubicBezTo>
                    <a:pt x="0" y="4"/>
                    <a:pt x="0" y="4"/>
                    <a:pt x="0" y="4"/>
                  </a:cubicBezTo>
                  <a:cubicBezTo>
                    <a:pt x="0" y="2"/>
                    <a:pt x="2" y="0"/>
                    <a:pt x="3" y="0"/>
                  </a:cubicBezTo>
                  <a:cubicBezTo>
                    <a:pt x="49" y="0"/>
                    <a:pt x="49" y="0"/>
                    <a:pt x="49" y="0"/>
                  </a:cubicBezTo>
                  <a:cubicBezTo>
                    <a:pt x="51"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8" name="Freeform 156">
              <a:extLst>
                <a:ext uri="{FF2B5EF4-FFF2-40B4-BE49-F238E27FC236}">
                  <a16:creationId xmlns:a16="http://schemas.microsoft.com/office/drawing/2014/main" id="{F41D7076-5ADE-4CD4-8395-E6208E1891B7}"/>
                </a:ext>
              </a:extLst>
            </p:cNvPr>
            <p:cNvSpPr>
              <a:spLocks/>
            </p:cNvSpPr>
            <p:nvPr/>
          </p:nvSpPr>
          <p:spPr bwMode="auto">
            <a:xfrm>
              <a:off x="3670000" y="4608853"/>
              <a:ext cx="136098" cy="136098"/>
            </a:xfrm>
            <a:custGeom>
              <a:avLst/>
              <a:gdLst>
                <a:gd name="T0" fmla="*/ 53 w 53"/>
                <a:gd name="T1" fmla="*/ 49 h 53"/>
                <a:gd name="T2" fmla="*/ 49 w 53"/>
                <a:gd name="T3" fmla="*/ 53 h 53"/>
                <a:gd name="T4" fmla="*/ 4 w 53"/>
                <a:gd name="T5" fmla="*/ 53 h 53"/>
                <a:gd name="T6" fmla="*/ 0 w 53"/>
                <a:gd name="T7" fmla="*/ 49 h 53"/>
                <a:gd name="T8" fmla="*/ 0 w 53"/>
                <a:gd name="T9" fmla="*/ 4 h 53"/>
                <a:gd name="T10" fmla="*/ 4 w 53"/>
                <a:gd name="T11" fmla="*/ 0 h 53"/>
                <a:gd name="T12" fmla="*/ 49 w 53"/>
                <a:gd name="T13" fmla="*/ 0 h 53"/>
                <a:gd name="T14" fmla="*/ 53 w 53"/>
                <a:gd name="T15" fmla="*/ 4 h 53"/>
                <a:gd name="T16" fmla="*/ 53 w 53"/>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49"/>
                  </a:moveTo>
                  <a:cubicBezTo>
                    <a:pt x="53" y="51"/>
                    <a:pt x="51" y="53"/>
                    <a:pt x="49" y="53"/>
                  </a:cubicBezTo>
                  <a:cubicBezTo>
                    <a:pt x="4" y="53"/>
                    <a:pt x="4" y="53"/>
                    <a:pt x="4" y="53"/>
                  </a:cubicBezTo>
                  <a:cubicBezTo>
                    <a:pt x="2" y="53"/>
                    <a:pt x="0" y="51"/>
                    <a:pt x="0" y="49"/>
                  </a:cubicBezTo>
                  <a:cubicBezTo>
                    <a:pt x="0" y="4"/>
                    <a:pt x="0" y="4"/>
                    <a:pt x="0" y="4"/>
                  </a:cubicBezTo>
                  <a:cubicBezTo>
                    <a:pt x="0" y="2"/>
                    <a:pt x="2" y="0"/>
                    <a:pt x="4" y="0"/>
                  </a:cubicBezTo>
                  <a:cubicBezTo>
                    <a:pt x="49" y="0"/>
                    <a:pt x="49" y="0"/>
                    <a:pt x="49" y="0"/>
                  </a:cubicBezTo>
                  <a:cubicBezTo>
                    <a:pt x="51" y="0"/>
                    <a:pt x="53" y="2"/>
                    <a:pt x="53" y="4"/>
                  </a:cubicBezTo>
                  <a:lnTo>
                    <a:pt x="53"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 name="Freeform 157">
              <a:extLst>
                <a:ext uri="{FF2B5EF4-FFF2-40B4-BE49-F238E27FC236}">
                  <a16:creationId xmlns:a16="http://schemas.microsoft.com/office/drawing/2014/main" id="{68A50DF4-8D4D-45C3-9B57-735A22D98300}"/>
                </a:ext>
              </a:extLst>
            </p:cNvPr>
            <p:cNvSpPr>
              <a:spLocks/>
            </p:cNvSpPr>
            <p:nvPr/>
          </p:nvSpPr>
          <p:spPr bwMode="auto">
            <a:xfrm>
              <a:off x="3919513" y="4608853"/>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0"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0" y="0"/>
                    <a:pt x="52" y="2"/>
                    <a:pt x="52" y="4"/>
                  </a:cubicBezTo>
                  <a:lnTo>
                    <a:pt x="52"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 name="Freeform 158">
              <a:extLst>
                <a:ext uri="{FF2B5EF4-FFF2-40B4-BE49-F238E27FC236}">
                  <a16:creationId xmlns:a16="http://schemas.microsoft.com/office/drawing/2014/main" id="{14306E33-350D-4A0F-AB93-EC41C3E4DFB4}"/>
                </a:ext>
              </a:extLst>
            </p:cNvPr>
            <p:cNvSpPr>
              <a:spLocks/>
            </p:cNvSpPr>
            <p:nvPr/>
          </p:nvSpPr>
          <p:spPr bwMode="auto">
            <a:xfrm>
              <a:off x="3919513" y="4361231"/>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0"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0" y="0"/>
                    <a:pt x="52" y="1"/>
                    <a:pt x="52" y="3"/>
                  </a:cubicBezTo>
                  <a:lnTo>
                    <a:pt x="52"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grpSp>
    </p:spTree>
    <p:custDataLst>
      <p:tags r:id="rId1"/>
    </p:custDataLst>
    <p:extLst>
      <p:ext uri="{BB962C8B-B14F-4D97-AF65-F5344CB8AC3E}">
        <p14:creationId xmlns:p14="http://schemas.microsoft.com/office/powerpoint/2010/main" val="88062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C100F-F302-4590-A045-F8498D89AEDF}"/>
              </a:ext>
            </a:extLst>
          </p:cNvPr>
          <p:cNvSpPr>
            <a:spLocks noGrp="1"/>
          </p:cNvSpPr>
          <p:nvPr>
            <p:ph type="title"/>
          </p:nvPr>
        </p:nvSpPr>
        <p:spPr>
          <a:xfrm>
            <a:off x="304474" y="181050"/>
            <a:ext cx="8804030" cy="871686"/>
          </a:xfrm>
        </p:spPr>
        <p:txBody>
          <a:bodyPr/>
          <a:lstStyle/>
          <a:p>
            <a:r>
              <a:rPr lang="en-CA" dirty="0"/>
              <a:t>Alerts &amp; reminders</a:t>
            </a:r>
          </a:p>
        </p:txBody>
      </p:sp>
      <p:grpSp>
        <p:nvGrpSpPr>
          <p:cNvPr id="2" name="Group 1">
            <a:extLst>
              <a:ext uri="{FF2B5EF4-FFF2-40B4-BE49-F238E27FC236}">
                <a16:creationId xmlns:a16="http://schemas.microsoft.com/office/drawing/2014/main" id="{5E94A57C-DE11-4B95-927D-91D928019F3E}"/>
              </a:ext>
            </a:extLst>
          </p:cNvPr>
          <p:cNvGrpSpPr/>
          <p:nvPr/>
        </p:nvGrpSpPr>
        <p:grpSpPr>
          <a:xfrm>
            <a:off x="1830162" y="1714070"/>
            <a:ext cx="2679047" cy="3205515"/>
            <a:chOff x="1830162" y="1714070"/>
            <a:chExt cx="2679047" cy="3205515"/>
          </a:xfrm>
        </p:grpSpPr>
        <p:sp>
          <p:nvSpPr>
            <p:cNvPr id="7" name="Rectangle 6">
              <a:extLst>
                <a:ext uri="{FF2B5EF4-FFF2-40B4-BE49-F238E27FC236}">
                  <a16:creationId xmlns:a16="http://schemas.microsoft.com/office/drawing/2014/main" id="{DA33630E-577A-4035-B219-5D29E7578760}"/>
                </a:ext>
              </a:extLst>
            </p:cNvPr>
            <p:cNvSpPr/>
            <p:nvPr/>
          </p:nvSpPr>
          <p:spPr>
            <a:xfrm>
              <a:off x="1830162" y="1714070"/>
              <a:ext cx="2674800" cy="3172944"/>
            </a:xfrm>
            <a:prstGeom prst="rect">
              <a:avLst/>
            </a:prstGeom>
            <a:no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3" name="Rectangle 12">
              <a:extLst>
                <a:ext uri="{FF2B5EF4-FFF2-40B4-BE49-F238E27FC236}">
                  <a16:creationId xmlns:a16="http://schemas.microsoft.com/office/drawing/2014/main" id="{4C2C46D6-D7A1-4B90-9F61-711EDFFD7D47}"/>
                </a:ext>
              </a:extLst>
            </p:cNvPr>
            <p:cNvSpPr/>
            <p:nvPr/>
          </p:nvSpPr>
          <p:spPr>
            <a:xfrm>
              <a:off x="1834409" y="4170785"/>
              <a:ext cx="2674800" cy="748800"/>
            </a:xfrm>
            <a:prstGeom prst="rect">
              <a:avLst/>
            </a:prstGeom>
            <a:solidFill>
              <a:schemeClr val="accent3"/>
            </a:solidFill>
            <a:ln>
              <a:solidFill>
                <a:schemeClr val="bg1"/>
              </a:solidFill>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Customizable alerts</a:t>
              </a:r>
            </a:p>
          </p:txBody>
        </p:sp>
        <p:pic>
          <p:nvPicPr>
            <p:cNvPr id="31" name="Picture 30">
              <a:extLst>
                <a:ext uri="{FF2B5EF4-FFF2-40B4-BE49-F238E27FC236}">
                  <a16:creationId xmlns:a16="http://schemas.microsoft.com/office/drawing/2014/main" id="{6E2D46D7-1901-4758-8943-44F7FC966A25}"/>
                </a:ext>
              </a:extLst>
            </p:cNvPr>
            <p:cNvPicPr>
              <a:picLocks noChangeAspect="1"/>
            </p:cNvPicPr>
            <p:nvPr/>
          </p:nvPicPr>
          <p:blipFill>
            <a:blip r:embed="rId4"/>
            <a:stretch>
              <a:fillRect/>
            </a:stretch>
          </p:blipFill>
          <p:spPr>
            <a:xfrm>
              <a:off x="2471539" y="1972064"/>
              <a:ext cx="1406535" cy="1911775"/>
            </a:xfrm>
            <a:prstGeom prst="rect">
              <a:avLst/>
            </a:prstGeom>
          </p:spPr>
        </p:pic>
      </p:grpSp>
      <p:grpSp>
        <p:nvGrpSpPr>
          <p:cNvPr id="6" name="Group 5">
            <a:extLst>
              <a:ext uri="{FF2B5EF4-FFF2-40B4-BE49-F238E27FC236}">
                <a16:creationId xmlns:a16="http://schemas.microsoft.com/office/drawing/2014/main" id="{3686C98A-48A3-409E-ABF3-53967CB5EBA3}"/>
              </a:ext>
            </a:extLst>
          </p:cNvPr>
          <p:cNvGrpSpPr/>
          <p:nvPr/>
        </p:nvGrpSpPr>
        <p:grpSpPr>
          <a:xfrm>
            <a:off x="4627198" y="1639096"/>
            <a:ext cx="2686641" cy="3280489"/>
            <a:chOff x="4627198" y="1639096"/>
            <a:chExt cx="2686641" cy="3280489"/>
          </a:xfrm>
        </p:grpSpPr>
        <p:sp>
          <p:nvSpPr>
            <p:cNvPr id="9" name="Rectangle 8">
              <a:extLst>
                <a:ext uri="{FF2B5EF4-FFF2-40B4-BE49-F238E27FC236}">
                  <a16:creationId xmlns:a16="http://schemas.microsoft.com/office/drawing/2014/main" id="{5FC1023B-CC3B-44BD-A6E1-6324A5037724}"/>
                </a:ext>
              </a:extLst>
            </p:cNvPr>
            <p:cNvSpPr/>
            <p:nvPr/>
          </p:nvSpPr>
          <p:spPr>
            <a:xfrm>
              <a:off x="4639039" y="1714069"/>
              <a:ext cx="2674800" cy="3172944"/>
            </a:xfrm>
            <a:prstGeom prst="rect">
              <a:avLst/>
            </a:prstGeom>
            <a:no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4" name="Rectangle 13">
              <a:extLst>
                <a:ext uri="{FF2B5EF4-FFF2-40B4-BE49-F238E27FC236}">
                  <a16:creationId xmlns:a16="http://schemas.microsoft.com/office/drawing/2014/main" id="{520541C8-5E8C-4C73-9897-7D2B5CDC50BC}"/>
                </a:ext>
              </a:extLst>
            </p:cNvPr>
            <p:cNvSpPr/>
            <p:nvPr/>
          </p:nvSpPr>
          <p:spPr>
            <a:xfrm>
              <a:off x="4627198" y="4170785"/>
              <a:ext cx="2674800" cy="748800"/>
            </a:xfrm>
            <a:prstGeom prst="rect">
              <a:avLst/>
            </a:prstGeom>
            <a:solidFill>
              <a:schemeClr val="accent3"/>
            </a:solidFill>
            <a:ln>
              <a:solidFill>
                <a:schemeClr val="bg1"/>
              </a:solidFill>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Reduced out-of-balance situations</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3050" y="1639096"/>
              <a:ext cx="2473389" cy="2661970"/>
            </a:xfrm>
            <a:prstGeom prst="rect">
              <a:avLst/>
            </a:prstGeom>
          </p:spPr>
        </p:pic>
      </p:grpSp>
    </p:spTree>
    <p:custDataLst>
      <p:tags r:id="rId1"/>
    </p:custDataLst>
    <p:extLst>
      <p:ext uri="{BB962C8B-B14F-4D97-AF65-F5344CB8AC3E}">
        <p14:creationId xmlns:p14="http://schemas.microsoft.com/office/powerpoint/2010/main" val="174427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F765166-A53D-48B7-B810-7E946BCF4DDD}"/>
              </a:ext>
            </a:extLst>
          </p:cNvPr>
          <p:cNvSpPr>
            <a:spLocks noGrp="1"/>
          </p:cNvSpPr>
          <p:nvPr>
            <p:ph type="title"/>
          </p:nvPr>
        </p:nvSpPr>
        <p:spPr/>
        <p:txBody>
          <a:bodyPr/>
          <a:lstStyle/>
          <a:p>
            <a:r>
              <a:rPr lang="en-CA" sz="4400" dirty="0"/>
              <a:t>Thinking about the sites you manage, how can you best support them with this change?</a:t>
            </a:r>
          </a:p>
        </p:txBody>
      </p:sp>
      <p:grpSp>
        <p:nvGrpSpPr>
          <p:cNvPr id="6" name="Group 5">
            <a:extLst>
              <a:ext uri="{FF2B5EF4-FFF2-40B4-BE49-F238E27FC236}">
                <a16:creationId xmlns:a16="http://schemas.microsoft.com/office/drawing/2014/main" id="{56FBEDBD-65E1-4C3B-A198-42E1AE043156}"/>
              </a:ext>
            </a:extLst>
          </p:cNvPr>
          <p:cNvGrpSpPr/>
          <p:nvPr/>
        </p:nvGrpSpPr>
        <p:grpSpPr>
          <a:xfrm>
            <a:off x="395288" y="1140065"/>
            <a:ext cx="4991280" cy="3657087"/>
            <a:chOff x="3717780" y="3407611"/>
            <a:chExt cx="1589186" cy="1164389"/>
          </a:xfrm>
        </p:grpSpPr>
        <p:pic>
          <p:nvPicPr>
            <p:cNvPr id="7" name="Graphic 6" descr="Speech">
              <a:extLst>
                <a:ext uri="{FF2B5EF4-FFF2-40B4-BE49-F238E27FC236}">
                  <a16:creationId xmlns:a16="http://schemas.microsoft.com/office/drawing/2014/main" id="{C0F5405D-FB95-42BB-B028-F8D90CEC5C2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4647" b="12084"/>
            <a:stretch/>
          </p:blipFill>
          <p:spPr>
            <a:xfrm>
              <a:off x="3717780" y="3407611"/>
              <a:ext cx="1589186" cy="1164389"/>
            </a:xfrm>
            <a:prstGeom prst="rect">
              <a:avLst/>
            </a:prstGeom>
          </p:spPr>
        </p:pic>
        <p:sp>
          <p:nvSpPr>
            <p:cNvPr id="8" name="Oval 7">
              <a:extLst>
                <a:ext uri="{FF2B5EF4-FFF2-40B4-BE49-F238E27FC236}">
                  <a16:creationId xmlns:a16="http://schemas.microsoft.com/office/drawing/2014/main" id="{1930AFAE-4619-48E0-8BD1-6FB8C29C21C3}"/>
                </a:ext>
              </a:extLst>
            </p:cNvPr>
            <p:cNvSpPr/>
            <p:nvPr/>
          </p:nvSpPr>
          <p:spPr>
            <a:xfrm>
              <a:off x="4158240"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9" name="Oval 8">
              <a:extLst>
                <a:ext uri="{FF2B5EF4-FFF2-40B4-BE49-F238E27FC236}">
                  <a16:creationId xmlns:a16="http://schemas.microsoft.com/office/drawing/2014/main" id="{BBBFC3C2-2199-47D7-B81E-7E8A176BA321}"/>
                </a:ext>
              </a:extLst>
            </p:cNvPr>
            <p:cNvSpPr/>
            <p:nvPr/>
          </p:nvSpPr>
          <p:spPr>
            <a:xfrm>
              <a:off x="4433592"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0" name="Oval 9">
              <a:extLst>
                <a:ext uri="{FF2B5EF4-FFF2-40B4-BE49-F238E27FC236}">
                  <a16:creationId xmlns:a16="http://schemas.microsoft.com/office/drawing/2014/main" id="{637D3FFC-9D43-4054-AD36-2F0F64AA38AD}"/>
                </a:ext>
              </a:extLst>
            </p:cNvPr>
            <p:cNvSpPr/>
            <p:nvPr/>
          </p:nvSpPr>
          <p:spPr>
            <a:xfrm>
              <a:off x="4708944"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Tree>
    <p:custDataLst>
      <p:tags r:id="rId1"/>
    </p:custDataLst>
    <p:extLst>
      <p:ext uri="{BB962C8B-B14F-4D97-AF65-F5344CB8AC3E}">
        <p14:creationId xmlns:p14="http://schemas.microsoft.com/office/powerpoint/2010/main" val="293575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90C4DD-129A-4E5B-BD27-BD2DF7F23FD2}"/>
              </a:ext>
            </a:extLst>
          </p:cNvPr>
          <p:cNvSpPr>
            <a:spLocks noGrp="1"/>
          </p:cNvSpPr>
          <p:nvPr>
            <p:ph type="title"/>
          </p:nvPr>
        </p:nvSpPr>
        <p:spPr/>
        <p:txBody>
          <a:bodyPr/>
          <a:lstStyle/>
          <a:p>
            <a:r>
              <a:rPr lang="en-CA" dirty="0">
                <a:solidFill>
                  <a:prstClr val="white"/>
                </a:solidFill>
              </a:rPr>
              <a:t>Poll question</a:t>
            </a:r>
            <a:endParaRPr lang="en-CA" sz="4400" dirty="0"/>
          </a:p>
        </p:txBody>
      </p:sp>
      <p:grpSp>
        <p:nvGrpSpPr>
          <p:cNvPr id="19" name="Group 18">
            <a:extLst>
              <a:ext uri="{FF2B5EF4-FFF2-40B4-BE49-F238E27FC236}">
                <a16:creationId xmlns:a16="http://schemas.microsoft.com/office/drawing/2014/main" id="{0DE77CC9-9B27-4E6A-ACDD-E2256BF75225}"/>
              </a:ext>
            </a:extLst>
          </p:cNvPr>
          <p:cNvGrpSpPr/>
          <p:nvPr/>
        </p:nvGrpSpPr>
        <p:grpSpPr>
          <a:xfrm>
            <a:off x="1188720" y="958050"/>
            <a:ext cx="2919832" cy="3479062"/>
            <a:chOff x="1229872" y="2168236"/>
            <a:chExt cx="2415776" cy="2878465"/>
          </a:xfrm>
        </p:grpSpPr>
        <p:sp>
          <p:nvSpPr>
            <p:cNvPr id="20" name="Rectangle 19">
              <a:extLst>
                <a:ext uri="{FF2B5EF4-FFF2-40B4-BE49-F238E27FC236}">
                  <a16:creationId xmlns:a16="http://schemas.microsoft.com/office/drawing/2014/main" id="{696E24C5-69FE-4FAB-8479-94A6671D0A9E}"/>
                </a:ext>
              </a:extLst>
            </p:cNvPr>
            <p:cNvSpPr/>
            <p:nvPr/>
          </p:nvSpPr>
          <p:spPr>
            <a:xfrm>
              <a:off x="1229872" y="2168236"/>
              <a:ext cx="2415776" cy="2878465"/>
            </a:xfrm>
            <a:prstGeom prst="rect">
              <a:avLst/>
            </a:prstGeom>
            <a:noFill/>
            <a:ln w="114300">
              <a:solidFill>
                <a:schemeClr val="bg1"/>
              </a:solidFill>
            </a:ln>
          </p:spPr>
          <p:txBody>
            <a:bodyPr vert="horz" wrap="square" lIns="91440" tIns="45720" rIns="91440" bIns="45720" numCol="1" anchor="t" anchorCtr="0" compatLnSpc="1">
              <a:prstTxWarp prst="textNoShape">
                <a:avLst/>
              </a:prstTxWarp>
            </a:bodyPr>
            <a:lstStyle/>
            <a:p>
              <a:endParaRPr lang="en-CA" dirty="0"/>
            </a:p>
          </p:txBody>
        </p:sp>
        <p:sp>
          <p:nvSpPr>
            <p:cNvPr id="23" name="Rectangle 22">
              <a:extLst>
                <a:ext uri="{FF2B5EF4-FFF2-40B4-BE49-F238E27FC236}">
                  <a16:creationId xmlns:a16="http://schemas.microsoft.com/office/drawing/2014/main" id="{E98D43BB-F8EA-4E21-B69A-87603747A4EF}"/>
                </a:ext>
              </a:extLst>
            </p:cNvPr>
            <p:cNvSpPr/>
            <p:nvPr/>
          </p:nvSpPr>
          <p:spPr>
            <a:xfrm>
              <a:off x="1527471" y="3539428"/>
              <a:ext cx="455385" cy="1297404"/>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4" name="Rectangle 23">
              <a:extLst>
                <a:ext uri="{FF2B5EF4-FFF2-40B4-BE49-F238E27FC236}">
                  <a16:creationId xmlns:a16="http://schemas.microsoft.com/office/drawing/2014/main" id="{7B21C5F9-C924-4811-8FC4-665CACB82F7F}"/>
                </a:ext>
              </a:extLst>
            </p:cNvPr>
            <p:cNvSpPr/>
            <p:nvPr/>
          </p:nvSpPr>
          <p:spPr>
            <a:xfrm>
              <a:off x="2205614" y="2768240"/>
              <a:ext cx="455385" cy="2068592"/>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5" name="Rectangle 24">
              <a:extLst>
                <a:ext uri="{FF2B5EF4-FFF2-40B4-BE49-F238E27FC236}">
                  <a16:creationId xmlns:a16="http://schemas.microsoft.com/office/drawing/2014/main" id="{10C4E3B3-CBD1-40EC-824F-FDCCF522796D}"/>
                </a:ext>
              </a:extLst>
            </p:cNvPr>
            <p:cNvSpPr/>
            <p:nvPr/>
          </p:nvSpPr>
          <p:spPr>
            <a:xfrm>
              <a:off x="2883757" y="3788882"/>
              <a:ext cx="455385" cy="1047947"/>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Tree>
    <p:custDataLst>
      <p:tags r:id="rId1"/>
    </p:custDataLst>
    <p:extLst>
      <p:ext uri="{BB962C8B-B14F-4D97-AF65-F5344CB8AC3E}">
        <p14:creationId xmlns:p14="http://schemas.microsoft.com/office/powerpoint/2010/main" val="238961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7963548-90C8-4D7A-8113-9C5F21FA5A01}"/>
              </a:ext>
            </a:extLst>
          </p:cNvPr>
          <p:cNvSpPr>
            <a:spLocks noGrp="1"/>
          </p:cNvSpPr>
          <p:nvPr>
            <p:ph idx="1"/>
          </p:nvPr>
        </p:nvSpPr>
        <p:spPr/>
        <p:txBody>
          <a:bodyPr/>
          <a:lstStyle/>
          <a:p>
            <a:r>
              <a:rPr lang="en-CA" dirty="0">
                <a:solidFill>
                  <a:schemeClr val="accent4"/>
                </a:solidFill>
              </a:rPr>
              <a:t>Thinking about the sites you manage, how can you best support them with this change? All answers are correct. </a:t>
            </a:r>
          </a:p>
          <a:p>
            <a:endParaRPr lang="en-CA" dirty="0"/>
          </a:p>
        </p:txBody>
      </p:sp>
      <p:sp>
        <p:nvSpPr>
          <p:cNvPr id="3" name="Title 2">
            <a:extLst>
              <a:ext uri="{FF2B5EF4-FFF2-40B4-BE49-F238E27FC236}">
                <a16:creationId xmlns:a16="http://schemas.microsoft.com/office/drawing/2014/main" id="{2590C4DD-129A-4E5B-BD27-BD2DF7F23FD2}"/>
              </a:ext>
            </a:extLst>
          </p:cNvPr>
          <p:cNvSpPr>
            <a:spLocks noGrp="1"/>
          </p:cNvSpPr>
          <p:nvPr>
            <p:ph type="title"/>
          </p:nvPr>
        </p:nvSpPr>
        <p:spPr/>
        <p:txBody>
          <a:bodyPr/>
          <a:lstStyle/>
          <a:p>
            <a:r>
              <a:rPr lang="en-CA" dirty="0"/>
              <a:t>Poll question</a:t>
            </a:r>
          </a:p>
        </p:txBody>
      </p:sp>
      <p:sp>
        <p:nvSpPr>
          <p:cNvPr id="17" name="Content Placeholder 16">
            <a:extLst>
              <a:ext uri="{FF2B5EF4-FFF2-40B4-BE49-F238E27FC236}">
                <a16:creationId xmlns:a16="http://schemas.microsoft.com/office/drawing/2014/main" id="{A5A36472-D12B-4994-8BFD-E1B2C94AB834}"/>
              </a:ext>
            </a:extLst>
          </p:cNvPr>
          <p:cNvSpPr>
            <a:spLocks noGrp="1"/>
          </p:cNvSpPr>
          <p:nvPr>
            <p:ph idx="13"/>
          </p:nvPr>
        </p:nvSpPr>
        <p:spPr/>
        <p:txBody>
          <a:bodyPr/>
          <a:lstStyle/>
          <a:p>
            <a:r>
              <a:rPr lang="en-CA" dirty="0"/>
              <a:t>Deliver the training provided by Imperial Oil</a:t>
            </a:r>
          </a:p>
          <a:p>
            <a:r>
              <a:rPr lang="en-CA" dirty="0"/>
              <a:t>Develop a plan to communicate the changes to Retail sites</a:t>
            </a:r>
          </a:p>
          <a:p>
            <a:r>
              <a:rPr lang="en-CA" dirty="0"/>
              <a:t>Check in with Retailers as they are implementing the change</a:t>
            </a:r>
          </a:p>
          <a:p>
            <a:r>
              <a:rPr lang="en-CA" dirty="0"/>
              <a:t>Other</a:t>
            </a:r>
          </a:p>
          <a:p>
            <a:endParaRPr lang="en-CA" dirty="0"/>
          </a:p>
        </p:txBody>
      </p:sp>
      <p:sp>
        <p:nvSpPr>
          <p:cNvPr id="15" name="Rectangle 14">
            <a:extLst>
              <a:ext uri="{FF2B5EF4-FFF2-40B4-BE49-F238E27FC236}">
                <a16:creationId xmlns:a16="http://schemas.microsoft.com/office/drawing/2014/main" id="{7A47493E-66DF-4452-87CC-EDBA49415ADD}"/>
              </a:ext>
            </a:extLst>
          </p:cNvPr>
          <p:cNvSpPr/>
          <p:nvPr/>
        </p:nvSpPr>
        <p:spPr>
          <a:xfrm>
            <a:off x="504846" y="3647485"/>
            <a:ext cx="8639154" cy="2446824"/>
          </a:xfrm>
          <a:prstGeom prst="rect">
            <a:avLst/>
          </a:prstGeom>
        </p:spPr>
        <p:txBody>
          <a:bodyPr wrap="square">
            <a:noAutofit/>
          </a:bodyPr>
          <a:lstStyle/>
          <a:p>
            <a:pPr marL="342900" indent="-342900">
              <a:lnSpc>
                <a:spcPct val="90000"/>
              </a:lnSpc>
              <a:spcBef>
                <a:spcPts val="1800"/>
              </a:spcBef>
              <a:buAutoNum type="alphaLcParenR"/>
            </a:pPr>
            <a:endParaRPr lang="en-CA" sz="2400" dirty="0"/>
          </a:p>
        </p:txBody>
      </p:sp>
      <p:sp>
        <p:nvSpPr>
          <p:cNvPr id="21" name="Rectangle 20">
            <a:extLst>
              <a:ext uri="{FF2B5EF4-FFF2-40B4-BE49-F238E27FC236}">
                <a16:creationId xmlns:a16="http://schemas.microsoft.com/office/drawing/2014/main" id="{BD3F6007-3F3F-4244-89F8-E1D25DCF5D63}"/>
              </a:ext>
            </a:extLst>
          </p:cNvPr>
          <p:cNvSpPr/>
          <p:nvPr/>
        </p:nvSpPr>
        <p:spPr>
          <a:xfrm>
            <a:off x="7917873" y="269918"/>
            <a:ext cx="1226127" cy="778840"/>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23" name="Group 22">
            <a:extLst>
              <a:ext uri="{FF2B5EF4-FFF2-40B4-BE49-F238E27FC236}">
                <a16:creationId xmlns:a16="http://schemas.microsoft.com/office/drawing/2014/main" id="{51875D65-D4F6-491D-B247-94739227F025}"/>
              </a:ext>
            </a:extLst>
          </p:cNvPr>
          <p:cNvGrpSpPr/>
          <p:nvPr/>
        </p:nvGrpSpPr>
        <p:grpSpPr>
          <a:xfrm>
            <a:off x="8219022" y="397127"/>
            <a:ext cx="438566" cy="522564"/>
            <a:chOff x="5919256" y="3093320"/>
            <a:chExt cx="1118795" cy="1037065"/>
          </a:xfrm>
        </p:grpSpPr>
        <p:sp>
          <p:nvSpPr>
            <p:cNvPr id="24" name="Rectangle 23">
              <a:extLst>
                <a:ext uri="{FF2B5EF4-FFF2-40B4-BE49-F238E27FC236}">
                  <a16:creationId xmlns:a16="http://schemas.microsoft.com/office/drawing/2014/main" id="{BA936B28-81D9-43D3-BFD0-7A04A8CFAC52}"/>
                </a:ext>
              </a:extLst>
            </p:cNvPr>
            <p:cNvSpPr/>
            <p:nvPr/>
          </p:nvSpPr>
          <p:spPr>
            <a:xfrm>
              <a:off x="5919256" y="3093320"/>
              <a:ext cx="1118795" cy="1037065"/>
            </a:xfrm>
            <a:prstGeom prst="rect">
              <a:avLst/>
            </a:prstGeom>
            <a:noFill/>
            <a:ln w="25400">
              <a:solidFill>
                <a:schemeClr val="bg1"/>
              </a:solidFill>
            </a:ln>
          </p:spPr>
          <p:txBody>
            <a:bodyPr vert="horz" wrap="square" lIns="91440" tIns="45720" rIns="91440" bIns="45720" numCol="1" anchor="t" anchorCtr="0" compatLnSpc="1">
              <a:prstTxWarp prst="textNoShape">
                <a:avLst/>
              </a:prstTxWarp>
            </a:bodyPr>
            <a:lstStyle/>
            <a:p>
              <a:endParaRPr lang="en-CA" dirty="0"/>
            </a:p>
          </p:txBody>
        </p:sp>
        <p:sp>
          <p:nvSpPr>
            <p:cNvPr id="25" name="Rectangle 24">
              <a:extLst>
                <a:ext uri="{FF2B5EF4-FFF2-40B4-BE49-F238E27FC236}">
                  <a16:creationId xmlns:a16="http://schemas.microsoft.com/office/drawing/2014/main" id="{CC3C63DC-495B-4504-AB76-65E3A8147670}"/>
                </a:ext>
              </a:extLst>
            </p:cNvPr>
            <p:cNvSpPr/>
            <p:nvPr/>
          </p:nvSpPr>
          <p:spPr>
            <a:xfrm>
              <a:off x="6057079" y="3587338"/>
              <a:ext cx="210898" cy="467434"/>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6" name="Rectangle 25">
              <a:extLst>
                <a:ext uri="{FF2B5EF4-FFF2-40B4-BE49-F238E27FC236}">
                  <a16:creationId xmlns:a16="http://schemas.microsoft.com/office/drawing/2014/main" id="{87AC76AD-7DEB-4D83-ACF1-961CE8D561D9}"/>
                </a:ext>
              </a:extLst>
            </p:cNvPr>
            <p:cNvSpPr/>
            <p:nvPr/>
          </p:nvSpPr>
          <p:spPr>
            <a:xfrm>
              <a:off x="6371141" y="3309492"/>
              <a:ext cx="210898" cy="745280"/>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7" name="Rectangle 26">
              <a:extLst>
                <a:ext uri="{FF2B5EF4-FFF2-40B4-BE49-F238E27FC236}">
                  <a16:creationId xmlns:a16="http://schemas.microsoft.com/office/drawing/2014/main" id="{2E9163DE-AB73-4EAB-AAFD-BE916986CE9A}"/>
                </a:ext>
              </a:extLst>
            </p:cNvPr>
            <p:cNvSpPr/>
            <p:nvPr/>
          </p:nvSpPr>
          <p:spPr>
            <a:xfrm>
              <a:off x="6685204" y="3677213"/>
              <a:ext cx="210898" cy="377559"/>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
        <p:nvSpPr>
          <p:cNvPr id="33" name="Rectangle 32">
            <a:extLst>
              <a:ext uri="{FF2B5EF4-FFF2-40B4-BE49-F238E27FC236}">
                <a16:creationId xmlns:a16="http://schemas.microsoft.com/office/drawing/2014/main" id="{5B8BABC8-515F-43E8-80CB-637B8048E3D7}"/>
              </a:ext>
            </a:extLst>
          </p:cNvPr>
          <p:cNvSpPr/>
          <p:nvPr/>
        </p:nvSpPr>
        <p:spPr>
          <a:xfrm>
            <a:off x="8894619" y="269918"/>
            <a:ext cx="249381" cy="778840"/>
          </a:xfrm>
          <a:prstGeom prst="rect">
            <a:avLst/>
          </a:prstGeom>
          <a:solidFill>
            <a:srgbClr val="3D7A8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Tree>
    <p:custDataLst>
      <p:tags r:id="rId1"/>
    </p:custDataLst>
    <p:extLst>
      <p:ext uri="{BB962C8B-B14F-4D97-AF65-F5344CB8AC3E}">
        <p14:creationId xmlns:p14="http://schemas.microsoft.com/office/powerpoint/2010/main" val="397785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33F823E-6BFD-4F71-8267-2C861C27A57E}"/>
              </a:ext>
            </a:extLst>
          </p:cNvPr>
          <p:cNvSpPr/>
          <p:nvPr/>
        </p:nvSpPr>
        <p:spPr>
          <a:xfrm>
            <a:off x="318" y="1055330"/>
            <a:ext cx="9143682" cy="5802670"/>
          </a:xfrm>
          <a:prstGeom prst="rect">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2" name="Rectangle 1"/>
          <p:cNvSpPr/>
          <p:nvPr/>
        </p:nvSpPr>
        <p:spPr>
          <a:xfrm>
            <a:off x="3427290" y="1645"/>
            <a:ext cx="5716710" cy="918097"/>
          </a:xfrm>
          <a:prstGeom prst="rect">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18" name="Rectangle 17"/>
          <p:cNvSpPr/>
          <p:nvPr/>
        </p:nvSpPr>
        <p:spPr>
          <a:xfrm>
            <a:off x="-13064" y="1645"/>
            <a:ext cx="1152935" cy="918097"/>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19" name="Rectangle 18"/>
          <p:cNvSpPr/>
          <p:nvPr/>
        </p:nvSpPr>
        <p:spPr>
          <a:xfrm>
            <a:off x="1135518" y="1645"/>
            <a:ext cx="1155662" cy="918097"/>
          </a:xfrm>
          <a:prstGeom prst="rect">
            <a:avLst/>
          </a:prstGeom>
          <a:solidFill>
            <a:srgbClr val="4B95A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20" name="Rectangle 19"/>
          <p:cNvSpPr/>
          <p:nvPr/>
        </p:nvSpPr>
        <p:spPr>
          <a:xfrm>
            <a:off x="2287771" y="1645"/>
            <a:ext cx="1144710" cy="918097"/>
          </a:xfrm>
          <a:prstGeom prst="rect">
            <a:avLst/>
          </a:prstGeom>
          <a:solidFill>
            <a:srgbClr val="17C4CB"/>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21" name="Rectangle 20"/>
          <p:cNvSpPr/>
          <p:nvPr/>
        </p:nvSpPr>
        <p:spPr>
          <a:xfrm>
            <a:off x="3643314" y="149613"/>
            <a:ext cx="4572000" cy="685316"/>
          </a:xfrm>
          <a:prstGeom prst="rect">
            <a:avLst/>
          </a:prstGeom>
        </p:spPr>
        <p:txBody>
          <a:bodyPr>
            <a:spAutoFit/>
          </a:bodyPr>
          <a:lstStyle/>
          <a:p>
            <a:pPr lvl="0">
              <a:lnSpc>
                <a:spcPct val="80000"/>
              </a:lnSpc>
              <a:spcBef>
                <a:spcPts val="400"/>
              </a:spcBef>
            </a:pPr>
            <a:r>
              <a:rPr lang="en-US" sz="1600" dirty="0">
                <a:solidFill>
                  <a:prstClr val="white"/>
                </a:solidFill>
              </a:rPr>
              <a:t>MODULE 4: </a:t>
            </a:r>
            <a:endParaRPr lang="en-US" sz="2400" b="1" spc="100" dirty="0">
              <a:solidFill>
                <a:schemeClr val="bg1"/>
              </a:solidFill>
            </a:endParaRPr>
          </a:p>
          <a:p>
            <a:pPr lvl="0">
              <a:lnSpc>
                <a:spcPct val="80000"/>
              </a:lnSpc>
              <a:spcBef>
                <a:spcPts val="400"/>
              </a:spcBef>
            </a:pPr>
            <a:r>
              <a:rPr lang="en-US" sz="2800" b="1" spc="100" dirty="0">
                <a:solidFill>
                  <a:schemeClr val="bg1"/>
                </a:solidFill>
              </a:rPr>
              <a:t>OTHER UPDATES</a:t>
            </a:r>
            <a:endParaRPr lang="en-CA" sz="2800" b="1" spc="100" dirty="0">
              <a:solidFill>
                <a:schemeClr val="bg1"/>
              </a:solidFill>
            </a:endParaRPr>
          </a:p>
        </p:txBody>
      </p:sp>
      <p:sp>
        <p:nvSpPr>
          <p:cNvPr id="22" name="Freeform 21"/>
          <p:cNvSpPr/>
          <p:nvPr/>
        </p:nvSpPr>
        <p:spPr>
          <a:xfrm>
            <a:off x="504248" y="491582"/>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sp>
        <p:nvSpPr>
          <p:cNvPr id="23" name="Rectangle 22"/>
          <p:cNvSpPr/>
          <p:nvPr/>
        </p:nvSpPr>
        <p:spPr>
          <a:xfrm>
            <a:off x="-23150" y="149613"/>
            <a:ext cx="1163022" cy="289310"/>
          </a:xfrm>
          <a:prstGeom prst="rect">
            <a:avLst/>
          </a:prstGeom>
        </p:spPr>
        <p:txBody>
          <a:bodyPr wrap="square">
            <a:spAutoFit/>
          </a:bodyPr>
          <a:lstStyle/>
          <a:p>
            <a:pPr lvl="0" algn="ctr">
              <a:lnSpc>
                <a:spcPct val="80000"/>
              </a:lnSpc>
              <a:spcBef>
                <a:spcPts val="400"/>
              </a:spcBef>
            </a:pPr>
            <a:r>
              <a:rPr lang="en-US" sz="1600" dirty="0">
                <a:solidFill>
                  <a:prstClr val="white"/>
                </a:solidFill>
              </a:rPr>
              <a:t>MODULE 1 </a:t>
            </a:r>
            <a:endParaRPr lang="en-US" sz="2400" b="1" spc="100" dirty="0">
              <a:solidFill>
                <a:schemeClr val="bg1"/>
              </a:solidFill>
            </a:endParaRPr>
          </a:p>
        </p:txBody>
      </p:sp>
      <p:sp>
        <p:nvSpPr>
          <p:cNvPr id="24" name="Freeform 23"/>
          <p:cNvSpPr/>
          <p:nvPr/>
        </p:nvSpPr>
        <p:spPr>
          <a:xfrm>
            <a:off x="1644120" y="474888"/>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sp>
        <p:nvSpPr>
          <p:cNvPr id="25" name="Rectangle 24"/>
          <p:cNvSpPr/>
          <p:nvPr/>
        </p:nvSpPr>
        <p:spPr>
          <a:xfrm>
            <a:off x="1116722" y="149613"/>
            <a:ext cx="1163022" cy="294183"/>
          </a:xfrm>
          <a:prstGeom prst="rect">
            <a:avLst/>
          </a:prstGeom>
        </p:spPr>
        <p:txBody>
          <a:bodyPr wrap="square">
            <a:spAutoFit/>
          </a:bodyPr>
          <a:lstStyle/>
          <a:p>
            <a:pPr lvl="0" algn="ctr">
              <a:lnSpc>
                <a:spcPct val="80000"/>
              </a:lnSpc>
              <a:spcBef>
                <a:spcPts val="400"/>
              </a:spcBef>
            </a:pPr>
            <a:r>
              <a:rPr lang="en-US" sz="1600" dirty="0">
                <a:solidFill>
                  <a:prstClr val="white"/>
                </a:solidFill>
              </a:rPr>
              <a:t>MODULE 2 </a:t>
            </a:r>
            <a:endParaRPr lang="en-US" sz="2400" b="1" spc="100" dirty="0">
              <a:solidFill>
                <a:schemeClr val="bg1"/>
              </a:solidFill>
            </a:endParaRPr>
          </a:p>
        </p:txBody>
      </p:sp>
      <p:sp>
        <p:nvSpPr>
          <p:cNvPr id="26" name="Freeform 25"/>
          <p:cNvSpPr/>
          <p:nvPr/>
        </p:nvSpPr>
        <p:spPr>
          <a:xfrm>
            <a:off x="2755033" y="466647"/>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sp>
        <p:nvSpPr>
          <p:cNvPr id="27" name="Rectangle 26"/>
          <p:cNvSpPr/>
          <p:nvPr/>
        </p:nvSpPr>
        <p:spPr>
          <a:xfrm>
            <a:off x="2279744" y="149613"/>
            <a:ext cx="1163022" cy="294183"/>
          </a:xfrm>
          <a:prstGeom prst="rect">
            <a:avLst/>
          </a:prstGeom>
        </p:spPr>
        <p:txBody>
          <a:bodyPr wrap="square">
            <a:spAutoFit/>
          </a:bodyPr>
          <a:lstStyle/>
          <a:p>
            <a:pPr lvl="0" algn="ctr">
              <a:lnSpc>
                <a:spcPct val="80000"/>
              </a:lnSpc>
              <a:spcBef>
                <a:spcPts val="400"/>
              </a:spcBef>
            </a:pPr>
            <a:r>
              <a:rPr lang="en-US" sz="1600" dirty="0">
                <a:solidFill>
                  <a:prstClr val="white"/>
                </a:solidFill>
              </a:rPr>
              <a:t>MODULE 3 </a:t>
            </a:r>
            <a:endParaRPr lang="en-US" sz="2400" b="1" spc="100" dirty="0">
              <a:solidFill>
                <a:schemeClr val="bg1"/>
              </a:solidFill>
            </a:endParaRPr>
          </a:p>
        </p:txBody>
      </p:sp>
      <p:sp>
        <p:nvSpPr>
          <p:cNvPr id="76" name="Rectangle 75">
            <a:extLst>
              <a:ext uri="{FF2B5EF4-FFF2-40B4-BE49-F238E27FC236}">
                <a16:creationId xmlns:a16="http://schemas.microsoft.com/office/drawing/2014/main" id="{7BF9BD74-4D7F-4A21-85EE-18010B2FCAF6}"/>
              </a:ext>
            </a:extLst>
          </p:cNvPr>
          <p:cNvSpPr/>
          <p:nvPr/>
        </p:nvSpPr>
        <p:spPr>
          <a:xfrm>
            <a:off x="0" y="4239491"/>
            <a:ext cx="9152965" cy="2662445"/>
          </a:xfrm>
          <a:prstGeom prst="rect">
            <a:avLst/>
          </a:prstGeom>
          <a:solidFill>
            <a:srgbClr val="F7653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78" name="Group 77">
            <a:extLst>
              <a:ext uri="{FF2B5EF4-FFF2-40B4-BE49-F238E27FC236}">
                <a16:creationId xmlns:a16="http://schemas.microsoft.com/office/drawing/2014/main" id="{CD44B0BA-042A-43CC-A526-3B023F7CD424}"/>
              </a:ext>
            </a:extLst>
          </p:cNvPr>
          <p:cNvGrpSpPr/>
          <p:nvPr/>
        </p:nvGrpSpPr>
        <p:grpSpPr>
          <a:xfrm>
            <a:off x="2557935" y="2092791"/>
            <a:ext cx="4238441" cy="4060071"/>
            <a:chOff x="2557935" y="2072009"/>
            <a:chExt cx="4238441" cy="4060071"/>
          </a:xfrm>
          <a:effectLst>
            <a:outerShdw dist="165100" dir="7200000" algn="tr" rotWithShape="0">
              <a:prstClr val="black">
                <a:alpha val="15000"/>
              </a:prstClr>
            </a:outerShdw>
          </a:effectLst>
        </p:grpSpPr>
        <p:sp>
          <p:nvSpPr>
            <p:cNvPr id="11" name="Freeform 8">
              <a:extLst>
                <a:ext uri="{FF2B5EF4-FFF2-40B4-BE49-F238E27FC236}">
                  <a16:creationId xmlns:a16="http://schemas.microsoft.com/office/drawing/2014/main" id="{D99FAA90-57F5-48EE-899A-4C31D3189291}"/>
                </a:ext>
              </a:extLst>
            </p:cNvPr>
            <p:cNvSpPr>
              <a:spLocks/>
            </p:cNvSpPr>
            <p:nvPr/>
          </p:nvSpPr>
          <p:spPr bwMode="auto">
            <a:xfrm>
              <a:off x="2557935" y="3201694"/>
              <a:ext cx="4212961" cy="2930386"/>
            </a:xfrm>
            <a:custGeom>
              <a:avLst/>
              <a:gdLst>
                <a:gd name="T0" fmla="*/ 0 w 1913"/>
                <a:gd name="T1" fmla="*/ 33 h 1327"/>
                <a:gd name="T2" fmla="*/ 158 w 1913"/>
                <a:gd name="T3" fmla="*/ 546 h 1327"/>
                <a:gd name="T4" fmla="*/ 232 w 1913"/>
                <a:gd name="T5" fmla="*/ 646 h 1327"/>
                <a:gd name="T6" fmla="*/ 600 w 1913"/>
                <a:gd name="T7" fmla="*/ 838 h 1327"/>
                <a:gd name="T8" fmla="*/ 1111 w 1913"/>
                <a:gd name="T9" fmla="*/ 1265 h 1327"/>
                <a:gd name="T10" fmla="*/ 1831 w 1913"/>
                <a:gd name="T11" fmla="*/ 1000 h 1327"/>
                <a:gd name="T12" fmla="*/ 1913 w 1913"/>
                <a:gd name="T13" fmla="*/ 844 h 1327"/>
                <a:gd name="T14" fmla="*/ 1297 w 1913"/>
                <a:gd name="T15" fmla="*/ 1040 h 1327"/>
                <a:gd name="T16" fmla="*/ 936 w 1913"/>
                <a:gd name="T17" fmla="*/ 1029 h 1327"/>
                <a:gd name="T18" fmla="*/ 318 w 1913"/>
                <a:gd name="T19" fmla="*/ 231 h 1327"/>
                <a:gd name="T20" fmla="*/ 73 w 1913"/>
                <a:gd name="T21" fmla="*/ 0 h 1327"/>
                <a:gd name="T22" fmla="*/ 0 w 1913"/>
                <a:gd name="T23" fmla="*/ 33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3" h="1327">
                  <a:moveTo>
                    <a:pt x="0" y="33"/>
                  </a:moveTo>
                  <a:cubicBezTo>
                    <a:pt x="158" y="546"/>
                    <a:pt x="158" y="546"/>
                    <a:pt x="158" y="546"/>
                  </a:cubicBezTo>
                  <a:cubicBezTo>
                    <a:pt x="232" y="646"/>
                    <a:pt x="232" y="646"/>
                    <a:pt x="232" y="646"/>
                  </a:cubicBezTo>
                  <a:cubicBezTo>
                    <a:pt x="232" y="646"/>
                    <a:pt x="333" y="487"/>
                    <a:pt x="600" y="838"/>
                  </a:cubicBezTo>
                  <a:cubicBezTo>
                    <a:pt x="867" y="1188"/>
                    <a:pt x="895" y="1327"/>
                    <a:pt x="1111" y="1265"/>
                  </a:cubicBezTo>
                  <a:cubicBezTo>
                    <a:pt x="1328" y="1204"/>
                    <a:pt x="1831" y="1000"/>
                    <a:pt x="1831" y="1000"/>
                  </a:cubicBezTo>
                  <a:cubicBezTo>
                    <a:pt x="1831" y="1000"/>
                    <a:pt x="1909" y="981"/>
                    <a:pt x="1913" y="844"/>
                  </a:cubicBezTo>
                  <a:cubicBezTo>
                    <a:pt x="1297" y="1040"/>
                    <a:pt x="1297" y="1040"/>
                    <a:pt x="1297" y="1040"/>
                  </a:cubicBezTo>
                  <a:cubicBezTo>
                    <a:pt x="936" y="1029"/>
                    <a:pt x="936" y="1029"/>
                    <a:pt x="936" y="1029"/>
                  </a:cubicBezTo>
                  <a:cubicBezTo>
                    <a:pt x="318" y="231"/>
                    <a:pt x="318" y="231"/>
                    <a:pt x="318" y="231"/>
                  </a:cubicBezTo>
                  <a:cubicBezTo>
                    <a:pt x="73" y="0"/>
                    <a:pt x="73" y="0"/>
                    <a:pt x="73" y="0"/>
                  </a:cubicBezTo>
                  <a:lnTo>
                    <a:pt x="0" y="33"/>
                  </a:lnTo>
                  <a:close/>
                </a:path>
              </a:pathLst>
            </a:custGeom>
            <a:solidFill>
              <a:srgbClr val="D1D8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77" name="Group 76">
              <a:extLst>
                <a:ext uri="{FF2B5EF4-FFF2-40B4-BE49-F238E27FC236}">
                  <a16:creationId xmlns:a16="http://schemas.microsoft.com/office/drawing/2014/main" id="{D5A2B10D-22DE-4848-85CC-778B84356232}"/>
                </a:ext>
              </a:extLst>
            </p:cNvPr>
            <p:cNvGrpSpPr/>
            <p:nvPr/>
          </p:nvGrpSpPr>
          <p:grpSpPr>
            <a:xfrm>
              <a:off x="2560058" y="2072009"/>
              <a:ext cx="4236318" cy="3792514"/>
              <a:chOff x="2560058" y="2072009"/>
              <a:chExt cx="4236318" cy="3792514"/>
            </a:xfrm>
          </p:grpSpPr>
          <p:sp>
            <p:nvSpPr>
              <p:cNvPr id="10" name="Freeform 7">
                <a:extLst>
                  <a:ext uri="{FF2B5EF4-FFF2-40B4-BE49-F238E27FC236}">
                    <a16:creationId xmlns:a16="http://schemas.microsoft.com/office/drawing/2014/main" id="{0A40B86E-6A35-41FC-A606-57D77F494144}"/>
                  </a:ext>
                </a:extLst>
              </p:cNvPr>
              <p:cNvSpPr>
                <a:spLocks/>
              </p:cNvSpPr>
              <p:nvPr/>
            </p:nvSpPr>
            <p:spPr bwMode="auto">
              <a:xfrm>
                <a:off x="2560058" y="2471221"/>
                <a:ext cx="4236318" cy="2777496"/>
              </a:xfrm>
              <a:custGeom>
                <a:avLst/>
                <a:gdLst>
                  <a:gd name="T0" fmla="*/ 0 w 1923"/>
                  <a:gd name="T1" fmla="*/ 100 h 1258"/>
                  <a:gd name="T2" fmla="*/ 154 w 1923"/>
                  <a:gd name="T3" fmla="*/ 393 h 1258"/>
                  <a:gd name="T4" fmla="*/ 696 w 1923"/>
                  <a:gd name="T5" fmla="*/ 1017 h 1258"/>
                  <a:gd name="T6" fmla="*/ 904 w 1923"/>
                  <a:gd name="T7" fmla="*/ 1218 h 1258"/>
                  <a:gd name="T8" fmla="*/ 1201 w 1923"/>
                  <a:gd name="T9" fmla="*/ 1253 h 1258"/>
                  <a:gd name="T10" fmla="*/ 1611 w 1923"/>
                  <a:gd name="T11" fmla="*/ 1163 h 1258"/>
                  <a:gd name="T12" fmla="*/ 1907 w 1923"/>
                  <a:gd name="T13" fmla="*/ 1022 h 1258"/>
                  <a:gd name="T14" fmla="*/ 1917 w 1923"/>
                  <a:gd name="T15" fmla="*/ 916 h 1258"/>
                  <a:gd name="T16" fmla="*/ 1620 w 1923"/>
                  <a:gd name="T17" fmla="*/ 520 h 1258"/>
                  <a:gd name="T18" fmla="*/ 960 w 1923"/>
                  <a:gd name="T19" fmla="*/ 115 h 1258"/>
                  <a:gd name="T20" fmla="*/ 648 w 1923"/>
                  <a:gd name="T21" fmla="*/ 0 h 1258"/>
                  <a:gd name="T22" fmla="*/ 317 w 1923"/>
                  <a:gd name="T23" fmla="*/ 45 h 1258"/>
                  <a:gd name="T24" fmla="*/ 0 w 1923"/>
                  <a:gd name="T25" fmla="*/ 100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3" h="1258">
                    <a:moveTo>
                      <a:pt x="0" y="100"/>
                    </a:moveTo>
                    <a:cubicBezTo>
                      <a:pt x="154" y="393"/>
                      <a:pt x="154" y="393"/>
                      <a:pt x="154" y="393"/>
                    </a:cubicBezTo>
                    <a:cubicBezTo>
                      <a:pt x="696" y="1017"/>
                      <a:pt x="696" y="1017"/>
                      <a:pt x="696" y="1017"/>
                    </a:cubicBezTo>
                    <a:cubicBezTo>
                      <a:pt x="904" y="1218"/>
                      <a:pt x="904" y="1218"/>
                      <a:pt x="904" y="1218"/>
                    </a:cubicBezTo>
                    <a:cubicBezTo>
                      <a:pt x="904" y="1218"/>
                      <a:pt x="1167" y="1258"/>
                      <a:pt x="1201" y="1253"/>
                    </a:cubicBezTo>
                    <a:cubicBezTo>
                      <a:pt x="1234" y="1249"/>
                      <a:pt x="1594" y="1169"/>
                      <a:pt x="1611" y="1163"/>
                    </a:cubicBezTo>
                    <a:cubicBezTo>
                      <a:pt x="1629" y="1156"/>
                      <a:pt x="1907" y="1022"/>
                      <a:pt x="1907" y="1022"/>
                    </a:cubicBezTo>
                    <a:cubicBezTo>
                      <a:pt x="1907" y="1022"/>
                      <a:pt x="1923" y="942"/>
                      <a:pt x="1917" y="916"/>
                    </a:cubicBezTo>
                    <a:cubicBezTo>
                      <a:pt x="1886" y="796"/>
                      <a:pt x="1739" y="652"/>
                      <a:pt x="1620" y="520"/>
                    </a:cubicBezTo>
                    <a:cubicBezTo>
                      <a:pt x="1501" y="389"/>
                      <a:pt x="1083" y="158"/>
                      <a:pt x="960" y="115"/>
                    </a:cubicBezTo>
                    <a:cubicBezTo>
                      <a:pt x="837" y="73"/>
                      <a:pt x="846" y="16"/>
                      <a:pt x="648" y="0"/>
                    </a:cubicBezTo>
                    <a:cubicBezTo>
                      <a:pt x="317" y="45"/>
                      <a:pt x="317" y="45"/>
                      <a:pt x="317" y="45"/>
                    </a:cubicBezTo>
                    <a:cubicBezTo>
                      <a:pt x="317" y="45"/>
                      <a:pt x="0" y="76"/>
                      <a:pt x="0" y="100"/>
                    </a:cubicBezTo>
                    <a:close/>
                  </a:path>
                </a:pathLst>
              </a:custGeom>
              <a:solidFill>
                <a:srgbClr val="4B5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Freeform 9">
                <a:extLst>
                  <a:ext uri="{FF2B5EF4-FFF2-40B4-BE49-F238E27FC236}">
                    <a16:creationId xmlns:a16="http://schemas.microsoft.com/office/drawing/2014/main" id="{25445373-F540-4904-B6B9-08146C0B1396}"/>
                  </a:ext>
                </a:extLst>
              </p:cNvPr>
              <p:cNvSpPr>
                <a:spLocks/>
              </p:cNvSpPr>
              <p:nvPr/>
            </p:nvSpPr>
            <p:spPr bwMode="auto">
              <a:xfrm>
                <a:off x="2560058" y="2692062"/>
                <a:ext cx="4225702" cy="3172461"/>
              </a:xfrm>
              <a:custGeom>
                <a:avLst/>
                <a:gdLst>
                  <a:gd name="T0" fmla="*/ 0 w 1918"/>
                  <a:gd name="T1" fmla="*/ 0 h 1437"/>
                  <a:gd name="T2" fmla="*/ 0 w 1918"/>
                  <a:gd name="T3" fmla="*/ 267 h 1437"/>
                  <a:gd name="T4" fmla="*/ 855 w 1918"/>
                  <a:gd name="T5" fmla="*/ 1314 h 1437"/>
                  <a:gd name="T6" fmla="*/ 1141 w 1918"/>
                  <a:gd name="T7" fmla="*/ 1379 h 1437"/>
                  <a:gd name="T8" fmla="*/ 1881 w 1918"/>
                  <a:gd name="T9" fmla="*/ 1123 h 1437"/>
                  <a:gd name="T10" fmla="*/ 1917 w 1918"/>
                  <a:gd name="T11" fmla="*/ 1058 h 1437"/>
                  <a:gd name="T12" fmla="*/ 1918 w 1918"/>
                  <a:gd name="T13" fmla="*/ 825 h 1437"/>
                  <a:gd name="T14" fmla="*/ 1870 w 1918"/>
                  <a:gd name="T15" fmla="*/ 884 h 1437"/>
                  <a:gd name="T16" fmla="*/ 1126 w 1918"/>
                  <a:gd name="T17" fmla="*/ 1087 h 1437"/>
                  <a:gd name="T18" fmla="*/ 877 w 1918"/>
                  <a:gd name="T19" fmla="*/ 1004 h 1437"/>
                  <a:gd name="T20" fmla="*/ 0 w 1918"/>
                  <a:gd name="T21"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8" h="1437">
                    <a:moveTo>
                      <a:pt x="0" y="0"/>
                    </a:moveTo>
                    <a:cubicBezTo>
                      <a:pt x="0" y="267"/>
                      <a:pt x="0" y="267"/>
                      <a:pt x="0" y="267"/>
                    </a:cubicBezTo>
                    <a:cubicBezTo>
                      <a:pt x="0" y="267"/>
                      <a:pt x="552" y="841"/>
                      <a:pt x="855" y="1314"/>
                    </a:cubicBezTo>
                    <a:cubicBezTo>
                      <a:pt x="855" y="1314"/>
                      <a:pt x="924" y="1437"/>
                      <a:pt x="1141" y="1379"/>
                    </a:cubicBezTo>
                    <a:cubicBezTo>
                      <a:pt x="1357" y="1321"/>
                      <a:pt x="1881" y="1123"/>
                      <a:pt x="1881" y="1123"/>
                    </a:cubicBezTo>
                    <a:cubicBezTo>
                      <a:pt x="1881" y="1123"/>
                      <a:pt x="1906" y="1112"/>
                      <a:pt x="1917" y="1058"/>
                    </a:cubicBezTo>
                    <a:cubicBezTo>
                      <a:pt x="1918" y="825"/>
                      <a:pt x="1918" y="825"/>
                      <a:pt x="1918" y="825"/>
                    </a:cubicBezTo>
                    <a:cubicBezTo>
                      <a:pt x="1918" y="825"/>
                      <a:pt x="1906" y="866"/>
                      <a:pt x="1870" y="884"/>
                    </a:cubicBezTo>
                    <a:cubicBezTo>
                      <a:pt x="1834" y="902"/>
                      <a:pt x="1126" y="1087"/>
                      <a:pt x="1126" y="1087"/>
                    </a:cubicBezTo>
                    <a:cubicBezTo>
                      <a:pt x="1126" y="1087"/>
                      <a:pt x="989" y="1126"/>
                      <a:pt x="877" y="1004"/>
                    </a:cubicBezTo>
                    <a:cubicBezTo>
                      <a:pt x="792" y="911"/>
                      <a:pt x="455" y="368"/>
                      <a:pt x="0" y="0"/>
                    </a:cubicBezTo>
                    <a:close/>
                  </a:path>
                </a:pathLst>
              </a:custGeom>
              <a:solidFill>
                <a:srgbClr val="687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0">
                <a:extLst>
                  <a:ext uri="{FF2B5EF4-FFF2-40B4-BE49-F238E27FC236}">
                    <a16:creationId xmlns:a16="http://schemas.microsoft.com/office/drawing/2014/main" id="{31705F05-C54A-440B-975B-CA9EF1EA8788}"/>
                  </a:ext>
                </a:extLst>
              </p:cNvPr>
              <p:cNvSpPr>
                <a:spLocks/>
              </p:cNvSpPr>
              <p:nvPr/>
            </p:nvSpPr>
            <p:spPr bwMode="auto">
              <a:xfrm>
                <a:off x="4059226" y="3838734"/>
                <a:ext cx="443804" cy="148643"/>
              </a:xfrm>
              <a:custGeom>
                <a:avLst/>
                <a:gdLst>
                  <a:gd name="T0" fmla="*/ 202 w 202"/>
                  <a:gd name="T1" fmla="*/ 23 h 67"/>
                  <a:gd name="T2" fmla="*/ 182 w 202"/>
                  <a:gd name="T3" fmla="*/ 23 h 67"/>
                  <a:gd name="T4" fmla="*/ 176 w 202"/>
                  <a:gd name="T5" fmla="*/ 19 h 67"/>
                  <a:gd name="T6" fmla="*/ 120 w 202"/>
                  <a:gd name="T7" fmla="*/ 5 h 67"/>
                  <a:gd name="T8" fmla="*/ 32 w 202"/>
                  <a:gd name="T9" fmla="*/ 18 h 67"/>
                  <a:gd name="T10" fmla="*/ 32 w 202"/>
                  <a:gd name="T11" fmla="*/ 12 h 67"/>
                  <a:gd name="T12" fmla="*/ 0 w 202"/>
                  <a:gd name="T13" fmla="*/ 12 h 67"/>
                  <a:gd name="T14" fmla="*/ 0 w 202"/>
                  <a:gd name="T15" fmla="*/ 32 h 67"/>
                  <a:gd name="T16" fmla="*/ 1 w 202"/>
                  <a:gd name="T17" fmla="*/ 32 h 67"/>
                  <a:gd name="T18" fmla="*/ 10 w 202"/>
                  <a:gd name="T19" fmla="*/ 43 h 67"/>
                  <a:gd name="T20" fmla="*/ 105 w 202"/>
                  <a:gd name="T21" fmla="*/ 66 h 67"/>
                  <a:gd name="T22" fmla="*/ 201 w 202"/>
                  <a:gd name="T23" fmla="*/ 47 h 67"/>
                  <a:gd name="T24" fmla="*/ 202 w 202"/>
                  <a:gd name="T25" fmla="*/ 44 h 67"/>
                  <a:gd name="T26" fmla="*/ 202 w 202"/>
                  <a:gd name="T27" fmla="*/ 44 h 67"/>
                  <a:gd name="T28" fmla="*/ 202 w 202"/>
                  <a:gd name="T29" fmla="*/ 2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67">
                    <a:moveTo>
                      <a:pt x="202" y="23"/>
                    </a:moveTo>
                    <a:cubicBezTo>
                      <a:pt x="182" y="23"/>
                      <a:pt x="182" y="23"/>
                      <a:pt x="182" y="23"/>
                    </a:cubicBezTo>
                    <a:cubicBezTo>
                      <a:pt x="180" y="22"/>
                      <a:pt x="178" y="21"/>
                      <a:pt x="176" y="19"/>
                    </a:cubicBezTo>
                    <a:cubicBezTo>
                      <a:pt x="148" y="0"/>
                      <a:pt x="120" y="5"/>
                      <a:pt x="120" y="5"/>
                    </a:cubicBezTo>
                    <a:cubicBezTo>
                      <a:pt x="32" y="18"/>
                      <a:pt x="32" y="18"/>
                      <a:pt x="32" y="18"/>
                    </a:cubicBezTo>
                    <a:cubicBezTo>
                      <a:pt x="32" y="12"/>
                      <a:pt x="32" y="12"/>
                      <a:pt x="32" y="12"/>
                    </a:cubicBezTo>
                    <a:cubicBezTo>
                      <a:pt x="0" y="12"/>
                      <a:pt x="0" y="12"/>
                      <a:pt x="0" y="12"/>
                    </a:cubicBezTo>
                    <a:cubicBezTo>
                      <a:pt x="0" y="32"/>
                      <a:pt x="0" y="32"/>
                      <a:pt x="0" y="32"/>
                    </a:cubicBezTo>
                    <a:cubicBezTo>
                      <a:pt x="1" y="32"/>
                      <a:pt x="1" y="32"/>
                      <a:pt x="1" y="32"/>
                    </a:cubicBezTo>
                    <a:cubicBezTo>
                      <a:pt x="0" y="36"/>
                      <a:pt x="2" y="39"/>
                      <a:pt x="10" y="43"/>
                    </a:cubicBezTo>
                    <a:cubicBezTo>
                      <a:pt x="10" y="43"/>
                      <a:pt x="68" y="66"/>
                      <a:pt x="105" y="66"/>
                    </a:cubicBezTo>
                    <a:cubicBezTo>
                      <a:pt x="142" y="67"/>
                      <a:pt x="201" y="47"/>
                      <a:pt x="201" y="47"/>
                    </a:cubicBezTo>
                    <a:cubicBezTo>
                      <a:pt x="201" y="47"/>
                      <a:pt x="202" y="47"/>
                      <a:pt x="202" y="44"/>
                    </a:cubicBezTo>
                    <a:cubicBezTo>
                      <a:pt x="202" y="44"/>
                      <a:pt x="202" y="44"/>
                      <a:pt x="202" y="44"/>
                    </a:cubicBezTo>
                    <a:lnTo>
                      <a:pt x="202" y="23"/>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1">
                <a:extLst>
                  <a:ext uri="{FF2B5EF4-FFF2-40B4-BE49-F238E27FC236}">
                    <a16:creationId xmlns:a16="http://schemas.microsoft.com/office/drawing/2014/main" id="{38A4C7E9-0F2E-45A2-BB18-3F64D5EDD08D}"/>
                  </a:ext>
                </a:extLst>
              </p:cNvPr>
              <p:cNvSpPr>
                <a:spLocks/>
              </p:cNvSpPr>
              <p:nvPr/>
            </p:nvSpPr>
            <p:spPr bwMode="auto">
              <a:xfrm>
                <a:off x="4023128" y="3796265"/>
                <a:ext cx="496892" cy="144396"/>
              </a:xfrm>
              <a:custGeom>
                <a:avLst/>
                <a:gdLst>
                  <a:gd name="T0" fmla="*/ 26 w 226"/>
                  <a:gd name="T1" fmla="*/ 42 h 66"/>
                  <a:gd name="T2" fmla="*/ 121 w 226"/>
                  <a:gd name="T3" fmla="*/ 65 h 66"/>
                  <a:gd name="T4" fmla="*/ 217 w 226"/>
                  <a:gd name="T5" fmla="*/ 46 h 66"/>
                  <a:gd name="T6" fmla="*/ 192 w 226"/>
                  <a:gd name="T7" fmla="*/ 18 h 66"/>
                  <a:gd name="T8" fmla="*/ 136 w 226"/>
                  <a:gd name="T9" fmla="*/ 4 h 66"/>
                  <a:gd name="T10" fmla="*/ 36 w 226"/>
                  <a:gd name="T11" fmla="*/ 18 h 66"/>
                  <a:gd name="T12" fmla="*/ 26 w 226"/>
                  <a:gd name="T13" fmla="*/ 42 h 66"/>
                </a:gdLst>
                <a:ahLst/>
                <a:cxnLst>
                  <a:cxn ang="0">
                    <a:pos x="T0" y="T1"/>
                  </a:cxn>
                  <a:cxn ang="0">
                    <a:pos x="T2" y="T3"/>
                  </a:cxn>
                  <a:cxn ang="0">
                    <a:pos x="T4" y="T5"/>
                  </a:cxn>
                  <a:cxn ang="0">
                    <a:pos x="T6" y="T7"/>
                  </a:cxn>
                  <a:cxn ang="0">
                    <a:pos x="T8" y="T9"/>
                  </a:cxn>
                  <a:cxn ang="0">
                    <a:pos x="T10" y="T11"/>
                  </a:cxn>
                  <a:cxn ang="0">
                    <a:pos x="T12" y="T13"/>
                  </a:cxn>
                </a:cxnLst>
                <a:rect l="0" t="0" r="r" b="b"/>
                <a:pathLst>
                  <a:path w="226" h="66">
                    <a:moveTo>
                      <a:pt x="26" y="42"/>
                    </a:moveTo>
                    <a:cubicBezTo>
                      <a:pt x="26" y="42"/>
                      <a:pt x="84" y="65"/>
                      <a:pt x="121" y="65"/>
                    </a:cubicBezTo>
                    <a:cubicBezTo>
                      <a:pt x="158" y="66"/>
                      <a:pt x="217" y="46"/>
                      <a:pt x="217" y="46"/>
                    </a:cubicBezTo>
                    <a:cubicBezTo>
                      <a:pt x="217" y="46"/>
                      <a:pt x="226" y="41"/>
                      <a:pt x="192" y="18"/>
                    </a:cubicBezTo>
                    <a:cubicBezTo>
                      <a:pt x="164" y="0"/>
                      <a:pt x="136" y="4"/>
                      <a:pt x="136" y="4"/>
                    </a:cubicBezTo>
                    <a:cubicBezTo>
                      <a:pt x="36" y="18"/>
                      <a:pt x="36" y="18"/>
                      <a:pt x="36" y="18"/>
                    </a:cubicBezTo>
                    <a:cubicBezTo>
                      <a:pt x="36" y="18"/>
                      <a:pt x="0" y="28"/>
                      <a:pt x="26" y="42"/>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2">
                <a:extLst>
                  <a:ext uri="{FF2B5EF4-FFF2-40B4-BE49-F238E27FC236}">
                    <a16:creationId xmlns:a16="http://schemas.microsoft.com/office/drawing/2014/main" id="{89D22548-97DD-4714-92F4-F2044DBE4660}"/>
                  </a:ext>
                </a:extLst>
              </p:cNvPr>
              <p:cNvSpPr>
                <a:spLocks/>
              </p:cNvSpPr>
              <p:nvPr/>
            </p:nvSpPr>
            <p:spPr bwMode="auto">
              <a:xfrm>
                <a:off x="4224857" y="4014983"/>
                <a:ext cx="445928" cy="146519"/>
              </a:xfrm>
              <a:custGeom>
                <a:avLst/>
                <a:gdLst>
                  <a:gd name="T0" fmla="*/ 202 w 202"/>
                  <a:gd name="T1" fmla="*/ 23 h 67"/>
                  <a:gd name="T2" fmla="*/ 182 w 202"/>
                  <a:gd name="T3" fmla="*/ 23 h 67"/>
                  <a:gd name="T4" fmla="*/ 176 w 202"/>
                  <a:gd name="T5" fmla="*/ 19 h 67"/>
                  <a:gd name="T6" fmla="*/ 121 w 202"/>
                  <a:gd name="T7" fmla="*/ 4 h 67"/>
                  <a:gd name="T8" fmla="*/ 32 w 202"/>
                  <a:gd name="T9" fmla="*/ 17 h 67"/>
                  <a:gd name="T10" fmla="*/ 32 w 202"/>
                  <a:gd name="T11" fmla="*/ 12 h 67"/>
                  <a:gd name="T12" fmla="*/ 1 w 202"/>
                  <a:gd name="T13" fmla="*/ 12 h 67"/>
                  <a:gd name="T14" fmla="*/ 1 w 202"/>
                  <a:gd name="T15" fmla="*/ 32 h 67"/>
                  <a:gd name="T16" fmla="*/ 1 w 202"/>
                  <a:gd name="T17" fmla="*/ 32 h 67"/>
                  <a:gd name="T18" fmla="*/ 10 w 202"/>
                  <a:gd name="T19" fmla="*/ 42 h 67"/>
                  <a:gd name="T20" fmla="*/ 105 w 202"/>
                  <a:gd name="T21" fmla="*/ 66 h 67"/>
                  <a:gd name="T22" fmla="*/ 201 w 202"/>
                  <a:gd name="T23" fmla="*/ 47 h 67"/>
                  <a:gd name="T24" fmla="*/ 202 w 202"/>
                  <a:gd name="T25" fmla="*/ 44 h 67"/>
                  <a:gd name="T26" fmla="*/ 202 w 202"/>
                  <a:gd name="T27" fmla="*/ 44 h 67"/>
                  <a:gd name="T28" fmla="*/ 202 w 202"/>
                  <a:gd name="T29" fmla="*/ 2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67">
                    <a:moveTo>
                      <a:pt x="202" y="23"/>
                    </a:moveTo>
                    <a:cubicBezTo>
                      <a:pt x="182" y="23"/>
                      <a:pt x="182" y="23"/>
                      <a:pt x="182" y="23"/>
                    </a:cubicBezTo>
                    <a:cubicBezTo>
                      <a:pt x="180" y="22"/>
                      <a:pt x="178" y="20"/>
                      <a:pt x="176" y="19"/>
                    </a:cubicBezTo>
                    <a:cubicBezTo>
                      <a:pt x="148" y="0"/>
                      <a:pt x="121" y="4"/>
                      <a:pt x="121" y="4"/>
                    </a:cubicBezTo>
                    <a:cubicBezTo>
                      <a:pt x="32" y="17"/>
                      <a:pt x="32" y="17"/>
                      <a:pt x="32" y="17"/>
                    </a:cubicBezTo>
                    <a:cubicBezTo>
                      <a:pt x="32" y="12"/>
                      <a:pt x="32" y="12"/>
                      <a:pt x="32" y="12"/>
                    </a:cubicBezTo>
                    <a:cubicBezTo>
                      <a:pt x="1" y="12"/>
                      <a:pt x="1" y="12"/>
                      <a:pt x="1" y="12"/>
                    </a:cubicBezTo>
                    <a:cubicBezTo>
                      <a:pt x="1" y="32"/>
                      <a:pt x="1" y="32"/>
                      <a:pt x="1" y="32"/>
                    </a:cubicBezTo>
                    <a:cubicBezTo>
                      <a:pt x="1" y="32"/>
                      <a:pt x="1" y="32"/>
                      <a:pt x="1" y="32"/>
                    </a:cubicBezTo>
                    <a:cubicBezTo>
                      <a:pt x="0" y="35"/>
                      <a:pt x="3" y="39"/>
                      <a:pt x="10" y="42"/>
                    </a:cubicBezTo>
                    <a:cubicBezTo>
                      <a:pt x="10" y="42"/>
                      <a:pt x="68" y="65"/>
                      <a:pt x="105" y="66"/>
                    </a:cubicBezTo>
                    <a:cubicBezTo>
                      <a:pt x="142" y="67"/>
                      <a:pt x="201" y="47"/>
                      <a:pt x="201" y="47"/>
                    </a:cubicBezTo>
                    <a:cubicBezTo>
                      <a:pt x="201" y="47"/>
                      <a:pt x="202" y="46"/>
                      <a:pt x="202" y="44"/>
                    </a:cubicBezTo>
                    <a:cubicBezTo>
                      <a:pt x="202" y="44"/>
                      <a:pt x="202" y="44"/>
                      <a:pt x="202" y="44"/>
                    </a:cubicBezTo>
                    <a:lnTo>
                      <a:pt x="202" y="23"/>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3">
                <a:extLst>
                  <a:ext uri="{FF2B5EF4-FFF2-40B4-BE49-F238E27FC236}">
                    <a16:creationId xmlns:a16="http://schemas.microsoft.com/office/drawing/2014/main" id="{AB6EA028-D90D-4A09-87D5-4A8AD31F0EB0}"/>
                  </a:ext>
                </a:extLst>
              </p:cNvPr>
              <p:cNvSpPr>
                <a:spLocks/>
              </p:cNvSpPr>
              <p:nvPr/>
            </p:nvSpPr>
            <p:spPr bwMode="auto">
              <a:xfrm>
                <a:off x="4190881" y="3968267"/>
                <a:ext cx="496892" cy="146519"/>
              </a:xfrm>
              <a:custGeom>
                <a:avLst/>
                <a:gdLst>
                  <a:gd name="T0" fmla="*/ 26 w 226"/>
                  <a:gd name="T1" fmla="*/ 43 h 67"/>
                  <a:gd name="T2" fmla="*/ 121 w 226"/>
                  <a:gd name="T3" fmla="*/ 66 h 67"/>
                  <a:gd name="T4" fmla="*/ 217 w 226"/>
                  <a:gd name="T5" fmla="*/ 47 h 67"/>
                  <a:gd name="T6" fmla="*/ 192 w 226"/>
                  <a:gd name="T7" fmla="*/ 19 h 67"/>
                  <a:gd name="T8" fmla="*/ 137 w 226"/>
                  <a:gd name="T9" fmla="*/ 4 h 67"/>
                  <a:gd name="T10" fmla="*/ 36 w 226"/>
                  <a:gd name="T11" fmla="*/ 19 h 67"/>
                  <a:gd name="T12" fmla="*/ 26 w 226"/>
                  <a:gd name="T13" fmla="*/ 43 h 67"/>
                </a:gdLst>
                <a:ahLst/>
                <a:cxnLst>
                  <a:cxn ang="0">
                    <a:pos x="T0" y="T1"/>
                  </a:cxn>
                  <a:cxn ang="0">
                    <a:pos x="T2" y="T3"/>
                  </a:cxn>
                  <a:cxn ang="0">
                    <a:pos x="T4" y="T5"/>
                  </a:cxn>
                  <a:cxn ang="0">
                    <a:pos x="T6" y="T7"/>
                  </a:cxn>
                  <a:cxn ang="0">
                    <a:pos x="T8" y="T9"/>
                  </a:cxn>
                  <a:cxn ang="0">
                    <a:pos x="T10" y="T11"/>
                  </a:cxn>
                  <a:cxn ang="0">
                    <a:pos x="T12" y="T13"/>
                  </a:cxn>
                </a:cxnLst>
                <a:rect l="0" t="0" r="r" b="b"/>
                <a:pathLst>
                  <a:path w="226" h="67">
                    <a:moveTo>
                      <a:pt x="26" y="43"/>
                    </a:moveTo>
                    <a:cubicBezTo>
                      <a:pt x="26" y="43"/>
                      <a:pt x="84" y="65"/>
                      <a:pt x="121" y="66"/>
                    </a:cubicBezTo>
                    <a:cubicBezTo>
                      <a:pt x="158" y="67"/>
                      <a:pt x="217" y="47"/>
                      <a:pt x="217" y="47"/>
                    </a:cubicBezTo>
                    <a:cubicBezTo>
                      <a:pt x="217" y="47"/>
                      <a:pt x="226" y="42"/>
                      <a:pt x="192" y="19"/>
                    </a:cubicBezTo>
                    <a:cubicBezTo>
                      <a:pt x="164" y="0"/>
                      <a:pt x="137" y="4"/>
                      <a:pt x="137" y="4"/>
                    </a:cubicBezTo>
                    <a:cubicBezTo>
                      <a:pt x="36" y="19"/>
                      <a:pt x="36" y="19"/>
                      <a:pt x="36" y="19"/>
                    </a:cubicBezTo>
                    <a:cubicBezTo>
                      <a:pt x="36" y="19"/>
                      <a:pt x="0" y="29"/>
                      <a:pt x="26" y="43"/>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Freeform 14">
                <a:extLst>
                  <a:ext uri="{FF2B5EF4-FFF2-40B4-BE49-F238E27FC236}">
                    <a16:creationId xmlns:a16="http://schemas.microsoft.com/office/drawing/2014/main" id="{0E54E900-FF02-49C8-ADC1-0BDB460D040B}"/>
                  </a:ext>
                </a:extLst>
              </p:cNvPr>
              <p:cNvSpPr>
                <a:spLocks/>
              </p:cNvSpPr>
              <p:nvPr/>
            </p:nvSpPr>
            <p:spPr bwMode="auto">
              <a:xfrm>
                <a:off x="4354389" y="4193354"/>
                <a:ext cx="465039" cy="155013"/>
              </a:xfrm>
              <a:custGeom>
                <a:avLst/>
                <a:gdLst>
                  <a:gd name="T0" fmla="*/ 212 w 212"/>
                  <a:gd name="T1" fmla="*/ 24 h 70"/>
                  <a:gd name="T2" fmla="*/ 191 w 212"/>
                  <a:gd name="T3" fmla="*/ 24 h 70"/>
                  <a:gd name="T4" fmla="*/ 185 w 212"/>
                  <a:gd name="T5" fmla="*/ 20 h 70"/>
                  <a:gd name="T6" fmla="*/ 126 w 212"/>
                  <a:gd name="T7" fmla="*/ 5 h 70"/>
                  <a:gd name="T8" fmla="*/ 34 w 212"/>
                  <a:gd name="T9" fmla="*/ 18 h 70"/>
                  <a:gd name="T10" fmla="*/ 34 w 212"/>
                  <a:gd name="T11" fmla="*/ 12 h 70"/>
                  <a:gd name="T12" fmla="*/ 0 w 212"/>
                  <a:gd name="T13" fmla="*/ 12 h 70"/>
                  <a:gd name="T14" fmla="*/ 0 w 212"/>
                  <a:gd name="T15" fmla="*/ 34 h 70"/>
                  <a:gd name="T16" fmla="*/ 0 w 212"/>
                  <a:gd name="T17" fmla="*/ 34 h 70"/>
                  <a:gd name="T18" fmla="*/ 10 w 212"/>
                  <a:gd name="T19" fmla="*/ 45 h 70"/>
                  <a:gd name="T20" fmla="*/ 110 w 212"/>
                  <a:gd name="T21" fmla="*/ 69 h 70"/>
                  <a:gd name="T22" fmla="*/ 211 w 212"/>
                  <a:gd name="T23" fmla="*/ 49 h 70"/>
                  <a:gd name="T24" fmla="*/ 212 w 212"/>
                  <a:gd name="T25" fmla="*/ 46 h 70"/>
                  <a:gd name="T26" fmla="*/ 212 w 212"/>
                  <a:gd name="T27" fmla="*/ 46 h 70"/>
                  <a:gd name="T28" fmla="*/ 212 w 212"/>
                  <a:gd name="T29"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70">
                    <a:moveTo>
                      <a:pt x="212" y="24"/>
                    </a:moveTo>
                    <a:cubicBezTo>
                      <a:pt x="191" y="24"/>
                      <a:pt x="191" y="24"/>
                      <a:pt x="191" y="24"/>
                    </a:cubicBezTo>
                    <a:cubicBezTo>
                      <a:pt x="189" y="23"/>
                      <a:pt x="187" y="21"/>
                      <a:pt x="185" y="20"/>
                    </a:cubicBezTo>
                    <a:cubicBezTo>
                      <a:pt x="155" y="0"/>
                      <a:pt x="126" y="5"/>
                      <a:pt x="126" y="5"/>
                    </a:cubicBezTo>
                    <a:cubicBezTo>
                      <a:pt x="34" y="18"/>
                      <a:pt x="34" y="18"/>
                      <a:pt x="34" y="18"/>
                    </a:cubicBezTo>
                    <a:cubicBezTo>
                      <a:pt x="34" y="12"/>
                      <a:pt x="34" y="12"/>
                      <a:pt x="34" y="12"/>
                    </a:cubicBezTo>
                    <a:cubicBezTo>
                      <a:pt x="0" y="12"/>
                      <a:pt x="0" y="12"/>
                      <a:pt x="0" y="12"/>
                    </a:cubicBezTo>
                    <a:cubicBezTo>
                      <a:pt x="0" y="34"/>
                      <a:pt x="0" y="34"/>
                      <a:pt x="0" y="34"/>
                    </a:cubicBezTo>
                    <a:cubicBezTo>
                      <a:pt x="0" y="34"/>
                      <a:pt x="0" y="34"/>
                      <a:pt x="0" y="34"/>
                    </a:cubicBezTo>
                    <a:cubicBezTo>
                      <a:pt x="0" y="37"/>
                      <a:pt x="2" y="40"/>
                      <a:pt x="10" y="45"/>
                    </a:cubicBezTo>
                    <a:cubicBezTo>
                      <a:pt x="10" y="45"/>
                      <a:pt x="71" y="69"/>
                      <a:pt x="110" y="69"/>
                    </a:cubicBezTo>
                    <a:cubicBezTo>
                      <a:pt x="149" y="70"/>
                      <a:pt x="211" y="49"/>
                      <a:pt x="211" y="49"/>
                    </a:cubicBezTo>
                    <a:cubicBezTo>
                      <a:pt x="211" y="49"/>
                      <a:pt x="212" y="48"/>
                      <a:pt x="212" y="46"/>
                    </a:cubicBezTo>
                    <a:cubicBezTo>
                      <a:pt x="212" y="46"/>
                      <a:pt x="212" y="46"/>
                      <a:pt x="212" y="46"/>
                    </a:cubicBezTo>
                    <a:lnTo>
                      <a:pt x="212" y="24"/>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15">
                <a:extLst>
                  <a:ext uri="{FF2B5EF4-FFF2-40B4-BE49-F238E27FC236}">
                    <a16:creationId xmlns:a16="http://schemas.microsoft.com/office/drawing/2014/main" id="{C8D250A7-1A54-44E9-A676-AA974D617AD0}"/>
                  </a:ext>
                </a:extLst>
              </p:cNvPr>
              <p:cNvSpPr>
                <a:spLocks/>
              </p:cNvSpPr>
              <p:nvPr/>
            </p:nvSpPr>
            <p:spPr bwMode="auto">
              <a:xfrm>
                <a:off x="4316167" y="4144514"/>
                <a:ext cx="522373" cy="155013"/>
              </a:xfrm>
              <a:custGeom>
                <a:avLst/>
                <a:gdLst>
                  <a:gd name="T0" fmla="*/ 27 w 237"/>
                  <a:gd name="T1" fmla="*/ 45 h 70"/>
                  <a:gd name="T2" fmla="*/ 127 w 237"/>
                  <a:gd name="T3" fmla="*/ 69 h 70"/>
                  <a:gd name="T4" fmla="*/ 228 w 237"/>
                  <a:gd name="T5" fmla="*/ 49 h 70"/>
                  <a:gd name="T6" fmla="*/ 202 w 237"/>
                  <a:gd name="T7" fmla="*/ 20 h 70"/>
                  <a:gd name="T8" fmla="*/ 143 w 237"/>
                  <a:gd name="T9" fmla="*/ 5 h 70"/>
                  <a:gd name="T10" fmla="*/ 38 w 237"/>
                  <a:gd name="T11" fmla="*/ 20 h 70"/>
                  <a:gd name="T12" fmla="*/ 27 w 237"/>
                  <a:gd name="T13" fmla="*/ 45 h 70"/>
                </a:gdLst>
                <a:ahLst/>
                <a:cxnLst>
                  <a:cxn ang="0">
                    <a:pos x="T0" y="T1"/>
                  </a:cxn>
                  <a:cxn ang="0">
                    <a:pos x="T2" y="T3"/>
                  </a:cxn>
                  <a:cxn ang="0">
                    <a:pos x="T4" y="T5"/>
                  </a:cxn>
                  <a:cxn ang="0">
                    <a:pos x="T6" y="T7"/>
                  </a:cxn>
                  <a:cxn ang="0">
                    <a:pos x="T8" y="T9"/>
                  </a:cxn>
                  <a:cxn ang="0">
                    <a:pos x="T10" y="T11"/>
                  </a:cxn>
                  <a:cxn ang="0">
                    <a:pos x="T12" y="T13"/>
                  </a:cxn>
                </a:cxnLst>
                <a:rect l="0" t="0" r="r" b="b"/>
                <a:pathLst>
                  <a:path w="237" h="70">
                    <a:moveTo>
                      <a:pt x="27" y="45"/>
                    </a:moveTo>
                    <a:cubicBezTo>
                      <a:pt x="27" y="45"/>
                      <a:pt x="88" y="69"/>
                      <a:pt x="127" y="69"/>
                    </a:cubicBezTo>
                    <a:cubicBezTo>
                      <a:pt x="166" y="70"/>
                      <a:pt x="228" y="49"/>
                      <a:pt x="228" y="49"/>
                    </a:cubicBezTo>
                    <a:cubicBezTo>
                      <a:pt x="228" y="49"/>
                      <a:pt x="237" y="43"/>
                      <a:pt x="202" y="20"/>
                    </a:cubicBezTo>
                    <a:cubicBezTo>
                      <a:pt x="172" y="0"/>
                      <a:pt x="143" y="5"/>
                      <a:pt x="143" y="5"/>
                    </a:cubicBezTo>
                    <a:cubicBezTo>
                      <a:pt x="38" y="20"/>
                      <a:pt x="38" y="20"/>
                      <a:pt x="38" y="20"/>
                    </a:cubicBezTo>
                    <a:cubicBezTo>
                      <a:pt x="38" y="20"/>
                      <a:pt x="0" y="30"/>
                      <a:pt x="27" y="45"/>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Freeform 16">
                <a:extLst>
                  <a:ext uri="{FF2B5EF4-FFF2-40B4-BE49-F238E27FC236}">
                    <a16:creationId xmlns:a16="http://schemas.microsoft.com/office/drawing/2014/main" id="{FB6216CD-1A54-458F-891D-D34A74043F53}"/>
                  </a:ext>
                </a:extLst>
              </p:cNvPr>
              <p:cNvSpPr>
                <a:spLocks/>
              </p:cNvSpPr>
              <p:nvPr/>
            </p:nvSpPr>
            <p:spPr bwMode="auto">
              <a:xfrm>
                <a:off x="4498785" y="4369601"/>
                <a:ext cx="479904" cy="159259"/>
              </a:xfrm>
              <a:custGeom>
                <a:avLst/>
                <a:gdLst>
                  <a:gd name="T0" fmla="*/ 217 w 218"/>
                  <a:gd name="T1" fmla="*/ 25 h 72"/>
                  <a:gd name="T2" fmla="*/ 196 w 218"/>
                  <a:gd name="T3" fmla="*/ 25 h 72"/>
                  <a:gd name="T4" fmla="*/ 190 w 218"/>
                  <a:gd name="T5" fmla="*/ 20 h 72"/>
                  <a:gd name="T6" fmla="*/ 129 w 218"/>
                  <a:gd name="T7" fmla="*/ 5 h 72"/>
                  <a:gd name="T8" fmla="*/ 34 w 218"/>
                  <a:gd name="T9" fmla="*/ 18 h 72"/>
                  <a:gd name="T10" fmla="*/ 34 w 218"/>
                  <a:gd name="T11" fmla="*/ 13 h 72"/>
                  <a:gd name="T12" fmla="*/ 0 w 218"/>
                  <a:gd name="T13" fmla="*/ 13 h 72"/>
                  <a:gd name="T14" fmla="*/ 0 w 218"/>
                  <a:gd name="T15" fmla="*/ 34 h 72"/>
                  <a:gd name="T16" fmla="*/ 0 w 218"/>
                  <a:gd name="T17" fmla="*/ 34 h 72"/>
                  <a:gd name="T18" fmla="*/ 10 w 218"/>
                  <a:gd name="T19" fmla="*/ 46 h 72"/>
                  <a:gd name="T20" fmla="*/ 113 w 218"/>
                  <a:gd name="T21" fmla="*/ 71 h 72"/>
                  <a:gd name="T22" fmla="*/ 216 w 218"/>
                  <a:gd name="T23" fmla="*/ 51 h 72"/>
                  <a:gd name="T24" fmla="*/ 217 w 218"/>
                  <a:gd name="T25" fmla="*/ 47 h 72"/>
                  <a:gd name="T26" fmla="*/ 217 w 218"/>
                  <a:gd name="T27" fmla="*/ 47 h 72"/>
                  <a:gd name="T28" fmla="*/ 217 w 218"/>
                  <a:gd name="T29"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72">
                    <a:moveTo>
                      <a:pt x="217" y="25"/>
                    </a:moveTo>
                    <a:cubicBezTo>
                      <a:pt x="196" y="25"/>
                      <a:pt x="196" y="25"/>
                      <a:pt x="196" y="25"/>
                    </a:cubicBezTo>
                    <a:cubicBezTo>
                      <a:pt x="194" y="23"/>
                      <a:pt x="192" y="22"/>
                      <a:pt x="190" y="20"/>
                    </a:cubicBezTo>
                    <a:cubicBezTo>
                      <a:pt x="159" y="0"/>
                      <a:pt x="129" y="5"/>
                      <a:pt x="129" y="5"/>
                    </a:cubicBezTo>
                    <a:cubicBezTo>
                      <a:pt x="34" y="18"/>
                      <a:pt x="34" y="18"/>
                      <a:pt x="34" y="18"/>
                    </a:cubicBezTo>
                    <a:cubicBezTo>
                      <a:pt x="34" y="13"/>
                      <a:pt x="34" y="13"/>
                      <a:pt x="34" y="13"/>
                    </a:cubicBezTo>
                    <a:cubicBezTo>
                      <a:pt x="0" y="13"/>
                      <a:pt x="0" y="13"/>
                      <a:pt x="0" y="13"/>
                    </a:cubicBezTo>
                    <a:cubicBezTo>
                      <a:pt x="0" y="34"/>
                      <a:pt x="0" y="34"/>
                      <a:pt x="0" y="34"/>
                    </a:cubicBezTo>
                    <a:cubicBezTo>
                      <a:pt x="0" y="34"/>
                      <a:pt x="0" y="34"/>
                      <a:pt x="0" y="34"/>
                    </a:cubicBezTo>
                    <a:cubicBezTo>
                      <a:pt x="0" y="38"/>
                      <a:pt x="2" y="41"/>
                      <a:pt x="10" y="46"/>
                    </a:cubicBezTo>
                    <a:cubicBezTo>
                      <a:pt x="10" y="46"/>
                      <a:pt x="73" y="70"/>
                      <a:pt x="113" y="71"/>
                    </a:cubicBezTo>
                    <a:cubicBezTo>
                      <a:pt x="153" y="72"/>
                      <a:pt x="216" y="51"/>
                      <a:pt x="216" y="51"/>
                    </a:cubicBezTo>
                    <a:cubicBezTo>
                      <a:pt x="216" y="51"/>
                      <a:pt x="218" y="50"/>
                      <a:pt x="217" y="47"/>
                    </a:cubicBezTo>
                    <a:cubicBezTo>
                      <a:pt x="217" y="47"/>
                      <a:pt x="217" y="47"/>
                      <a:pt x="217" y="47"/>
                    </a:cubicBezTo>
                    <a:lnTo>
                      <a:pt x="217" y="25"/>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 name="Freeform 17">
                <a:extLst>
                  <a:ext uri="{FF2B5EF4-FFF2-40B4-BE49-F238E27FC236}">
                    <a16:creationId xmlns:a16="http://schemas.microsoft.com/office/drawing/2014/main" id="{75B32CDD-A160-4F63-A882-6038E1DD896A}"/>
                  </a:ext>
                </a:extLst>
              </p:cNvPr>
              <p:cNvSpPr>
                <a:spLocks/>
              </p:cNvSpPr>
              <p:nvPr/>
            </p:nvSpPr>
            <p:spPr bwMode="auto">
              <a:xfrm>
                <a:off x="4458438" y="4318638"/>
                <a:ext cx="537237" cy="159259"/>
              </a:xfrm>
              <a:custGeom>
                <a:avLst/>
                <a:gdLst>
                  <a:gd name="T0" fmla="*/ 28 w 244"/>
                  <a:gd name="T1" fmla="*/ 46 h 72"/>
                  <a:gd name="T2" fmla="*/ 131 w 244"/>
                  <a:gd name="T3" fmla="*/ 71 h 72"/>
                  <a:gd name="T4" fmla="*/ 234 w 244"/>
                  <a:gd name="T5" fmla="*/ 51 h 72"/>
                  <a:gd name="T6" fmla="*/ 208 w 244"/>
                  <a:gd name="T7" fmla="*/ 21 h 72"/>
                  <a:gd name="T8" fmla="*/ 147 w 244"/>
                  <a:gd name="T9" fmla="*/ 5 h 72"/>
                  <a:gd name="T10" fmla="*/ 39 w 244"/>
                  <a:gd name="T11" fmla="*/ 21 h 72"/>
                  <a:gd name="T12" fmla="*/ 28 w 244"/>
                  <a:gd name="T13" fmla="*/ 46 h 72"/>
                </a:gdLst>
                <a:ahLst/>
                <a:cxnLst>
                  <a:cxn ang="0">
                    <a:pos x="T0" y="T1"/>
                  </a:cxn>
                  <a:cxn ang="0">
                    <a:pos x="T2" y="T3"/>
                  </a:cxn>
                  <a:cxn ang="0">
                    <a:pos x="T4" y="T5"/>
                  </a:cxn>
                  <a:cxn ang="0">
                    <a:pos x="T6" y="T7"/>
                  </a:cxn>
                  <a:cxn ang="0">
                    <a:pos x="T8" y="T9"/>
                  </a:cxn>
                  <a:cxn ang="0">
                    <a:pos x="T10" y="T11"/>
                  </a:cxn>
                  <a:cxn ang="0">
                    <a:pos x="T12" y="T13"/>
                  </a:cxn>
                </a:cxnLst>
                <a:rect l="0" t="0" r="r" b="b"/>
                <a:pathLst>
                  <a:path w="244" h="72">
                    <a:moveTo>
                      <a:pt x="28" y="46"/>
                    </a:moveTo>
                    <a:cubicBezTo>
                      <a:pt x="28" y="46"/>
                      <a:pt x="91" y="71"/>
                      <a:pt x="131" y="71"/>
                    </a:cubicBezTo>
                    <a:cubicBezTo>
                      <a:pt x="171" y="72"/>
                      <a:pt x="234" y="51"/>
                      <a:pt x="234" y="51"/>
                    </a:cubicBezTo>
                    <a:cubicBezTo>
                      <a:pt x="234" y="51"/>
                      <a:pt x="244" y="45"/>
                      <a:pt x="208" y="21"/>
                    </a:cubicBezTo>
                    <a:cubicBezTo>
                      <a:pt x="177" y="0"/>
                      <a:pt x="147" y="5"/>
                      <a:pt x="147" y="5"/>
                    </a:cubicBezTo>
                    <a:cubicBezTo>
                      <a:pt x="39" y="21"/>
                      <a:pt x="39" y="21"/>
                      <a:pt x="39" y="21"/>
                    </a:cubicBezTo>
                    <a:cubicBezTo>
                      <a:pt x="39" y="21"/>
                      <a:pt x="0" y="31"/>
                      <a:pt x="28" y="46"/>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2" name="Freeform 18">
                <a:extLst>
                  <a:ext uri="{FF2B5EF4-FFF2-40B4-BE49-F238E27FC236}">
                    <a16:creationId xmlns:a16="http://schemas.microsoft.com/office/drawing/2014/main" id="{9E7D23DB-4B79-45A5-A5A7-08F1DF901805}"/>
                  </a:ext>
                </a:extLst>
              </p:cNvPr>
              <p:cNvSpPr>
                <a:spLocks/>
              </p:cNvSpPr>
              <p:nvPr/>
            </p:nvSpPr>
            <p:spPr bwMode="auto">
              <a:xfrm>
                <a:off x="4549748" y="3726191"/>
                <a:ext cx="394965" cy="165631"/>
              </a:xfrm>
              <a:custGeom>
                <a:avLst/>
                <a:gdLst>
                  <a:gd name="T0" fmla="*/ 177 w 179"/>
                  <a:gd name="T1" fmla="*/ 21 h 75"/>
                  <a:gd name="T2" fmla="*/ 152 w 179"/>
                  <a:gd name="T3" fmla="*/ 2 h 75"/>
                  <a:gd name="T4" fmla="*/ 30 w 179"/>
                  <a:gd name="T5" fmla="*/ 25 h 75"/>
                  <a:gd name="T6" fmla="*/ 30 w 179"/>
                  <a:gd name="T7" fmla="*/ 18 h 75"/>
                  <a:gd name="T8" fmla="*/ 1 w 179"/>
                  <a:gd name="T9" fmla="*/ 18 h 75"/>
                  <a:gd name="T10" fmla="*/ 1 w 179"/>
                  <a:gd name="T11" fmla="*/ 36 h 75"/>
                  <a:gd name="T12" fmla="*/ 1 w 179"/>
                  <a:gd name="T13" fmla="*/ 36 h 75"/>
                  <a:gd name="T14" fmla="*/ 8 w 179"/>
                  <a:gd name="T15" fmla="*/ 45 h 75"/>
                  <a:gd name="T16" fmla="*/ 46 w 179"/>
                  <a:gd name="T17" fmla="*/ 66 h 75"/>
                  <a:gd name="T18" fmla="*/ 90 w 179"/>
                  <a:gd name="T19" fmla="*/ 72 h 75"/>
                  <a:gd name="T20" fmla="*/ 157 w 179"/>
                  <a:gd name="T21" fmla="*/ 55 h 75"/>
                  <a:gd name="T22" fmla="*/ 178 w 179"/>
                  <a:gd name="T23" fmla="*/ 26 h 75"/>
                  <a:gd name="T24" fmla="*/ 177 w 179"/>
                  <a:gd name="T25" fmla="*/ 2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75">
                    <a:moveTo>
                      <a:pt x="177" y="21"/>
                    </a:moveTo>
                    <a:cubicBezTo>
                      <a:pt x="176" y="8"/>
                      <a:pt x="165" y="0"/>
                      <a:pt x="152" y="2"/>
                    </a:cubicBezTo>
                    <a:cubicBezTo>
                      <a:pt x="30" y="25"/>
                      <a:pt x="30" y="25"/>
                      <a:pt x="30" y="25"/>
                    </a:cubicBezTo>
                    <a:cubicBezTo>
                      <a:pt x="30" y="18"/>
                      <a:pt x="30" y="18"/>
                      <a:pt x="30" y="18"/>
                    </a:cubicBezTo>
                    <a:cubicBezTo>
                      <a:pt x="1" y="18"/>
                      <a:pt x="1" y="18"/>
                      <a:pt x="1" y="18"/>
                    </a:cubicBezTo>
                    <a:cubicBezTo>
                      <a:pt x="1" y="36"/>
                      <a:pt x="1" y="36"/>
                      <a:pt x="1" y="36"/>
                    </a:cubicBezTo>
                    <a:cubicBezTo>
                      <a:pt x="1" y="36"/>
                      <a:pt x="1" y="36"/>
                      <a:pt x="1" y="36"/>
                    </a:cubicBezTo>
                    <a:cubicBezTo>
                      <a:pt x="0" y="38"/>
                      <a:pt x="3" y="42"/>
                      <a:pt x="8" y="45"/>
                    </a:cubicBezTo>
                    <a:cubicBezTo>
                      <a:pt x="46" y="66"/>
                      <a:pt x="46" y="66"/>
                      <a:pt x="46" y="66"/>
                    </a:cubicBezTo>
                    <a:cubicBezTo>
                      <a:pt x="58" y="73"/>
                      <a:pt x="77" y="75"/>
                      <a:pt x="90" y="72"/>
                    </a:cubicBezTo>
                    <a:cubicBezTo>
                      <a:pt x="157" y="55"/>
                      <a:pt x="157" y="55"/>
                      <a:pt x="157" y="55"/>
                    </a:cubicBezTo>
                    <a:cubicBezTo>
                      <a:pt x="169" y="52"/>
                      <a:pt x="179" y="39"/>
                      <a:pt x="178" y="26"/>
                    </a:cubicBezTo>
                    <a:lnTo>
                      <a:pt x="177" y="21"/>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 name="Freeform 19">
                <a:extLst>
                  <a:ext uri="{FF2B5EF4-FFF2-40B4-BE49-F238E27FC236}">
                    <a16:creationId xmlns:a16="http://schemas.microsoft.com/office/drawing/2014/main" id="{60CC3EC4-7745-4E5B-87EC-0BFC1DEBD4EC}"/>
                  </a:ext>
                </a:extLst>
              </p:cNvPr>
              <p:cNvSpPr>
                <a:spLocks/>
              </p:cNvSpPr>
              <p:nvPr/>
            </p:nvSpPr>
            <p:spPr bwMode="auto">
              <a:xfrm>
                <a:off x="4543377" y="3692216"/>
                <a:ext cx="401335" cy="167753"/>
              </a:xfrm>
              <a:custGeom>
                <a:avLst/>
                <a:gdLst>
                  <a:gd name="T0" fmla="*/ 14 w 182"/>
                  <a:gd name="T1" fmla="*/ 29 h 76"/>
                  <a:gd name="T2" fmla="*/ 11 w 182"/>
                  <a:gd name="T3" fmla="*/ 45 h 76"/>
                  <a:gd name="T4" fmla="*/ 49 w 182"/>
                  <a:gd name="T5" fmla="*/ 67 h 76"/>
                  <a:gd name="T6" fmla="*/ 93 w 182"/>
                  <a:gd name="T7" fmla="*/ 72 h 76"/>
                  <a:gd name="T8" fmla="*/ 160 w 182"/>
                  <a:gd name="T9" fmla="*/ 56 h 76"/>
                  <a:gd name="T10" fmla="*/ 181 w 182"/>
                  <a:gd name="T11" fmla="*/ 26 h 76"/>
                  <a:gd name="T12" fmla="*/ 180 w 182"/>
                  <a:gd name="T13" fmla="*/ 21 h 76"/>
                  <a:gd name="T14" fmla="*/ 155 w 182"/>
                  <a:gd name="T15" fmla="*/ 2 h 76"/>
                  <a:gd name="T16" fmla="*/ 14 w 182"/>
                  <a:gd name="T17" fmla="*/ 2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76">
                    <a:moveTo>
                      <a:pt x="14" y="29"/>
                    </a:moveTo>
                    <a:cubicBezTo>
                      <a:pt x="1" y="31"/>
                      <a:pt x="0" y="39"/>
                      <a:pt x="11" y="45"/>
                    </a:cubicBezTo>
                    <a:cubicBezTo>
                      <a:pt x="49" y="67"/>
                      <a:pt x="49" y="67"/>
                      <a:pt x="49" y="67"/>
                    </a:cubicBezTo>
                    <a:cubicBezTo>
                      <a:pt x="61" y="73"/>
                      <a:pt x="80" y="76"/>
                      <a:pt x="93" y="72"/>
                    </a:cubicBezTo>
                    <a:cubicBezTo>
                      <a:pt x="160" y="56"/>
                      <a:pt x="160" y="56"/>
                      <a:pt x="160" y="56"/>
                    </a:cubicBezTo>
                    <a:cubicBezTo>
                      <a:pt x="172" y="52"/>
                      <a:pt x="182" y="39"/>
                      <a:pt x="181" y="26"/>
                    </a:cubicBezTo>
                    <a:cubicBezTo>
                      <a:pt x="180" y="21"/>
                      <a:pt x="180" y="21"/>
                      <a:pt x="180" y="21"/>
                    </a:cubicBezTo>
                    <a:cubicBezTo>
                      <a:pt x="179" y="9"/>
                      <a:pt x="168" y="0"/>
                      <a:pt x="155" y="2"/>
                    </a:cubicBezTo>
                    <a:lnTo>
                      <a:pt x="14" y="29"/>
                    </a:ln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 name="Freeform 20">
                <a:extLst>
                  <a:ext uri="{FF2B5EF4-FFF2-40B4-BE49-F238E27FC236}">
                    <a16:creationId xmlns:a16="http://schemas.microsoft.com/office/drawing/2014/main" id="{C4E375C5-F08D-414B-8FAA-6944A07F9A8D}"/>
                  </a:ext>
                </a:extLst>
              </p:cNvPr>
              <p:cNvSpPr>
                <a:spLocks/>
              </p:cNvSpPr>
              <p:nvPr/>
            </p:nvSpPr>
            <p:spPr bwMode="auto">
              <a:xfrm>
                <a:off x="4687773" y="3874834"/>
                <a:ext cx="392841" cy="165631"/>
              </a:xfrm>
              <a:custGeom>
                <a:avLst/>
                <a:gdLst>
                  <a:gd name="T0" fmla="*/ 176 w 178"/>
                  <a:gd name="T1" fmla="*/ 21 h 75"/>
                  <a:gd name="T2" fmla="*/ 151 w 178"/>
                  <a:gd name="T3" fmla="*/ 2 h 75"/>
                  <a:gd name="T4" fmla="*/ 29 w 178"/>
                  <a:gd name="T5" fmla="*/ 25 h 75"/>
                  <a:gd name="T6" fmla="*/ 29 w 178"/>
                  <a:gd name="T7" fmla="*/ 18 h 75"/>
                  <a:gd name="T8" fmla="*/ 0 w 178"/>
                  <a:gd name="T9" fmla="*/ 18 h 75"/>
                  <a:gd name="T10" fmla="*/ 0 w 178"/>
                  <a:gd name="T11" fmla="*/ 35 h 75"/>
                  <a:gd name="T12" fmla="*/ 0 w 178"/>
                  <a:gd name="T13" fmla="*/ 35 h 75"/>
                  <a:gd name="T14" fmla="*/ 7 w 178"/>
                  <a:gd name="T15" fmla="*/ 44 h 75"/>
                  <a:gd name="T16" fmla="*/ 45 w 178"/>
                  <a:gd name="T17" fmla="*/ 66 h 75"/>
                  <a:gd name="T18" fmla="*/ 89 w 178"/>
                  <a:gd name="T19" fmla="*/ 72 h 75"/>
                  <a:gd name="T20" fmla="*/ 156 w 178"/>
                  <a:gd name="T21" fmla="*/ 55 h 75"/>
                  <a:gd name="T22" fmla="*/ 177 w 178"/>
                  <a:gd name="T23" fmla="*/ 26 h 75"/>
                  <a:gd name="T24" fmla="*/ 176 w 178"/>
                  <a:gd name="T25" fmla="*/ 2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75">
                    <a:moveTo>
                      <a:pt x="176" y="21"/>
                    </a:moveTo>
                    <a:cubicBezTo>
                      <a:pt x="175" y="8"/>
                      <a:pt x="164" y="0"/>
                      <a:pt x="151" y="2"/>
                    </a:cubicBezTo>
                    <a:cubicBezTo>
                      <a:pt x="29" y="25"/>
                      <a:pt x="29" y="25"/>
                      <a:pt x="29" y="25"/>
                    </a:cubicBezTo>
                    <a:cubicBezTo>
                      <a:pt x="29" y="18"/>
                      <a:pt x="29" y="18"/>
                      <a:pt x="29" y="18"/>
                    </a:cubicBezTo>
                    <a:cubicBezTo>
                      <a:pt x="0" y="18"/>
                      <a:pt x="0" y="18"/>
                      <a:pt x="0" y="18"/>
                    </a:cubicBezTo>
                    <a:cubicBezTo>
                      <a:pt x="0" y="35"/>
                      <a:pt x="0" y="35"/>
                      <a:pt x="0" y="35"/>
                    </a:cubicBezTo>
                    <a:cubicBezTo>
                      <a:pt x="0" y="35"/>
                      <a:pt x="0" y="35"/>
                      <a:pt x="0" y="35"/>
                    </a:cubicBezTo>
                    <a:cubicBezTo>
                      <a:pt x="0" y="38"/>
                      <a:pt x="2" y="41"/>
                      <a:pt x="7" y="44"/>
                    </a:cubicBezTo>
                    <a:cubicBezTo>
                      <a:pt x="45" y="66"/>
                      <a:pt x="45" y="66"/>
                      <a:pt x="45" y="66"/>
                    </a:cubicBezTo>
                    <a:cubicBezTo>
                      <a:pt x="57" y="72"/>
                      <a:pt x="76" y="75"/>
                      <a:pt x="89" y="72"/>
                    </a:cubicBezTo>
                    <a:cubicBezTo>
                      <a:pt x="156" y="55"/>
                      <a:pt x="156" y="55"/>
                      <a:pt x="156" y="55"/>
                    </a:cubicBezTo>
                    <a:cubicBezTo>
                      <a:pt x="168" y="52"/>
                      <a:pt x="178" y="39"/>
                      <a:pt x="177" y="26"/>
                    </a:cubicBezTo>
                    <a:lnTo>
                      <a:pt x="176" y="21"/>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 name="Freeform 21">
                <a:extLst>
                  <a:ext uri="{FF2B5EF4-FFF2-40B4-BE49-F238E27FC236}">
                    <a16:creationId xmlns:a16="http://schemas.microsoft.com/office/drawing/2014/main" id="{129FA54A-D98A-49D7-B7BE-E9DE8A48AA37}"/>
                  </a:ext>
                </a:extLst>
              </p:cNvPr>
              <p:cNvSpPr>
                <a:spLocks/>
              </p:cNvSpPr>
              <p:nvPr/>
            </p:nvSpPr>
            <p:spPr bwMode="auto">
              <a:xfrm>
                <a:off x="4679279" y="3838734"/>
                <a:ext cx="401335" cy="165631"/>
              </a:xfrm>
              <a:custGeom>
                <a:avLst/>
                <a:gdLst>
                  <a:gd name="T0" fmla="*/ 14 w 182"/>
                  <a:gd name="T1" fmla="*/ 29 h 75"/>
                  <a:gd name="T2" fmla="*/ 11 w 182"/>
                  <a:gd name="T3" fmla="*/ 45 h 75"/>
                  <a:gd name="T4" fmla="*/ 49 w 182"/>
                  <a:gd name="T5" fmla="*/ 66 h 75"/>
                  <a:gd name="T6" fmla="*/ 93 w 182"/>
                  <a:gd name="T7" fmla="*/ 72 h 75"/>
                  <a:gd name="T8" fmla="*/ 160 w 182"/>
                  <a:gd name="T9" fmla="*/ 55 h 75"/>
                  <a:gd name="T10" fmla="*/ 181 w 182"/>
                  <a:gd name="T11" fmla="*/ 26 h 75"/>
                  <a:gd name="T12" fmla="*/ 180 w 182"/>
                  <a:gd name="T13" fmla="*/ 21 h 75"/>
                  <a:gd name="T14" fmla="*/ 155 w 182"/>
                  <a:gd name="T15" fmla="*/ 2 h 75"/>
                  <a:gd name="T16" fmla="*/ 14 w 182"/>
                  <a:gd name="T17" fmla="*/ 2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75">
                    <a:moveTo>
                      <a:pt x="14" y="29"/>
                    </a:moveTo>
                    <a:cubicBezTo>
                      <a:pt x="1" y="31"/>
                      <a:pt x="0" y="38"/>
                      <a:pt x="11" y="45"/>
                    </a:cubicBezTo>
                    <a:cubicBezTo>
                      <a:pt x="49" y="66"/>
                      <a:pt x="49" y="66"/>
                      <a:pt x="49" y="66"/>
                    </a:cubicBezTo>
                    <a:cubicBezTo>
                      <a:pt x="61" y="73"/>
                      <a:pt x="80" y="75"/>
                      <a:pt x="93" y="72"/>
                    </a:cubicBezTo>
                    <a:cubicBezTo>
                      <a:pt x="160" y="55"/>
                      <a:pt x="160" y="55"/>
                      <a:pt x="160" y="55"/>
                    </a:cubicBezTo>
                    <a:cubicBezTo>
                      <a:pt x="172" y="52"/>
                      <a:pt x="182" y="39"/>
                      <a:pt x="181" y="26"/>
                    </a:cubicBezTo>
                    <a:cubicBezTo>
                      <a:pt x="180" y="21"/>
                      <a:pt x="180" y="21"/>
                      <a:pt x="180" y="21"/>
                    </a:cubicBezTo>
                    <a:cubicBezTo>
                      <a:pt x="179" y="8"/>
                      <a:pt x="168" y="0"/>
                      <a:pt x="155" y="2"/>
                    </a:cubicBezTo>
                    <a:lnTo>
                      <a:pt x="14" y="29"/>
                    </a:ln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 name="Freeform 22">
                <a:extLst>
                  <a:ext uri="{FF2B5EF4-FFF2-40B4-BE49-F238E27FC236}">
                    <a16:creationId xmlns:a16="http://schemas.microsoft.com/office/drawing/2014/main" id="{80E85028-3F97-4F66-8EB2-70083D35E487}"/>
                  </a:ext>
                </a:extLst>
              </p:cNvPr>
              <p:cNvSpPr>
                <a:spLocks/>
              </p:cNvSpPr>
              <p:nvPr/>
            </p:nvSpPr>
            <p:spPr bwMode="auto">
              <a:xfrm>
                <a:off x="4851281" y="4048958"/>
                <a:ext cx="411953" cy="174124"/>
              </a:xfrm>
              <a:custGeom>
                <a:avLst/>
                <a:gdLst>
                  <a:gd name="T0" fmla="*/ 185 w 187"/>
                  <a:gd name="T1" fmla="*/ 22 h 79"/>
                  <a:gd name="T2" fmla="*/ 159 w 187"/>
                  <a:gd name="T3" fmla="*/ 2 h 79"/>
                  <a:gd name="T4" fmla="*/ 31 w 187"/>
                  <a:gd name="T5" fmla="*/ 27 h 79"/>
                  <a:gd name="T6" fmla="*/ 31 w 187"/>
                  <a:gd name="T7" fmla="*/ 19 h 79"/>
                  <a:gd name="T8" fmla="*/ 0 w 187"/>
                  <a:gd name="T9" fmla="*/ 19 h 79"/>
                  <a:gd name="T10" fmla="*/ 0 w 187"/>
                  <a:gd name="T11" fmla="*/ 37 h 79"/>
                  <a:gd name="T12" fmla="*/ 0 w 187"/>
                  <a:gd name="T13" fmla="*/ 37 h 79"/>
                  <a:gd name="T14" fmla="*/ 8 w 187"/>
                  <a:gd name="T15" fmla="*/ 47 h 79"/>
                  <a:gd name="T16" fmla="*/ 48 w 187"/>
                  <a:gd name="T17" fmla="*/ 70 h 79"/>
                  <a:gd name="T18" fmla="*/ 93 w 187"/>
                  <a:gd name="T19" fmla="*/ 76 h 79"/>
                  <a:gd name="T20" fmla="*/ 164 w 187"/>
                  <a:gd name="T21" fmla="*/ 58 h 79"/>
                  <a:gd name="T22" fmla="*/ 186 w 187"/>
                  <a:gd name="T23" fmla="*/ 28 h 79"/>
                  <a:gd name="T24" fmla="*/ 185 w 187"/>
                  <a:gd name="T25"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79">
                    <a:moveTo>
                      <a:pt x="185" y="22"/>
                    </a:moveTo>
                    <a:cubicBezTo>
                      <a:pt x="184" y="9"/>
                      <a:pt x="172" y="0"/>
                      <a:pt x="159" y="2"/>
                    </a:cubicBezTo>
                    <a:cubicBezTo>
                      <a:pt x="31" y="27"/>
                      <a:pt x="31" y="27"/>
                      <a:pt x="31" y="27"/>
                    </a:cubicBezTo>
                    <a:cubicBezTo>
                      <a:pt x="31" y="19"/>
                      <a:pt x="31" y="19"/>
                      <a:pt x="31" y="19"/>
                    </a:cubicBezTo>
                    <a:cubicBezTo>
                      <a:pt x="0" y="19"/>
                      <a:pt x="0" y="19"/>
                      <a:pt x="0" y="19"/>
                    </a:cubicBezTo>
                    <a:cubicBezTo>
                      <a:pt x="0" y="37"/>
                      <a:pt x="0" y="37"/>
                      <a:pt x="0" y="37"/>
                    </a:cubicBezTo>
                    <a:cubicBezTo>
                      <a:pt x="0" y="37"/>
                      <a:pt x="0" y="37"/>
                      <a:pt x="0" y="37"/>
                    </a:cubicBezTo>
                    <a:cubicBezTo>
                      <a:pt x="0" y="40"/>
                      <a:pt x="2" y="44"/>
                      <a:pt x="8" y="47"/>
                    </a:cubicBezTo>
                    <a:cubicBezTo>
                      <a:pt x="48" y="70"/>
                      <a:pt x="48" y="70"/>
                      <a:pt x="48" y="70"/>
                    </a:cubicBezTo>
                    <a:cubicBezTo>
                      <a:pt x="60" y="76"/>
                      <a:pt x="80" y="79"/>
                      <a:pt x="93" y="76"/>
                    </a:cubicBezTo>
                    <a:cubicBezTo>
                      <a:pt x="164" y="58"/>
                      <a:pt x="164" y="58"/>
                      <a:pt x="164" y="58"/>
                    </a:cubicBezTo>
                    <a:cubicBezTo>
                      <a:pt x="177" y="55"/>
                      <a:pt x="187" y="41"/>
                      <a:pt x="186" y="28"/>
                    </a:cubicBezTo>
                    <a:lnTo>
                      <a:pt x="185" y="22"/>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23">
                <a:extLst>
                  <a:ext uri="{FF2B5EF4-FFF2-40B4-BE49-F238E27FC236}">
                    <a16:creationId xmlns:a16="http://schemas.microsoft.com/office/drawing/2014/main" id="{3E247A71-F9C9-491C-98BE-CEF98A586DB0}"/>
                  </a:ext>
                </a:extLst>
              </p:cNvPr>
              <p:cNvSpPr>
                <a:spLocks/>
              </p:cNvSpPr>
              <p:nvPr/>
            </p:nvSpPr>
            <p:spPr bwMode="auto">
              <a:xfrm>
                <a:off x="4842787" y="4010736"/>
                <a:ext cx="420447" cy="178371"/>
              </a:xfrm>
              <a:custGeom>
                <a:avLst/>
                <a:gdLst>
                  <a:gd name="T0" fmla="*/ 15 w 191"/>
                  <a:gd name="T1" fmla="*/ 31 h 80"/>
                  <a:gd name="T2" fmla="*/ 12 w 191"/>
                  <a:gd name="T3" fmla="*/ 48 h 80"/>
                  <a:gd name="T4" fmla="*/ 52 w 191"/>
                  <a:gd name="T5" fmla="*/ 70 h 80"/>
                  <a:gd name="T6" fmla="*/ 97 w 191"/>
                  <a:gd name="T7" fmla="*/ 76 h 80"/>
                  <a:gd name="T8" fmla="*/ 168 w 191"/>
                  <a:gd name="T9" fmla="*/ 59 h 80"/>
                  <a:gd name="T10" fmla="*/ 190 w 191"/>
                  <a:gd name="T11" fmla="*/ 28 h 80"/>
                  <a:gd name="T12" fmla="*/ 189 w 191"/>
                  <a:gd name="T13" fmla="*/ 23 h 80"/>
                  <a:gd name="T14" fmla="*/ 163 w 191"/>
                  <a:gd name="T15" fmla="*/ 3 h 80"/>
                  <a:gd name="T16" fmla="*/ 15 w 191"/>
                  <a:gd name="T17" fmla="*/ 3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80">
                    <a:moveTo>
                      <a:pt x="15" y="31"/>
                    </a:moveTo>
                    <a:cubicBezTo>
                      <a:pt x="2" y="33"/>
                      <a:pt x="0" y="41"/>
                      <a:pt x="12" y="48"/>
                    </a:cubicBezTo>
                    <a:cubicBezTo>
                      <a:pt x="52" y="70"/>
                      <a:pt x="52" y="70"/>
                      <a:pt x="52" y="70"/>
                    </a:cubicBezTo>
                    <a:cubicBezTo>
                      <a:pt x="64" y="77"/>
                      <a:pt x="84" y="80"/>
                      <a:pt x="97" y="76"/>
                    </a:cubicBezTo>
                    <a:cubicBezTo>
                      <a:pt x="168" y="59"/>
                      <a:pt x="168" y="59"/>
                      <a:pt x="168" y="59"/>
                    </a:cubicBezTo>
                    <a:cubicBezTo>
                      <a:pt x="181" y="55"/>
                      <a:pt x="191" y="42"/>
                      <a:pt x="190" y="28"/>
                    </a:cubicBezTo>
                    <a:cubicBezTo>
                      <a:pt x="189" y="23"/>
                      <a:pt x="189" y="23"/>
                      <a:pt x="189" y="23"/>
                    </a:cubicBezTo>
                    <a:cubicBezTo>
                      <a:pt x="188" y="9"/>
                      <a:pt x="176" y="0"/>
                      <a:pt x="163" y="3"/>
                    </a:cubicBezTo>
                    <a:lnTo>
                      <a:pt x="15" y="31"/>
                    </a:ln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 name="Freeform 24">
                <a:extLst>
                  <a:ext uri="{FF2B5EF4-FFF2-40B4-BE49-F238E27FC236}">
                    <a16:creationId xmlns:a16="http://schemas.microsoft.com/office/drawing/2014/main" id="{1FADBA8F-1DB3-4D10-BA85-22F496E31CAE}"/>
                  </a:ext>
                </a:extLst>
              </p:cNvPr>
              <p:cNvSpPr>
                <a:spLocks/>
              </p:cNvSpPr>
              <p:nvPr/>
            </p:nvSpPr>
            <p:spPr bwMode="auto">
              <a:xfrm>
                <a:off x="4991429" y="4244318"/>
                <a:ext cx="431063" cy="180494"/>
              </a:xfrm>
              <a:custGeom>
                <a:avLst/>
                <a:gdLst>
                  <a:gd name="T0" fmla="*/ 193 w 195"/>
                  <a:gd name="T1" fmla="*/ 23 h 82"/>
                  <a:gd name="T2" fmla="*/ 166 w 195"/>
                  <a:gd name="T3" fmla="*/ 3 h 82"/>
                  <a:gd name="T4" fmla="*/ 32 w 195"/>
                  <a:gd name="T5" fmla="*/ 28 h 82"/>
                  <a:gd name="T6" fmla="*/ 32 w 195"/>
                  <a:gd name="T7" fmla="*/ 20 h 82"/>
                  <a:gd name="T8" fmla="*/ 0 w 195"/>
                  <a:gd name="T9" fmla="*/ 20 h 82"/>
                  <a:gd name="T10" fmla="*/ 0 w 195"/>
                  <a:gd name="T11" fmla="*/ 39 h 82"/>
                  <a:gd name="T12" fmla="*/ 0 w 195"/>
                  <a:gd name="T13" fmla="*/ 39 h 82"/>
                  <a:gd name="T14" fmla="*/ 8 w 195"/>
                  <a:gd name="T15" fmla="*/ 49 h 82"/>
                  <a:gd name="T16" fmla="*/ 50 w 195"/>
                  <a:gd name="T17" fmla="*/ 73 h 82"/>
                  <a:gd name="T18" fmla="*/ 97 w 195"/>
                  <a:gd name="T19" fmla="*/ 79 h 82"/>
                  <a:gd name="T20" fmla="*/ 171 w 195"/>
                  <a:gd name="T21" fmla="*/ 61 h 82"/>
                  <a:gd name="T22" fmla="*/ 193 w 195"/>
                  <a:gd name="T23" fmla="*/ 29 h 82"/>
                  <a:gd name="T24" fmla="*/ 193 w 195"/>
                  <a:gd name="T25" fmla="*/ 2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82">
                    <a:moveTo>
                      <a:pt x="193" y="23"/>
                    </a:moveTo>
                    <a:cubicBezTo>
                      <a:pt x="192" y="9"/>
                      <a:pt x="179" y="0"/>
                      <a:pt x="166" y="3"/>
                    </a:cubicBezTo>
                    <a:cubicBezTo>
                      <a:pt x="32" y="28"/>
                      <a:pt x="32" y="28"/>
                      <a:pt x="32" y="28"/>
                    </a:cubicBezTo>
                    <a:cubicBezTo>
                      <a:pt x="32" y="20"/>
                      <a:pt x="32" y="20"/>
                      <a:pt x="32" y="20"/>
                    </a:cubicBezTo>
                    <a:cubicBezTo>
                      <a:pt x="0" y="20"/>
                      <a:pt x="0" y="20"/>
                      <a:pt x="0" y="20"/>
                    </a:cubicBezTo>
                    <a:cubicBezTo>
                      <a:pt x="0" y="39"/>
                      <a:pt x="0" y="39"/>
                      <a:pt x="0" y="39"/>
                    </a:cubicBezTo>
                    <a:cubicBezTo>
                      <a:pt x="0" y="39"/>
                      <a:pt x="0" y="39"/>
                      <a:pt x="0" y="39"/>
                    </a:cubicBezTo>
                    <a:cubicBezTo>
                      <a:pt x="0" y="42"/>
                      <a:pt x="2" y="46"/>
                      <a:pt x="8" y="49"/>
                    </a:cubicBezTo>
                    <a:cubicBezTo>
                      <a:pt x="50" y="73"/>
                      <a:pt x="50" y="73"/>
                      <a:pt x="50" y="73"/>
                    </a:cubicBezTo>
                    <a:cubicBezTo>
                      <a:pt x="62" y="80"/>
                      <a:pt x="83" y="82"/>
                      <a:pt x="97" y="79"/>
                    </a:cubicBezTo>
                    <a:cubicBezTo>
                      <a:pt x="171" y="61"/>
                      <a:pt x="171" y="61"/>
                      <a:pt x="171" y="61"/>
                    </a:cubicBezTo>
                    <a:cubicBezTo>
                      <a:pt x="184" y="57"/>
                      <a:pt x="195" y="43"/>
                      <a:pt x="193" y="29"/>
                    </a:cubicBezTo>
                    <a:lnTo>
                      <a:pt x="193" y="23"/>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 name="Freeform 25">
                <a:extLst>
                  <a:ext uri="{FF2B5EF4-FFF2-40B4-BE49-F238E27FC236}">
                    <a16:creationId xmlns:a16="http://schemas.microsoft.com/office/drawing/2014/main" id="{954FED57-D8B8-4F6D-B733-A5CE401E6162}"/>
                  </a:ext>
                </a:extLst>
              </p:cNvPr>
              <p:cNvSpPr>
                <a:spLocks/>
              </p:cNvSpPr>
              <p:nvPr/>
            </p:nvSpPr>
            <p:spPr bwMode="auto">
              <a:xfrm>
                <a:off x="4982936" y="4206095"/>
                <a:ext cx="439557" cy="180494"/>
              </a:xfrm>
              <a:custGeom>
                <a:avLst/>
                <a:gdLst>
                  <a:gd name="T0" fmla="*/ 15 w 199"/>
                  <a:gd name="T1" fmla="*/ 31 h 82"/>
                  <a:gd name="T2" fmla="*/ 12 w 199"/>
                  <a:gd name="T3" fmla="*/ 49 h 82"/>
                  <a:gd name="T4" fmla="*/ 54 w 199"/>
                  <a:gd name="T5" fmla="*/ 72 h 82"/>
                  <a:gd name="T6" fmla="*/ 101 w 199"/>
                  <a:gd name="T7" fmla="*/ 79 h 82"/>
                  <a:gd name="T8" fmla="*/ 175 w 199"/>
                  <a:gd name="T9" fmla="*/ 60 h 82"/>
                  <a:gd name="T10" fmla="*/ 197 w 199"/>
                  <a:gd name="T11" fmla="*/ 29 h 82"/>
                  <a:gd name="T12" fmla="*/ 197 w 199"/>
                  <a:gd name="T13" fmla="*/ 23 h 82"/>
                  <a:gd name="T14" fmla="*/ 170 w 199"/>
                  <a:gd name="T15" fmla="*/ 2 h 82"/>
                  <a:gd name="T16" fmla="*/ 15 w 199"/>
                  <a:gd name="T17" fmla="*/ 3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82">
                    <a:moveTo>
                      <a:pt x="15" y="31"/>
                    </a:moveTo>
                    <a:cubicBezTo>
                      <a:pt x="1" y="34"/>
                      <a:pt x="0" y="42"/>
                      <a:pt x="12" y="49"/>
                    </a:cubicBezTo>
                    <a:cubicBezTo>
                      <a:pt x="54" y="72"/>
                      <a:pt x="54" y="72"/>
                      <a:pt x="54" y="72"/>
                    </a:cubicBezTo>
                    <a:cubicBezTo>
                      <a:pt x="66" y="79"/>
                      <a:pt x="87" y="82"/>
                      <a:pt x="101" y="79"/>
                    </a:cubicBezTo>
                    <a:cubicBezTo>
                      <a:pt x="175" y="60"/>
                      <a:pt x="175" y="60"/>
                      <a:pt x="175" y="60"/>
                    </a:cubicBezTo>
                    <a:cubicBezTo>
                      <a:pt x="188" y="57"/>
                      <a:pt x="199" y="43"/>
                      <a:pt x="197" y="29"/>
                    </a:cubicBezTo>
                    <a:cubicBezTo>
                      <a:pt x="197" y="23"/>
                      <a:pt x="197" y="23"/>
                      <a:pt x="197" y="23"/>
                    </a:cubicBezTo>
                    <a:cubicBezTo>
                      <a:pt x="196" y="9"/>
                      <a:pt x="183" y="0"/>
                      <a:pt x="170" y="2"/>
                    </a:cubicBezTo>
                    <a:lnTo>
                      <a:pt x="15" y="31"/>
                    </a:ln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 name="Freeform 26">
                <a:extLst>
                  <a:ext uri="{FF2B5EF4-FFF2-40B4-BE49-F238E27FC236}">
                    <a16:creationId xmlns:a16="http://schemas.microsoft.com/office/drawing/2014/main" id="{B227960C-50FA-4E33-BF85-1D1CFDBFEC7A}"/>
                  </a:ext>
                </a:extLst>
              </p:cNvPr>
              <p:cNvSpPr>
                <a:spLocks/>
              </p:cNvSpPr>
              <p:nvPr/>
            </p:nvSpPr>
            <p:spPr bwMode="auto">
              <a:xfrm>
                <a:off x="5076368" y="3603030"/>
                <a:ext cx="329137" cy="218717"/>
              </a:xfrm>
              <a:custGeom>
                <a:avLst/>
                <a:gdLst>
                  <a:gd name="T0" fmla="*/ 119 w 150"/>
                  <a:gd name="T1" fmla="*/ 10 h 99"/>
                  <a:gd name="T2" fmla="*/ 73 w 150"/>
                  <a:gd name="T3" fmla="*/ 75 h 99"/>
                  <a:gd name="T4" fmla="*/ 1 w 150"/>
                  <a:gd name="T5" fmla="*/ 75 h 99"/>
                  <a:gd name="T6" fmla="*/ 1 w 150"/>
                  <a:gd name="T7" fmla="*/ 38 h 99"/>
                  <a:gd name="T8" fmla="*/ 63 w 150"/>
                  <a:gd name="T9" fmla="*/ 20 h 99"/>
                  <a:gd name="T10" fmla="*/ 119 w 150"/>
                  <a:gd name="T11" fmla="*/ 10 h 99"/>
                </a:gdLst>
                <a:ahLst/>
                <a:cxnLst>
                  <a:cxn ang="0">
                    <a:pos x="T0" y="T1"/>
                  </a:cxn>
                  <a:cxn ang="0">
                    <a:pos x="T2" y="T3"/>
                  </a:cxn>
                  <a:cxn ang="0">
                    <a:pos x="T4" y="T5"/>
                  </a:cxn>
                  <a:cxn ang="0">
                    <a:pos x="T6" y="T7"/>
                  </a:cxn>
                  <a:cxn ang="0">
                    <a:pos x="T8" y="T9"/>
                  </a:cxn>
                  <a:cxn ang="0">
                    <a:pos x="T10" y="T11"/>
                  </a:cxn>
                </a:cxnLst>
                <a:rect l="0" t="0" r="r" b="b"/>
                <a:pathLst>
                  <a:path w="150" h="99">
                    <a:moveTo>
                      <a:pt x="119" y="10"/>
                    </a:moveTo>
                    <a:cubicBezTo>
                      <a:pt x="119" y="10"/>
                      <a:pt x="150" y="51"/>
                      <a:pt x="73" y="75"/>
                    </a:cubicBezTo>
                    <a:cubicBezTo>
                      <a:pt x="73" y="75"/>
                      <a:pt x="0" y="99"/>
                      <a:pt x="1" y="75"/>
                    </a:cubicBezTo>
                    <a:cubicBezTo>
                      <a:pt x="1" y="52"/>
                      <a:pt x="1" y="38"/>
                      <a:pt x="1" y="38"/>
                    </a:cubicBezTo>
                    <a:cubicBezTo>
                      <a:pt x="63" y="20"/>
                      <a:pt x="63" y="20"/>
                      <a:pt x="63" y="20"/>
                    </a:cubicBezTo>
                    <a:cubicBezTo>
                      <a:pt x="63" y="20"/>
                      <a:pt x="114" y="0"/>
                      <a:pt x="119" y="10"/>
                    </a:cubicBez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 name="Freeform 27">
                <a:extLst>
                  <a:ext uri="{FF2B5EF4-FFF2-40B4-BE49-F238E27FC236}">
                    <a16:creationId xmlns:a16="http://schemas.microsoft.com/office/drawing/2014/main" id="{C41765F5-615A-4CD0-A67F-EC63E501A1D8}"/>
                  </a:ext>
                </a:extLst>
              </p:cNvPr>
              <p:cNvSpPr>
                <a:spLocks/>
              </p:cNvSpPr>
              <p:nvPr/>
            </p:nvSpPr>
            <p:spPr bwMode="auto">
              <a:xfrm>
                <a:off x="5076368" y="3564808"/>
                <a:ext cx="329137" cy="220841"/>
              </a:xfrm>
              <a:custGeom>
                <a:avLst/>
                <a:gdLst>
                  <a:gd name="T0" fmla="*/ 119 w 150"/>
                  <a:gd name="T1" fmla="*/ 11 h 100"/>
                  <a:gd name="T2" fmla="*/ 73 w 150"/>
                  <a:gd name="T3" fmla="*/ 76 h 100"/>
                  <a:gd name="T4" fmla="*/ 1 w 150"/>
                  <a:gd name="T5" fmla="*/ 76 h 100"/>
                  <a:gd name="T6" fmla="*/ 1 w 150"/>
                  <a:gd name="T7" fmla="*/ 39 h 100"/>
                  <a:gd name="T8" fmla="*/ 63 w 150"/>
                  <a:gd name="T9" fmla="*/ 21 h 100"/>
                  <a:gd name="T10" fmla="*/ 119 w 150"/>
                  <a:gd name="T11" fmla="*/ 11 h 100"/>
                </a:gdLst>
                <a:ahLst/>
                <a:cxnLst>
                  <a:cxn ang="0">
                    <a:pos x="T0" y="T1"/>
                  </a:cxn>
                  <a:cxn ang="0">
                    <a:pos x="T2" y="T3"/>
                  </a:cxn>
                  <a:cxn ang="0">
                    <a:pos x="T4" y="T5"/>
                  </a:cxn>
                  <a:cxn ang="0">
                    <a:pos x="T6" y="T7"/>
                  </a:cxn>
                  <a:cxn ang="0">
                    <a:pos x="T8" y="T9"/>
                  </a:cxn>
                  <a:cxn ang="0">
                    <a:pos x="T10" y="T11"/>
                  </a:cxn>
                </a:cxnLst>
                <a:rect l="0" t="0" r="r" b="b"/>
                <a:pathLst>
                  <a:path w="150" h="100">
                    <a:moveTo>
                      <a:pt x="119" y="11"/>
                    </a:moveTo>
                    <a:cubicBezTo>
                      <a:pt x="119" y="11"/>
                      <a:pt x="150" y="52"/>
                      <a:pt x="73" y="76"/>
                    </a:cubicBezTo>
                    <a:cubicBezTo>
                      <a:pt x="73" y="76"/>
                      <a:pt x="0" y="100"/>
                      <a:pt x="1" y="76"/>
                    </a:cubicBezTo>
                    <a:cubicBezTo>
                      <a:pt x="1" y="53"/>
                      <a:pt x="1" y="39"/>
                      <a:pt x="1" y="39"/>
                    </a:cubicBezTo>
                    <a:cubicBezTo>
                      <a:pt x="63" y="21"/>
                      <a:pt x="63" y="21"/>
                      <a:pt x="63" y="21"/>
                    </a:cubicBezTo>
                    <a:cubicBezTo>
                      <a:pt x="63" y="21"/>
                      <a:pt x="114" y="0"/>
                      <a:pt x="119" y="11"/>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 name="Freeform 28">
                <a:extLst>
                  <a:ext uri="{FF2B5EF4-FFF2-40B4-BE49-F238E27FC236}">
                    <a16:creationId xmlns:a16="http://schemas.microsoft.com/office/drawing/2014/main" id="{00FB318B-C0EF-45BE-B129-0AA161162B7D}"/>
                  </a:ext>
                </a:extLst>
              </p:cNvPr>
              <p:cNvSpPr>
                <a:spLocks/>
              </p:cNvSpPr>
              <p:nvPr/>
            </p:nvSpPr>
            <p:spPr bwMode="auto">
              <a:xfrm>
                <a:off x="5225011" y="3758043"/>
                <a:ext cx="352496" cy="233581"/>
              </a:xfrm>
              <a:custGeom>
                <a:avLst/>
                <a:gdLst>
                  <a:gd name="T0" fmla="*/ 127 w 160"/>
                  <a:gd name="T1" fmla="*/ 12 h 106"/>
                  <a:gd name="T2" fmla="*/ 78 w 160"/>
                  <a:gd name="T3" fmla="*/ 81 h 106"/>
                  <a:gd name="T4" fmla="*/ 1 w 160"/>
                  <a:gd name="T5" fmla="*/ 81 h 106"/>
                  <a:gd name="T6" fmla="*/ 1 w 160"/>
                  <a:gd name="T7" fmla="*/ 41 h 106"/>
                  <a:gd name="T8" fmla="*/ 67 w 160"/>
                  <a:gd name="T9" fmla="*/ 22 h 106"/>
                  <a:gd name="T10" fmla="*/ 127 w 160"/>
                  <a:gd name="T11" fmla="*/ 12 h 106"/>
                </a:gdLst>
                <a:ahLst/>
                <a:cxnLst>
                  <a:cxn ang="0">
                    <a:pos x="T0" y="T1"/>
                  </a:cxn>
                  <a:cxn ang="0">
                    <a:pos x="T2" y="T3"/>
                  </a:cxn>
                  <a:cxn ang="0">
                    <a:pos x="T4" y="T5"/>
                  </a:cxn>
                  <a:cxn ang="0">
                    <a:pos x="T6" y="T7"/>
                  </a:cxn>
                  <a:cxn ang="0">
                    <a:pos x="T8" y="T9"/>
                  </a:cxn>
                  <a:cxn ang="0">
                    <a:pos x="T10" y="T11"/>
                  </a:cxn>
                </a:cxnLst>
                <a:rect l="0" t="0" r="r" b="b"/>
                <a:pathLst>
                  <a:path w="160" h="106">
                    <a:moveTo>
                      <a:pt x="127" y="12"/>
                    </a:moveTo>
                    <a:cubicBezTo>
                      <a:pt x="127" y="12"/>
                      <a:pt x="160" y="55"/>
                      <a:pt x="78" y="81"/>
                    </a:cubicBezTo>
                    <a:cubicBezTo>
                      <a:pt x="78" y="81"/>
                      <a:pt x="0" y="106"/>
                      <a:pt x="1" y="81"/>
                    </a:cubicBezTo>
                    <a:cubicBezTo>
                      <a:pt x="1" y="56"/>
                      <a:pt x="1" y="41"/>
                      <a:pt x="1" y="41"/>
                    </a:cubicBezTo>
                    <a:cubicBezTo>
                      <a:pt x="67" y="22"/>
                      <a:pt x="67" y="22"/>
                      <a:pt x="67" y="22"/>
                    </a:cubicBezTo>
                    <a:cubicBezTo>
                      <a:pt x="67" y="22"/>
                      <a:pt x="121" y="0"/>
                      <a:pt x="127" y="12"/>
                    </a:cubicBez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 name="Freeform 29">
                <a:extLst>
                  <a:ext uri="{FF2B5EF4-FFF2-40B4-BE49-F238E27FC236}">
                    <a16:creationId xmlns:a16="http://schemas.microsoft.com/office/drawing/2014/main" id="{9959DB94-1414-4EA5-9EDD-0F4E1D0CF6AC}"/>
                  </a:ext>
                </a:extLst>
              </p:cNvPr>
              <p:cNvSpPr>
                <a:spLocks/>
              </p:cNvSpPr>
              <p:nvPr/>
            </p:nvSpPr>
            <p:spPr bwMode="auto">
              <a:xfrm>
                <a:off x="5225011" y="3719820"/>
                <a:ext cx="352496" cy="233581"/>
              </a:xfrm>
              <a:custGeom>
                <a:avLst/>
                <a:gdLst>
                  <a:gd name="T0" fmla="*/ 127 w 160"/>
                  <a:gd name="T1" fmla="*/ 12 h 106"/>
                  <a:gd name="T2" fmla="*/ 78 w 160"/>
                  <a:gd name="T3" fmla="*/ 81 h 106"/>
                  <a:gd name="T4" fmla="*/ 1 w 160"/>
                  <a:gd name="T5" fmla="*/ 81 h 106"/>
                  <a:gd name="T6" fmla="*/ 1 w 160"/>
                  <a:gd name="T7" fmla="*/ 41 h 106"/>
                  <a:gd name="T8" fmla="*/ 67 w 160"/>
                  <a:gd name="T9" fmla="*/ 22 h 106"/>
                  <a:gd name="T10" fmla="*/ 127 w 160"/>
                  <a:gd name="T11" fmla="*/ 12 h 106"/>
                </a:gdLst>
                <a:ahLst/>
                <a:cxnLst>
                  <a:cxn ang="0">
                    <a:pos x="T0" y="T1"/>
                  </a:cxn>
                  <a:cxn ang="0">
                    <a:pos x="T2" y="T3"/>
                  </a:cxn>
                  <a:cxn ang="0">
                    <a:pos x="T4" y="T5"/>
                  </a:cxn>
                  <a:cxn ang="0">
                    <a:pos x="T6" y="T7"/>
                  </a:cxn>
                  <a:cxn ang="0">
                    <a:pos x="T8" y="T9"/>
                  </a:cxn>
                  <a:cxn ang="0">
                    <a:pos x="T10" y="T11"/>
                  </a:cxn>
                </a:cxnLst>
                <a:rect l="0" t="0" r="r" b="b"/>
                <a:pathLst>
                  <a:path w="160" h="106">
                    <a:moveTo>
                      <a:pt x="127" y="12"/>
                    </a:moveTo>
                    <a:cubicBezTo>
                      <a:pt x="127" y="12"/>
                      <a:pt x="160" y="55"/>
                      <a:pt x="78" y="81"/>
                    </a:cubicBezTo>
                    <a:cubicBezTo>
                      <a:pt x="78" y="81"/>
                      <a:pt x="0" y="106"/>
                      <a:pt x="1" y="81"/>
                    </a:cubicBezTo>
                    <a:cubicBezTo>
                      <a:pt x="1" y="56"/>
                      <a:pt x="1" y="41"/>
                      <a:pt x="1" y="41"/>
                    </a:cubicBezTo>
                    <a:cubicBezTo>
                      <a:pt x="67" y="22"/>
                      <a:pt x="67" y="22"/>
                      <a:pt x="67" y="22"/>
                    </a:cubicBezTo>
                    <a:cubicBezTo>
                      <a:pt x="67" y="22"/>
                      <a:pt x="121" y="0"/>
                      <a:pt x="127" y="12"/>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 name="Freeform 30">
                <a:extLst>
                  <a:ext uri="{FF2B5EF4-FFF2-40B4-BE49-F238E27FC236}">
                    <a16:creationId xmlns:a16="http://schemas.microsoft.com/office/drawing/2014/main" id="{92D9F709-31C2-4D16-B2EB-7AB2CB60A548}"/>
                  </a:ext>
                </a:extLst>
              </p:cNvPr>
              <p:cNvSpPr>
                <a:spLocks/>
              </p:cNvSpPr>
              <p:nvPr/>
            </p:nvSpPr>
            <p:spPr bwMode="auto">
              <a:xfrm>
                <a:off x="5373654" y="3932167"/>
                <a:ext cx="358865" cy="237828"/>
              </a:xfrm>
              <a:custGeom>
                <a:avLst/>
                <a:gdLst>
                  <a:gd name="T0" fmla="*/ 129 w 163"/>
                  <a:gd name="T1" fmla="*/ 12 h 108"/>
                  <a:gd name="T2" fmla="*/ 79 w 163"/>
                  <a:gd name="T3" fmla="*/ 83 h 108"/>
                  <a:gd name="T4" fmla="*/ 0 w 163"/>
                  <a:gd name="T5" fmla="*/ 83 h 108"/>
                  <a:gd name="T6" fmla="*/ 0 w 163"/>
                  <a:gd name="T7" fmla="*/ 42 h 108"/>
                  <a:gd name="T8" fmla="*/ 68 w 163"/>
                  <a:gd name="T9" fmla="*/ 22 h 108"/>
                  <a:gd name="T10" fmla="*/ 129 w 163"/>
                  <a:gd name="T11" fmla="*/ 12 h 108"/>
                </a:gdLst>
                <a:ahLst/>
                <a:cxnLst>
                  <a:cxn ang="0">
                    <a:pos x="T0" y="T1"/>
                  </a:cxn>
                  <a:cxn ang="0">
                    <a:pos x="T2" y="T3"/>
                  </a:cxn>
                  <a:cxn ang="0">
                    <a:pos x="T4" y="T5"/>
                  </a:cxn>
                  <a:cxn ang="0">
                    <a:pos x="T6" y="T7"/>
                  </a:cxn>
                  <a:cxn ang="0">
                    <a:pos x="T8" y="T9"/>
                  </a:cxn>
                  <a:cxn ang="0">
                    <a:pos x="T10" y="T11"/>
                  </a:cxn>
                </a:cxnLst>
                <a:rect l="0" t="0" r="r" b="b"/>
                <a:pathLst>
                  <a:path w="163" h="108">
                    <a:moveTo>
                      <a:pt x="129" y="12"/>
                    </a:moveTo>
                    <a:cubicBezTo>
                      <a:pt x="129" y="12"/>
                      <a:pt x="163" y="56"/>
                      <a:pt x="79" y="83"/>
                    </a:cubicBezTo>
                    <a:cubicBezTo>
                      <a:pt x="79" y="83"/>
                      <a:pt x="0" y="108"/>
                      <a:pt x="0" y="83"/>
                    </a:cubicBezTo>
                    <a:cubicBezTo>
                      <a:pt x="1" y="57"/>
                      <a:pt x="0" y="42"/>
                      <a:pt x="0" y="42"/>
                    </a:cubicBezTo>
                    <a:cubicBezTo>
                      <a:pt x="68" y="22"/>
                      <a:pt x="68" y="22"/>
                      <a:pt x="68" y="22"/>
                    </a:cubicBezTo>
                    <a:cubicBezTo>
                      <a:pt x="68" y="22"/>
                      <a:pt x="123" y="0"/>
                      <a:pt x="129" y="12"/>
                    </a:cubicBez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 name="Freeform 31">
                <a:extLst>
                  <a:ext uri="{FF2B5EF4-FFF2-40B4-BE49-F238E27FC236}">
                    <a16:creationId xmlns:a16="http://schemas.microsoft.com/office/drawing/2014/main" id="{2A8419E5-CC06-4566-91F1-733F84D49C01}"/>
                  </a:ext>
                </a:extLst>
              </p:cNvPr>
              <p:cNvSpPr>
                <a:spLocks/>
              </p:cNvSpPr>
              <p:nvPr/>
            </p:nvSpPr>
            <p:spPr bwMode="auto">
              <a:xfrm>
                <a:off x="5373654" y="3893945"/>
                <a:ext cx="358865" cy="239951"/>
              </a:xfrm>
              <a:custGeom>
                <a:avLst/>
                <a:gdLst>
                  <a:gd name="T0" fmla="*/ 129 w 163"/>
                  <a:gd name="T1" fmla="*/ 12 h 108"/>
                  <a:gd name="T2" fmla="*/ 79 w 163"/>
                  <a:gd name="T3" fmla="*/ 82 h 108"/>
                  <a:gd name="T4" fmla="*/ 0 w 163"/>
                  <a:gd name="T5" fmla="*/ 82 h 108"/>
                  <a:gd name="T6" fmla="*/ 0 w 163"/>
                  <a:gd name="T7" fmla="*/ 41 h 108"/>
                  <a:gd name="T8" fmla="*/ 68 w 163"/>
                  <a:gd name="T9" fmla="*/ 22 h 108"/>
                  <a:gd name="T10" fmla="*/ 129 w 163"/>
                  <a:gd name="T11" fmla="*/ 12 h 108"/>
                </a:gdLst>
                <a:ahLst/>
                <a:cxnLst>
                  <a:cxn ang="0">
                    <a:pos x="T0" y="T1"/>
                  </a:cxn>
                  <a:cxn ang="0">
                    <a:pos x="T2" y="T3"/>
                  </a:cxn>
                  <a:cxn ang="0">
                    <a:pos x="T4" y="T5"/>
                  </a:cxn>
                  <a:cxn ang="0">
                    <a:pos x="T6" y="T7"/>
                  </a:cxn>
                  <a:cxn ang="0">
                    <a:pos x="T8" y="T9"/>
                  </a:cxn>
                  <a:cxn ang="0">
                    <a:pos x="T10" y="T11"/>
                  </a:cxn>
                </a:cxnLst>
                <a:rect l="0" t="0" r="r" b="b"/>
                <a:pathLst>
                  <a:path w="163" h="108">
                    <a:moveTo>
                      <a:pt x="129" y="12"/>
                    </a:moveTo>
                    <a:cubicBezTo>
                      <a:pt x="129" y="12"/>
                      <a:pt x="163" y="56"/>
                      <a:pt x="79" y="82"/>
                    </a:cubicBezTo>
                    <a:cubicBezTo>
                      <a:pt x="79" y="82"/>
                      <a:pt x="0" y="108"/>
                      <a:pt x="0" y="82"/>
                    </a:cubicBezTo>
                    <a:cubicBezTo>
                      <a:pt x="1" y="57"/>
                      <a:pt x="0" y="41"/>
                      <a:pt x="0" y="41"/>
                    </a:cubicBezTo>
                    <a:cubicBezTo>
                      <a:pt x="68" y="22"/>
                      <a:pt x="68" y="22"/>
                      <a:pt x="68" y="22"/>
                    </a:cubicBezTo>
                    <a:cubicBezTo>
                      <a:pt x="68" y="22"/>
                      <a:pt x="123" y="0"/>
                      <a:pt x="129" y="12"/>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 name="Freeform 32">
                <a:extLst>
                  <a:ext uri="{FF2B5EF4-FFF2-40B4-BE49-F238E27FC236}">
                    <a16:creationId xmlns:a16="http://schemas.microsoft.com/office/drawing/2014/main" id="{429002EB-A63F-4BFC-8DBA-B8C317EEBB69}"/>
                  </a:ext>
                </a:extLst>
              </p:cNvPr>
              <p:cNvSpPr>
                <a:spLocks/>
              </p:cNvSpPr>
              <p:nvPr/>
            </p:nvSpPr>
            <p:spPr bwMode="auto">
              <a:xfrm>
                <a:off x="5541407" y="4106291"/>
                <a:ext cx="371606" cy="248445"/>
              </a:xfrm>
              <a:custGeom>
                <a:avLst/>
                <a:gdLst>
                  <a:gd name="T0" fmla="*/ 133 w 169"/>
                  <a:gd name="T1" fmla="*/ 12 h 112"/>
                  <a:gd name="T2" fmla="*/ 82 w 169"/>
                  <a:gd name="T3" fmla="*/ 86 h 112"/>
                  <a:gd name="T4" fmla="*/ 0 w 169"/>
                  <a:gd name="T5" fmla="*/ 86 h 112"/>
                  <a:gd name="T6" fmla="*/ 0 w 169"/>
                  <a:gd name="T7" fmla="*/ 43 h 112"/>
                  <a:gd name="T8" fmla="*/ 70 w 169"/>
                  <a:gd name="T9" fmla="*/ 23 h 112"/>
                  <a:gd name="T10" fmla="*/ 133 w 169"/>
                  <a:gd name="T11" fmla="*/ 12 h 112"/>
                </a:gdLst>
                <a:ahLst/>
                <a:cxnLst>
                  <a:cxn ang="0">
                    <a:pos x="T0" y="T1"/>
                  </a:cxn>
                  <a:cxn ang="0">
                    <a:pos x="T2" y="T3"/>
                  </a:cxn>
                  <a:cxn ang="0">
                    <a:pos x="T4" y="T5"/>
                  </a:cxn>
                  <a:cxn ang="0">
                    <a:pos x="T6" y="T7"/>
                  </a:cxn>
                  <a:cxn ang="0">
                    <a:pos x="T8" y="T9"/>
                  </a:cxn>
                  <a:cxn ang="0">
                    <a:pos x="T10" y="T11"/>
                  </a:cxn>
                </a:cxnLst>
                <a:rect l="0" t="0" r="r" b="b"/>
                <a:pathLst>
                  <a:path w="169" h="112">
                    <a:moveTo>
                      <a:pt x="133" y="12"/>
                    </a:moveTo>
                    <a:cubicBezTo>
                      <a:pt x="133" y="12"/>
                      <a:pt x="169" y="58"/>
                      <a:pt x="82" y="86"/>
                    </a:cubicBezTo>
                    <a:cubicBezTo>
                      <a:pt x="82" y="86"/>
                      <a:pt x="0" y="112"/>
                      <a:pt x="0" y="86"/>
                    </a:cubicBezTo>
                    <a:cubicBezTo>
                      <a:pt x="1" y="59"/>
                      <a:pt x="0" y="43"/>
                      <a:pt x="0" y="43"/>
                    </a:cubicBezTo>
                    <a:cubicBezTo>
                      <a:pt x="70" y="23"/>
                      <a:pt x="70" y="23"/>
                      <a:pt x="70" y="23"/>
                    </a:cubicBezTo>
                    <a:cubicBezTo>
                      <a:pt x="70" y="23"/>
                      <a:pt x="128" y="0"/>
                      <a:pt x="133" y="12"/>
                    </a:cubicBez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 name="Freeform 33">
                <a:extLst>
                  <a:ext uri="{FF2B5EF4-FFF2-40B4-BE49-F238E27FC236}">
                    <a16:creationId xmlns:a16="http://schemas.microsoft.com/office/drawing/2014/main" id="{7CEE14F5-B7B1-4BF5-93E6-1ACE7CF76FAD}"/>
                  </a:ext>
                </a:extLst>
              </p:cNvPr>
              <p:cNvSpPr>
                <a:spLocks/>
              </p:cNvSpPr>
              <p:nvPr/>
            </p:nvSpPr>
            <p:spPr bwMode="auto">
              <a:xfrm>
                <a:off x="5541407" y="4065946"/>
                <a:ext cx="371606" cy="248445"/>
              </a:xfrm>
              <a:custGeom>
                <a:avLst/>
                <a:gdLst>
                  <a:gd name="T0" fmla="*/ 133 w 169"/>
                  <a:gd name="T1" fmla="*/ 12 h 112"/>
                  <a:gd name="T2" fmla="*/ 82 w 169"/>
                  <a:gd name="T3" fmla="*/ 85 h 112"/>
                  <a:gd name="T4" fmla="*/ 0 w 169"/>
                  <a:gd name="T5" fmla="*/ 85 h 112"/>
                  <a:gd name="T6" fmla="*/ 0 w 169"/>
                  <a:gd name="T7" fmla="*/ 43 h 112"/>
                  <a:gd name="T8" fmla="*/ 70 w 169"/>
                  <a:gd name="T9" fmla="*/ 23 h 112"/>
                  <a:gd name="T10" fmla="*/ 133 w 169"/>
                  <a:gd name="T11" fmla="*/ 12 h 112"/>
                </a:gdLst>
                <a:ahLst/>
                <a:cxnLst>
                  <a:cxn ang="0">
                    <a:pos x="T0" y="T1"/>
                  </a:cxn>
                  <a:cxn ang="0">
                    <a:pos x="T2" y="T3"/>
                  </a:cxn>
                  <a:cxn ang="0">
                    <a:pos x="T4" y="T5"/>
                  </a:cxn>
                  <a:cxn ang="0">
                    <a:pos x="T6" y="T7"/>
                  </a:cxn>
                  <a:cxn ang="0">
                    <a:pos x="T8" y="T9"/>
                  </a:cxn>
                  <a:cxn ang="0">
                    <a:pos x="T10" y="T11"/>
                  </a:cxn>
                </a:cxnLst>
                <a:rect l="0" t="0" r="r" b="b"/>
                <a:pathLst>
                  <a:path w="169" h="112">
                    <a:moveTo>
                      <a:pt x="133" y="12"/>
                    </a:moveTo>
                    <a:cubicBezTo>
                      <a:pt x="133" y="12"/>
                      <a:pt x="169" y="58"/>
                      <a:pt x="82" y="85"/>
                    </a:cubicBezTo>
                    <a:cubicBezTo>
                      <a:pt x="82" y="85"/>
                      <a:pt x="0" y="112"/>
                      <a:pt x="0" y="85"/>
                    </a:cubicBezTo>
                    <a:cubicBezTo>
                      <a:pt x="1" y="59"/>
                      <a:pt x="0" y="43"/>
                      <a:pt x="0" y="43"/>
                    </a:cubicBezTo>
                    <a:cubicBezTo>
                      <a:pt x="70" y="23"/>
                      <a:pt x="70" y="23"/>
                      <a:pt x="70" y="23"/>
                    </a:cubicBezTo>
                    <a:cubicBezTo>
                      <a:pt x="70" y="23"/>
                      <a:pt x="128" y="0"/>
                      <a:pt x="133" y="12"/>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 name="Freeform 34">
                <a:extLst>
                  <a:ext uri="{FF2B5EF4-FFF2-40B4-BE49-F238E27FC236}">
                    <a16:creationId xmlns:a16="http://schemas.microsoft.com/office/drawing/2014/main" id="{7B89AF53-5D48-4320-84F8-D7763CF11E5D}"/>
                  </a:ext>
                </a:extLst>
              </p:cNvPr>
              <p:cNvSpPr>
                <a:spLocks/>
              </p:cNvSpPr>
              <p:nvPr/>
            </p:nvSpPr>
            <p:spPr bwMode="auto">
              <a:xfrm>
                <a:off x="4670785" y="4607430"/>
                <a:ext cx="484151" cy="161384"/>
              </a:xfrm>
              <a:custGeom>
                <a:avLst/>
                <a:gdLst>
                  <a:gd name="T0" fmla="*/ 219 w 220"/>
                  <a:gd name="T1" fmla="*/ 25 h 73"/>
                  <a:gd name="T2" fmla="*/ 197 w 220"/>
                  <a:gd name="T3" fmla="*/ 25 h 73"/>
                  <a:gd name="T4" fmla="*/ 191 w 220"/>
                  <a:gd name="T5" fmla="*/ 21 h 73"/>
                  <a:gd name="T6" fmla="*/ 130 w 220"/>
                  <a:gd name="T7" fmla="*/ 5 h 73"/>
                  <a:gd name="T8" fmla="*/ 35 w 220"/>
                  <a:gd name="T9" fmla="*/ 19 h 73"/>
                  <a:gd name="T10" fmla="*/ 35 w 220"/>
                  <a:gd name="T11" fmla="*/ 13 h 73"/>
                  <a:gd name="T12" fmla="*/ 0 w 220"/>
                  <a:gd name="T13" fmla="*/ 13 h 73"/>
                  <a:gd name="T14" fmla="*/ 0 w 220"/>
                  <a:gd name="T15" fmla="*/ 35 h 73"/>
                  <a:gd name="T16" fmla="*/ 0 w 220"/>
                  <a:gd name="T17" fmla="*/ 35 h 73"/>
                  <a:gd name="T18" fmla="*/ 10 w 220"/>
                  <a:gd name="T19" fmla="*/ 46 h 73"/>
                  <a:gd name="T20" fmla="*/ 114 w 220"/>
                  <a:gd name="T21" fmla="*/ 72 h 73"/>
                  <a:gd name="T22" fmla="*/ 218 w 220"/>
                  <a:gd name="T23" fmla="*/ 51 h 73"/>
                  <a:gd name="T24" fmla="*/ 219 w 220"/>
                  <a:gd name="T25" fmla="*/ 48 h 73"/>
                  <a:gd name="T26" fmla="*/ 219 w 220"/>
                  <a:gd name="T27" fmla="*/ 48 h 73"/>
                  <a:gd name="T28" fmla="*/ 219 w 220"/>
                  <a:gd name="T2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73">
                    <a:moveTo>
                      <a:pt x="219" y="25"/>
                    </a:moveTo>
                    <a:cubicBezTo>
                      <a:pt x="197" y="25"/>
                      <a:pt x="197" y="25"/>
                      <a:pt x="197" y="25"/>
                    </a:cubicBezTo>
                    <a:cubicBezTo>
                      <a:pt x="195" y="24"/>
                      <a:pt x="193" y="22"/>
                      <a:pt x="191" y="21"/>
                    </a:cubicBezTo>
                    <a:cubicBezTo>
                      <a:pt x="160" y="0"/>
                      <a:pt x="130" y="5"/>
                      <a:pt x="130" y="5"/>
                    </a:cubicBezTo>
                    <a:cubicBezTo>
                      <a:pt x="35" y="19"/>
                      <a:pt x="35" y="19"/>
                      <a:pt x="35" y="19"/>
                    </a:cubicBezTo>
                    <a:cubicBezTo>
                      <a:pt x="35" y="13"/>
                      <a:pt x="35" y="13"/>
                      <a:pt x="35" y="13"/>
                    </a:cubicBezTo>
                    <a:cubicBezTo>
                      <a:pt x="0" y="13"/>
                      <a:pt x="0" y="13"/>
                      <a:pt x="0" y="13"/>
                    </a:cubicBezTo>
                    <a:cubicBezTo>
                      <a:pt x="0" y="35"/>
                      <a:pt x="0" y="35"/>
                      <a:pt x="0" y="35"/>
                    </a:cubicBezTo>
                    <a:cubicBezTo>
                      <a:pt x="0" y="35"/>
                      <a:pt x="0" y="35"/>
                      <a:pt x="0" y="35"/>
                    </a:cubicBezTo>
                    <a:cubicBezTo>
                      <a:pt x="0" y="38"/>
                      <a:pt x="2" y="42"/>
                      <a:pt x="10" y="46"/>
                    </a:cubicBezTo>
                    <a:cubicBezTo>
                      <a:pt x="10" y="46"/>
                      <a:pt x="74" y="71"/>
                      <a:pt x="114" y="72"/>
                    </a:cubicBezTo>
                    <a:cubicBezTo>
                      <a:pt x="154" y="73"/>
                      <a:pt x="218" y="51"/>
                      <a:pt x="218" y="51"/>
                    </a:cubicBezTo>
                    <a:cubicBezTo>
                      <a:pt x="218" y="51"/>
                      <a:pt x="220" y="50"/>
                      <a:pt x="219" y="48"/>
                    </a:cubicBezTo>
                    <a:cubicBezTo>
                      <a:pt x="219" y="48"/>
                      <a:pt x="219" y="48"/>
                      <a:pt x="219" y="48"/>
                    </a:cubicBezTo>
                    <a:lnTo>
                      <a:pt x="219" y="25"/>
                    </a:lnTo>
                    <a:close/>
                  </a:path>
                </a:pathLst>
              </a:custGeom>
              <a:solidFill>
                <a:srgbClr val="A41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 name="Freeform 35">
                <a:extLst>
                  <a:ext uri="{FF2B5EF4-FFF2-40B4-BE49-F238E27FC236}">
                    <a16:creationId xmlns:a16="http://schemas.microsoft.com/office/drawing/2014/main" id="{5092374F-A6A4-4D33-A1B2-AE0DF61D6378}"/>
                  </a:ext>
                </a:extLst>
              </p:cNvPr>
              <p:cNvSpPr>
                <a:spLocks/>
              </p:cNvSpPr>
              <p:nvPr/>
            </p:nvSpPr>
            <p:spPr bwMode="auto">
              <a:xfrm>
                <a:off x="4630440" y="4556467"/>
                <a:ext cx="541484" cy="161384"/>
              </a:xfrm>
              <a:custGeom>
                <a:avLst/>
                <a:gdLst>
                  <a:gd name="T0" fmla="*/ 28 w 246"/>
                  <a:gd name="T1" fmla="*/ 47 h 73"/>
                  <a:gd name="T2" fmla="*/ 132 w 246"/>
                  <a:gd name="T3" fmla="*/ 72 h 73"/>
                  <a:gd name="T4" fmla="*/ 236 w 246"/>
                  <a:gd name="T5" fmla="*/ 52 h 73"/>
                  <a:gd name="T6" fmla="*/ 209 w 246"/>
                  <a:gd name="T7" fmla="*/ 21 h 73"/>
                  <a:gd name="T8" fmla="*/ 148 w 246"/>
                  <a:gd name="T9" fmla="*/ 5 h 73"/>
                  <a:gd name="T10" fmla="*/ 39 w 246"/>
                  <a:gd name="T11" fmla="*/ 21 h 73"/>
                  <a:gd name="T12" fmla="*/ 28 w 246"/>
                  <a:gd name="T13" fmla="*/ 47 h 73"/>
                </a:gdLst>
                <a:ahLst/>
                <a:cxnLst>
                  <a:cxn ang="0">
                    <a:pos x="T0" y="T1"/>
                  </a:cxn>
                  <a:cxn ang="0">
                    <a:pos x="T2" y="T3"/>
                  </a:cxn>
                  <a:cxn ang="0">
                    <a:pos x="T4" y="T5"/>
                  </a:cxn>
                  <a:cxn ang="0">
                    <a:pos x="T6" y="T7"/>
                  </a:cxn>
                  <a:cxn ang="0">
                    <a:pos x="T8" y="T9"/>
                  </a:cxn>
                  <a:cxn ang="0">
                    <a:pos x="T10" y="T11"/>
                  </a:cxn>
                  <a:cxn ang="0">
                    <a:pos x="T12" y="T13"/>
                  </a:cxn>
                </a:cxnLst>
                <a:rect l="0" t="0" r="r" b="b"/>
                <a:pathLst>
                  <a:path w="246" h="73">
                    <a:moveTo>
                      <a:pt x="28" y="47"/>
                    </a:moveTo>
                    <a:cubicBezTo>
                      <a:pt x="28" y="47"/>
                      <a:pt x="92" y="72"/>
                      <a:pt x="132" y="72"/>
                    </a:cubicBezTo>
                    <a:cubicBezTo>
                      <a:pt x="172" y="73"/>
                      <a:pt x="236" y="52"/>
                      <a:pt x="236" y="52"/>
                    </a:cubicBezTo>
                    <a:cubicBezTo>
                      <a:pt x="236" y="52"/>
                      <a:pt x="246" y="45"/>
                      <a:pt x="209" y="21"/>
                    </a:cubicBezTo>
                    <a:cubicBezTo>
                      <a:pt x="178" y="0"/>
                      <a:pt x="148" y="5"/>
                      <a:pt x="148" y="5"/>
                    </a:cubicBezTo>
                    <a:cubicBezTo>
                      <a:pt x="39" y="21"/>
                      <a:pt x="39" y="21"/>
                      <a:pt x="39" y="21"/>
                    </a:cubicBezTo>
                    <a:cubicBezTo>
                      <a:pt x="39" y="21"/>
                      <a:pt x="0" y="32"/>
                      <a:pt x="28" y="47"/>
                    </a:cubicBezTo>
                    <a:close/>
                  </a:path>
                </a:pathLst>
              </a:custGeom>
              <a:solidFill>
                <a:srgbClr val="DD4A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 name="Freeform 36">
                <a:extLst>
                  <a:ext uri="{FF2B5EF4-FFF2-40B4-BE49-F238E27FC236}">
                    <a16:creationId xmlns:a16="http://schemas.microsoft.com/office/drawing/2014/main" id="{5EC21543-74F7-4A6E-A6B8-744026122A19}"/>
                  </a:ext>
                </a:extLst>
              </p:cNvPr>
              <p:cNvSpPr>
                <a:spLocks/>
              </p:cNvSpPr>
              <p:nvPr/>
            </p:nvSpPr>
            <p:spPr bwMode="auto">
              <a:xfrm>
                <a:off x="5165554" y="4482146"/>
                <a:ext cx="435310" cy="182618"/>
              </a:xfrm>
              <a:custGeom>
                <a:avLst/>
                <a:gdLst>
                  <a:gd name="T0" fmla="*/ 195 w 197"/>
                  <a:gd name="T1" fmla="*/ 23 h 83"/>
                  <a:gd name="T2" fmla="*/ 168 w 197"/>
                  <a:gd name="T3" fmla="*/ 3 h 83"/>
                  <a:gd name="T4" fmla="*/ 33 w 197"/>
                  <a:gd name="T5" fmla="*/ 28 h 83"/>
                  <a:gd name="T6" fmla="*/ 33 w 197"/>
                  <a:gd name="T7" fmla="*/ 20 h 83"/>
                  <a:gd name="T8" fmla="*/ 1 w 197"/>
                  <a:gd name="T9" fmla="*/ 20 h 83"/>
                  <a:gd name="T10" fmla="*/ 1 w 197"/>
                  <a:gd name="T11" fmla="*/ 39 h 83"/>
                  <a:gd name="T12" fmla="*/ 1 w 197"/>
                  <a:gd name="T13" fmla="*/ 39 h 83"/>
                  <a:gd name="T14" fmla="*/ 9 w 197"/>
                  <a:gd name="T15" fmla="*/ 49 h 83"/>
                  <a:gd name="T16" fmla="*/ 51 w 197"/>
                  <a:gd name="T17" fmla="*/ 73 h 83"/>
                  <a:gd name="T18" fmla="*/ 99 w 197"/>
                  <a:gd name="T19" fmla="*/ 80 h 83"/>
                  <a:gd name="T20" fmla="*/ 173 w 197"/>
                  <a:gd name="T21" fmla="*/ 61 h 83"/>
                  <a:gd name="T22" fmla="*/ 196 w 197"/>
                  <a:gd name="T23" fmla="*/ 29 h 83"/>
                  <a:gd name="T24" fmla="*/ 195 w 197"/>
                  <a:gd name="T25" fmla="*/ 2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 h="83">
                    <a:moveTo>
                      <a:pt x="195" y="23"/>
                    </a:moveTo>
                    <a:cubicBezTo>
                      <a:pt x="194" y="9"/>
                      <a:pt x="182" y="0"/>
                      <a:pt x="168" y="3"/>
                    </a:cubicBezTo>
                    <a:cubicBezTo>
                      <a:pt x="33" y="28"/>
                      <a:pt x="33" y="28"/>
                      <a:pt x="33" y="28"/>
                    </a:cubicBezTo>
                    <a:cubicBezTo>
                      <a:pt x="33" y="20"/>
                      <a:pt x="33" y="20"/>
                      <a:pt x="33" y="20"/>
                    </a:cubicBezTo>
                    <a:cubicBezTo>
                      <a:pt x="1" y="20"/>
                      <a:pt x="1" y="20"/>
                      <a:pt x="1" y="20"/>
                    </a:cubicBezTo>
                    <a:cubicBezTo>
                      <a:pt x="1" y="39"/>
                      <a:pt x="1" y="39"/>
                      <a:pt x="1" y="39"/>
                    </a:cubicBezTo>
                    <a:cubicBezTo>
                      <a:pt x="1" y="39"/>
                      <a:pt x="1" y="39"/>
                      <a:pt x="1" y="39"/>
                    </a:cubicBezTo>
                    <a:cubicBezTo>
                      <a:pt x="0" y="42"/>
                      <a:pt x="3" y="46"/>
                      <a:pt x="9" y="49"/>
                    </a:cubicBezTo>
                    <a:cubicBezTo>
                      <a:pt x="51" y="73"/>
                      <a:pt x="51" y="73"/>
                      <a:pt x="51" y="73"/>
                    </a:cubicBezTo>
                    <a:cubicBezTo>
                      <a:pt x="64" y="80"/>
                      <a:pt x="85" y="83"/>
                      <a:pt x="99" y="80"/>
                    </a:cubicBezTo>
                    <a:cubicBezTo>
                      <a:pt x="173" y="61"/>
                      <a:pt x="173" y="61"/>
                      <a:pt x="173" y="61"/>
                    </a:cubicBezTo>
                    <a:cubicBezTo>
                      <a:pt x="187" y="58"/>
                      <a:pt x="197" y="43"/>
                      <a:pt x="196" y="29"/>
                    </a:cubicBezTo>
                    <a:lnTo>
                      <a:pt x="195" y="23"/>
                    </a:lnTo>
                    <a:close/>
                  </a:path>
                </a:pathLst>
              </a:custGeom>
              <a:solidFill>
                <a:srgbClr val="BB77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 name="Freeform 37">
                <a:extLst>
                  <a:ext uri="{FF2B5EF4-FFF2-40B4-BE49-F238E27FC236}">
                    <a16:creationId xmlns:a16="http://schemas.microsoft.com/office/drawing/2014/main" id="{5DE2B568-91B2-430C-B1B5-1DCE8EE7F371}"/>
                  </a:ext>
                </a:extLst>
              </p:cNvPr>
              <p:cNvSpPr>
                <a:spLocks/>
              </p:cNvSpPr>
              <p:nvPr/>
            </p:nvSpPr>
            <p:spPr bwMode="auto">
              <a:xfrm>
                <a:off x="5159183" y="4441799"/>
                <a:ext cx="441681" cy="186865"/>
              </a:xfrm>
              <a:custGeom>
                <a:avLst/>
                <a:gdLst>
                  <a:gd name="T0" fmla="*/ 15 w 200"/>
                  <a:gd name="T1" fmla="*/ 33 h 84"/>
                  <a:gd name="T2" fmla="*/ 12 w 200"/>
                  <a:gd name="T3" fmla="*/ 50 h 84"/>
                  <a:gd name="T4" fmla="*/ 54 w 200"/>
                  <a:gd name="T5" fmla="*/ 74 h 84"/>
                  <a:gd name="T6" fmla="*/ 102 w 200"/>
                  <a:gd name="T7" fmla="*/ 80 h 84"/>
                  <a:gd name="T8" fmla="*/ 176 w 200"/>
                  <a:gd name="T9" fmla="*/ 62 h 84"/>
                  <a:gd name="T10" fmla="*/ 199 w 200"/>
                  <a:gd name="T11" fmla="*/ 30 h 84"/>
                  <a:gd name="T12" fmla="*/ 198 w 200"/>
                  <a:gd name="T13" fmla="*/ 24 h 84"/>
                  <a:gd name="T14" fmla="*/ 171 w 200"/>
                  <a:gd name="T15" fmla="*/ 3 h 84"/>
                  <a:gd name="T16" fmla="*/ 15 w 200"/>
                  <a:gd name="T17" fmla="*/ 3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84">
                    <a:moveTo>
                      <a:pt x="15" y="33"/>
                    </a:moveTo>
                    <a:cubicBezTo>
                      <a:pt x="1" y="35"/>
                      <a:pt x="0" y="43"/>
                      <a:pt x="12" y="50"/>
                    </a:cubicBezTo>
                    <a:cubicBezTo>
                      <a:pt x="54" y="74"/>
                      <a:pt x="54" y="74"/>
                      <a:pt x="54" y="74"/>
                    </a:cubicBezTo>
                    <a:cubicBezTo>
                      <a:pt x="67" y="81"/>
                      <a:pt x="88" y="84"/>
                      <a:pt x="102" y="80"/>
                    </a:cubicBezTo>
                    <a:cubicBezTo>
                      <a:pt x="176" y="62"/>
                      <a:pt x="176" y="62"/>
                      <a:pt x="176" y="62"/>
                    </a:cubicBezTo>
                    <a:cubicBezTo>
                      <a:pt x="190" y="58"/>
                      <a:pt x="200" y="44"/>
                      <a:pt x="199" y="30"/>
                    </a:cubicBezTo>
                    <a:cubicBezTo>
                      <a:pt x="198" y="24"/>
                      <a:pt x="198" y="24"/>
                      <a:pt x="198" y="24"/>
                    </a:cubicBezTo>
                    <a:cubicBezTo>
                      <a:pt x="197" y="10"/>
                      <a:pt x="185" y="0"/>
                      <a:pt x="171" y="3"/>
                    </a:cubicBezTo>
                    <a:lnTo>
                      <a:pt x="15" y="33"/>
                    </a:lnTo>
                    <a:close/>
                  </a:path>
                </a:pathLst>
              </a:custGeom>
              <a:solidFill>
                <a:srgbClr val="F2B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 name="Freeform 38">
                <a:extLst>
                  <a:ext uri="{FF2B5EF4-FFF2-40B4-BE49-F238E27FC236}">
                    <a16:creationId xmlns:a16="http://schemas.microsoft.com/office/drawing/2014/main" id="{84A5BAFC-6C32-4379-93DB-87D186D1842A}"/>
                  </a:ext>
                </a:extLst>
              </p:cNvPr>
              <p:cNvSpPr>
                <a:spLocks/>
              </p:cNvSpPr>
              <p:nvPr/>
            </p:nvSpPr>
            <p:spPr bwMode="auto">
              <a:xfrm>
                <a:off x="5677309" y="4291034"/>
                <a:ext cx="373730" cy="282421"/>
              </a:xfrm>
              <a:custGeom>
                <a:avLst/>
                <a:gdLst>
                  <a:gd name="T0" fmla="*/ 129 w 170"/>
                  <a:gd name="T1" fmla="*/ 11 h 128"/>
                  <a:gd name="T2" fmla="*/ 87 w 170"/>
                  <a:gd name="T3" fmla="*/ 91 h 128"/>
                  <a:gd name="T4" fmla="*/ 5 w 170"/>
                  <a:gd name="T5" fmla="*/ 102 h 128"/>
                  <a:gd name="T6" fmla="*/ 0 w 170"/>
                  <a:gd name="T7" fmla="*/ 59 h 128"/>
                  <a:gd name="T8" fmla="*/ 67 w 170"/>
                  <a:gd name="T9" fmla="*/ 30 h 128"/>
                  <a:gd name="T10" fmla="*/ 129 w 170"/>
                  <a:gd name="T11" fmla="*/ 11 h 128"/>
                </a:gdLst>
                <a:ahLst/>
                <a:cxnLst>
                  <a:cxn ang="0">
                    <a:pos x="T0" y="T1"/>
                  </a:cxn>
                  <a:cxn ang="0">
                    <a:pos x="T2" y="T3"/>
                  </a:cxn>
                  <a:cxn ang="0">
                    <a:pos x="T4" y="T5"/>
                  </a:cxn>
                  <a:cxn ang="0">
                    <a:pos x="T6" y="T7"/>
                  </a:cxn>
                  <a:cxn ang="0">
                    <a:pos x="T8" y="T9"/>
                  </a:cxn>
                  <a:cxn ang="0">
                    <a:pos x="T10" y="T11"/>
                  </a:cxn>
                </a:cxnLst>
                <a:rect l="0" t="0" r="r" b="b"/>
                <a:pathLst>
                  <a:path w="170" h="128">
                    <a:moveTo>
                      <a:pt x="129" y="11"/>
                    </a:moveTo>
                    <a:cubicBezTo>
                      <a:pt x="129" y="11"/>
                      <a:pt x="170" y="52"/>
                      <a:pt x="87" y="91"/>
                    </a:cubicBezTo>
                    <a:cubicBezTo>
                      <a:pt x="87" y="91"/>
                      <a:pt x="8" y="128"/>
                      <a:pt x="5" y="102"/>
                    </a:cubicBezTo>
                    <a:cubicBezTo>
                      <a:pt x="2" y="75"/>
                      <a:pt x="0" y="59"/>
                      <a:pt x="0" y="59"/>
                    </a:cubicBezTo>
                    <a:cubicBezTo>
                      <a:pt x="67" y="30"/>
                      <a:pt x="67" y="30"/>
                      <a:pt x="67" y="30"/>
                    </a:cubicBezTo>
                    <a:cubicBezTo>
                      <a:pt x="67" y="30"/>
                      <a:pt x="122" y="0"/>
                      <a:pt x="129" y="11"/>
                    </a:cubicBezTo>
                    <a:close/>
                  </a:path>
                </a:pathLst>
              </a:custGeom>
              <a:solidFill>
                <a:srgbClr val="698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 name="Freeform 39">
                <a:extLst>
                  <a:ext uri="{FF2B5EF4-FFF2-40B4-BE49-F238E27FC236}">
                    <a16:creationId xmlns:a16="http://schemas.microsoft.com/office/drawing/2014/main" id="{53F2A248-074E-4246-9D3A-3638A05263CD}"/>
                  </a:ext>
                </a:extLst>
              </p:cNvPr>
              <p:cNvSpPr>
                <a:spLocks/>
              </p:cNvSpPr>
              <p:nvPr/>
            </p:nvSpPr>
            <p:spPr bwMode="auto">
              <a:xfrm>
                <a:off x="5673062" y="4250687"/>
                <a:ext cx="373730" cy="282421"/>
              </a:xfrm>
              <a:custGeom>
                <a:avLst/>
                <a:gdLst>
                  <a:gd name="T0" fmla="*/ 129 w 170"/>
                  <a:gd name="T1" fmla="*/ 11 h 128"/>
                  <a:gd name="T2" fmla="*/ 86 w 170"/>
                  <a:gd name="T3" fmla="*/ 91 h 128"/>
                  <a:gd name="T4" fmla="*/ 5 w 170"/>
                  <a:gd name="T5" fmla="*/ 102 h 128"/>
                  <a:gd name="T6" fmla="*/ 0 w 170"/>
                  <a:gd name="T7" fmla="*/ 59 h 128"/>
                  <a:gd name="T8" fmla="*/ 67 w 170"/>
                  <a:gd name="T9" fmla="*/ 30 h 128"/>
                  <a:gd name="T10" fmla="*/ 129 w 170"/>
                  <a:gd name="T11" fmla="*/ 11 h 128"/>
                </a:gdLst>
                <a:ahLst/>
                <a:cxnLst>
                  <a:cxn ang="0">
                    <a:pos x="T0" y="T1"/>
                  </a:cxn>
                  <a:cxn ang="0">
                    <a:pos x="T2" y="T3"/>
                  </a:cxn>
                  <a:cxn ang="0">
                    <a:pos x="T4" y="T5"/>
                  </a:cxn>
                  <a:cxn ang="0">
                    <a:pos x="T6" y="T7"/>
                  </a:cxn>
                  <a:cxn ang="0">
                    <a:pos x="T8" y="T9"/>
                  </a:cxn>
                  <a:cxn ang="0">
                    <a:pos x="T10" y="T11"/>
                  </a:cxn>
                </a:cxnLst>
                <a:rect l="0" t="0" r="r" b="b"/>
                <a:pathLst>
                  <a:path w="170" h="128">
                    <a:moveTo>
                      <a:pt x="129" y="11"/>
                    </a:moveTo>
                    <a:cubicBezTo>
                      <a:pt x="129" y="11"/>
                      <a:pt x="170" y="52"/>
                      <a:pt x="86" y="91"/>
                    </a:cubicBezTo>
                    <a:cubicBezTo>
                      <a:pt x="86" y="91"/>
                      <a:pt x="8" y="128"/>
                      <a:pt x="5" y="102"/>
                    </a:cubicBezTo>
                    <a:cubicBezTo>
                      <a:pt x="2" y="75"/>
                      <a:pt x="0" y="59"/>
                      <a:pt x="0" y="59"/>
                    </a:cubicBezTo>
                    <a:cubicBezTo>
                      <a:pt x="67" y="30"/>
                      <a:pt x="67" y="30"/>
                      <a:pt x="67" y="30"/>
                    </a:cubicBezTo>
                    <a:cubicBezTo>
                      <a:pt x="67" y="30"/>
                      <a:pt x="121" y="0"/>
                      <a:pt x="129" y="11"/>
                    </a:cubicBezTo>
                    <a:close/>
                  </a:path>
                </a:pathLst>
              </a:custGeom>
              <a:solidFill>
                <a:srgbClr val="97BE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 name="Freeform 40">
                <a:extLst>
                  <a:ext uri="{FF2B5EF4-FFF2-40B4-BE49-F238E27FC236}">
                    <a16:creationId xmlns:a16="http://schemas.microsoft.com/office/drawing/2014/main" id="{17A62C06-D9B1-4C54-9C52-189EA1AF4283}"/>
                  </a:ext>
                </a:extLst>
              </p:cNvPr>
              <p:cNvSpPr>
                <a:spLocks/>
              </p:cNvSpPr>
              <p:nvPr/>
            </p:nvSpPr>
            <p:spPr bwMode="auto">
              <a:xfrm>
                <a:off x="5099726" y="2917149"/>
                <a:ext cx="1598971" cy="1734873"/>
              </a:xfrm>
              <a:custGeom>
                <a:avLst/>
                <a:gdLst>
                  <a:gd name="T0" fmla="*/ 0 w 726"/>
                  <a:gd name="T1" fmla="*/ 0 h 786"/>
                  <a:gd name="T2" fmla="*/ 690 w 726"/>
                  <a:gd name="T3" fmla="*/ 715 h 786"/>
                  <a:gd name="T4" fmla="*/ 708 w 726"/>
                  <a:gd name="T5" fmla="*/ 786 h 786"/>
                  <a:gd name="T6" fmla="*/ 726 w 726"/>
                  <a:gd name="T7" fmla="*/ 776 h 786"/>
                  <a:gd name="T8" fmla="*/ 714 w 726"/>
                  <a:gd name="T9" fmla="*/ 713 h 786"/>
                  <a:gd name="T10" fmla="*/ 487 w 726"/>
                  <a:gd name="T11" fmla="*/ 420 h 786"/>
                  <a:gd name="T12" fmla="*/ 473 w 726"/>
                  <a:gd name="T13" fmla="*/ 422 h 786"/>
                  <a:gd name="T14" fmla="*/ 0 w 726"/>
                  <a:gd name="T15" fmla="*/ 0 h 7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6" h="786">
                    <a:moveTo>
                      <a:pt x="0" y="0"/>
                    </a:moveTo>
                    <a:cubicBezTo>
                      <a:pt x="0" y="0"/>
                      <a:pt x="406" y="302"/>
                      <a:pt x="690" y="715"/>
                    </a:cubicBezTo>
                    <a:cubicBezTo>
                      <a:pt x="700" y="730"/>
                      <a:pt x="708" y="786"/>
                      <a:pt x="708" y="786"/>
                    </a:cubicBezTo>
                    <a:cubicBezTo>
                      <a:pt x="726" y="776"/>
                      <a:pt x="726" y="776"/>
                      <a:pt x="726" y="776"/>
                    </a:cubicBezTo>
                    <a:cubicBezTo>
                      <a:pt x="726" y="776"/>
                      <a:pt x="721" y="728"/>
                      <a:pt x="714" y="713"/>
                    </a:cubicBezTo>
                    <a:cubicBezTo>
                      <a:pt x="684" y="638"/>
                      <a:pt x="487" y="420"/>
                      <a:pt x="487" y="420"/>
                    </a:cubicBezTo>
                    <a:cubicBezTo>
                      <a:pt x="473" y="422"/>
                      <a:pt x="473" y="422"/>
                      <a:pt x="473" y="422"/>
                    </a:cubicBezTo>
                    <a:cubicBezTo>
                      <a:pt x="473" y="422"/>
                      <a:pt x="223" y="144"/>
                      <a:pt x="0" y="0"/>
                    </a:cubicBezTo>
                    <a:close/>
                  </a:path>
                </a:pathLst>
              </a:custGeom>
              <a:solidFill>
                <a:srgbClr val="151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 name="Freeform 41">
                <a:extLst>
                  <a:ext uri="{FF2B5EF4-FFF2-40B4-BE49-F238E27FC236}">
                    <a16:creationId xmlns:a16="http://schemas.microsoft.com/office/drawing/2014/main" id="{476B3604-D4F2-40F2-8172-39CA6326E140}"/>
                  </a:ext>
                </a:extLst>
              </p:cNvPr>
              <p:cNvSpPr>
                <a:spLocks/>
              </p:cNvSpPr>
              <p:nvPr/>
            </p:nvSpPr>
            <p:spPr bwMode="auto">
              <a:xfrm>
                <a:off x="5114591" y="2248258"/>
                <a:ext cx="1025634" cy="1577736"/>
              </a:xfrm>
              <a:custGeom>
                <a:avLst/>
                <a:gdLst>
                  <a:gd name="T0" fmla="*/ 442 w 465"/>
                  <a:gd name="T1" fmla="*/ 350 h 715"/>
                  <a:gd name="T2" fmla="*/ 32 w 465"/>
                  <a:gd name="T3" fmla="*/ 22 h 715"/>
                  <a:gd name="T4" fmla="*/ 0 w 465"/>
                  <a:gd name="T5" fmla="*/ 40 h 715"/>
                  <a:gd name="T6" fmla="*/ 0 w 465"/>
                  <a:gd name="T7" fmla="*/ 89 h 715"/>
                  <a:gd name="T8" fmla="*/ 0 w 465"/>
                  <a:gd name="T9" fmla="*/ 140 h 715"/>
                  <a:gd name="T10" fmla="*/ 0 w 465"/>
                  <a:gd name="T11" fmla="*/ 297 h 715"/>
                  <a:gd name="T12" fmla="*/ 459 w 465"/>
                  <a:gd name="T13" fmla="*/ 715 h 715"/>
                  <a:gd name="T14" fmla="*/ 459 w 465"/>
                  <a:gd name="T15" fmla="*/ 401 h 715"/>
                  <a:gd name="T16" fmla="*/ 442 w 465"/>
                  <a:gd name="T17" fmla="*/ 35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715">
                    <a:moveTo>
                      <a:pt x="442" y="350"/>
                    </a:moveTo>
                    <a:cubicBezTo>
                      <a:pt x="433" y="343"/>
                      <a:pt x="50" y="37"/>
                      <a:pt x="32" y="22"/>
                    </a:cubicBezTo>
                    <a:cubicBezTo>
                      <a:pt x="5" y="0"/>
                      <a:pt x="0" y="40"/>
                      <a:pt x="0" y="40"/>
                    </a:cubicBezTo>
                    <a:cubicBezTo>
                      <a:pt x="0" y="89"/>
                      <a:pt x="0" y="89"/>
                      <a:pt x="0" y="89"/>
                    </a:cubicBezTo>
                    <a:cubicBezTo>
                      <a:pt x="0" y="140"/>
                      <a:pt x="0" y="140"/>
                      <a:pt x="0" y="140"/>
                    </a:cubicBezTo>
                    <a:cubicBezTo>
                      <a:pt x="0" y="297"/>
                      <a:pt x="0" y="297"/>
                      <a:pt x="0" y="297"/>
                    </a:cubicBezTo>
                    <a:cubicBezTo>
                      <a:pt x="0" y="297"/>
                      <a:pt x="339" y="553"/>
                      <a:pt x="459" y="715"/>
                    </a:cubicBezTo>
                    <a:cubicBezTo>
                      <a:pt x="459" y="401"/>
                      <a:pt x="459" y="401"/>
                      <a:pt x="459" y="401"/>
                    </a:cubicBezTo>
                    <a:cubicBezTo>
                      <a:pt x="459" y="401"/>
                      <a:pt x="465" y="366"/>
                      <a:pt x="442" y="35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 name="Freeform 42">
                <a:extLst>
                  <a:ext uri="{FF2B5EF4-FFF2-40B4-BE49-F238E27FC236}">
                    <a16:creationId xmlns:a16="http://schemas.microsoft.com/office/drawing/2014/main" id="{06B30AB3-905B-4DB2-A613-F5CBBE94E15E}"/>
                  </a:ext>
                </a:extLst>
              </p:cNvPr>
              <p:cNvSpPr>
                <a:spLocks/>
              </p:cNvSpPr>
              <p:nvPr/>
            </p:nvSpPr>
            <p:spPr bwMode="auto">
              <a:xfrm>
                <a:off x="4991429" y="2949002"/>
                <a:ext cx="172000" cy="114667"/>
              </a:xfrm>
              <a:custGeom>
                <a:avLst/>
                <a:gdLst>
                  <a:gd name="T0" fmla="*/ 0 w 78"/>
                  <a:gd name="T1" fmla="*/ 0 h 52"/>
                  <a:gd name="T2" fmla="*/ 0 w 78"/>
                  <a:gd name="T3" fmla="*/ 36 h 52"/>
                  <a:gd name="T4" fmla="*/ 39 w 78"/>
                  <a:gd name="T5" fmla="*/ 52 h 52"/>
                  <a:gd name="T6" fmla="*/ 78 w 78"/>
                  <a:gd name="T7" fmla="*/ 36 h 52"/>
                  <a:gd name="T8" fmla="*/ 78 w 78"/>
                  <a:gd name="T9" fmla="*/ 0 h 52"/>
                  <a:gd name="T10" fmla="*/ 0 w 78"/>
                  <a:gd name="T11" fmla="*/ 0 h 52"/>
                </a:gdLst>
                <a:ahLst/>
                <a:cxnLst>
                  <a:cxn ang="0">
                    <a:pos x="T0" y="T1"/>
                  </a:cxn>
                  <a:cxn ang="0">
                    <a:pos x="T2" y="T3"/>
                  </a:cxn>
                  <a:cxn ang="0">
                    <a:pos x="T4" y="T5"/>
                  </a:cxn>
                  <a:cxn ang="0">
                    <a:pos x="T6" y="T7"/>
                  </a:cxn>
                  <a:cxn ang="0">
                    <a:pos x="T8" y="T9"/>
                  </a:cxn>
                  <a:cxn ang="0">
                    <a:pos x="T10" y="T11"/>
                  </a:cxn>
                </a:cxnLst>
                <a:rect l="0" t="0" r="r" b="b"/>
                <a:pathLst>
                  <a:path w="78" h="52">
                    <a:moveTo>
                      <a:pt x="0" y="0"/>
                    </a:moveTo>
                    <a:cubicBezTo>
                      <a:pt x="0" y="36"/>
                      <a:pt x="0" y="36"/>
                      <a:pt x="0" y="36"/>
                    </a:cubicBezTo>
                    <a:cubicBezTo>
                      <a:pt x="0" y="45"/>
                      <a:pt x="17" y="52"/>
                      <a:pt x="39" y="52"/>
                    </a:cubicBezTo>
                    <a:cubicBezTo>
                      <a:pt x="60" y="52"/>
                      <a:pt x="78" y="45"/>
                      <a:pt x="78" y="36"/>
                    </a:cubicBezTo>
                    <a:cubicBezTo>
                      <a:pt x="78" y="0"/>
                      <a:pt x="78" y="0"/>
                      <a:pt x="78" y="0"/>
                    </a:cubicBezTo>
                    <a:lnTo>
                      <a:pt x="0" y="0"/>
                    </a:lnTo>
                    <a:close/>
                  </a:path>
                </a:pathLst>
              </a:custGeom>
              <a:solidFill>
                <a:srgbClr val="637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 name="Oval 43">
                <a:extLst>
                  <a:ext uri="{FF2B5EF4-FFF2-40B4-BE49-F238E27FC236}">
                    <a16:creationId xmlns:a16="http://schemas.microsoft.com/office/drawing/2014/main" id="{D5751C55-5A01-4405-BB83-D6BE7DBC47DF}"/>
                  </a:ext>
                </a:extLst>
              </p:cNvPr>
              <p:cNvSpPr>
                <a:spLocks noChangeArrowheads="1"/>
              </p:cNvSpPr>
              <p:nvPr/>
            </p:nvSpPr>
            <p:spPr bwMode="auto">
              <a:xfrm>
                <a:off x="4991429" y="2915027"/>
                <a:ext cx="172000" cy="70074"/>
              </a:xfrm>
              <a:prstGeom prst="ellipse">
                <a:avLst/>
              </a:pr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 name="Freeform 44">
                <a:extLst>
                  <a:ext uri="{FF2B5EF4-FFF2-40B4-BE49-F238E27FC236}">
                    <a16:creationId xmlns:a16="http://schemas.microsoft.com/office/drawing/2014/main" id="{B691AF7D-8DCF-46AA-A67F-D74E39A1D121}"/>
                  </a:ext>
                </a:extLst>
              </p:cNvPr>
              <p:cNvSpPr>
                <a:spLocks/>
              </p:cNvSpPr>
              <p:nvPr/>
            </p:nvSpPr>
            <p:spPr bwMode="auto">
              <a:xfrm>
                <a:off x="5099726" y="3040310"/>
                <a:ext cx="172000" cy="114667"/>
              </a:xfrm>
              <a:custGeom>
                <a:avLst/>
                <a:gdLst>
                  <a:gd name="T0" fmla="*/ 0 w 78"/>
                  <a:gd name="T1" fmla="*/ 0 h 52"/>
                  <a:gd name="T2" fmla="*/ 0 w 78"/>
                  <a:gd name="T3" fmla="*/ 36 h 52"/>
                  <a:gd name="T4" fmla="*/ 39 w 78"/>
                  <a:gd name="T5" fmla="*/ 52 h 52"/>
                  <a:gd name="T6" fmla="*/ 78 w 78"/>
                  <a:gd name="T7" fmla="*/ 36 h 52"/>
                  <a:gd name="T8" fmla="*/ 78 w 78"/>
                  <a:gd name="T9" fmla="*/ 0 h 52"/>
                  <a:gd name="T10" fmla="*/ 0 w 78"/>
                  <a:gd name="T11" fmla="*/ 0 h 52"/>
                </a:gdLst>
                <a:ahLst/>
                <a:cxnLst>
                  <a:cxn ang="0">
                    <a:pos x="T0" y="T1"/>
                  </a:cxn>
                  <a:cxn ang="0">
                    <a:pos x="T2" y="T3"/>
                  </a:cxn>
                  <a:cxn ang="0">
                    <a:pos x="T4" y="T5"/>
                  </a:cxn>
                  <a:cxn ang="0">
                    <a:pos x="T6" y="T7"/>
                  </a:cxn>
                  <a:cxn ang="0">
                    <a:pos x="T8" y="T9"/>
                  </a:cxn>
                  <a:cxn ang="0">
                    <a:pos x="T10" y="T11"/>
                  </a:cxn>
                </a:cxnLst>
                <a:rect l="0" t="0" r="r" b="b"/>
                <a:pathLst>
                  <a:path w="78" h="52">
                    <a:moveTo>
                      <a:pt x="0" y="0"/>
                    </a:moveTo>
                    <a:cubicBezTo>
                      <a:pt x="0" y="36"/>
                      <a:pt x="0" y="36"/>
                      <a:pt x="0" y="36"/>
                    </a:cubicBezTo>
                    <a:cubicBezTo>
                      <a:pt x="0" y="45"/>
                      <a:pt x="18" y="52"/>
                      <a:pt x="39" y="52"/>
                    </a:cubicBezTo>
                    <a:cubicBezTo>
                      <a:pt x="61" y="52"/>
                      <a:pt x="78" y="45"/>
                      <a:pt x="78" y="36"/>
                    </a:cubicBezTo>
                    <a:cubicBezTo>
                      <a:pt x="78" y="0"/>
                      <a:pt x="78" y="0"/>
                      <a:pt x="78" y="0"/>
                    </a:cubicBezTo>
                    <a:lnTo>
                      <a:pt x="0" y="0"/>
                    </a:lnTo>
                    <a:close/>
                  </a:path>
                </a:pathLst>
              </a:custGeom>
              <a:solidFill>
                <a:srgbClr val="637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 name="Oval 45">
                <a:extLst>
                  <a:ext uri="{FF2B5EF4-FFF2-40B4-BE49-F238E27FC236}">
                    <a16:creationId xmlns:a16="http://schemas.microsoft.com/office/drawing/2014/main" id="{BB815D79-06D4-4FFE-8419-7B73EDD116D4}"/>
                  </a:ext>
                </a:extLst>
              </p:cNvPr>
              <p:cNvSpPr>
                <a:spLocks noChangeArrowheads="1"/>
              </p:cNvSpPr>
              <p:nvPr/>
            </p:nvSpPr>
            <p:spPr bwMode="auto">
              <a:xfrm>
                <a:off x="5099726" y="3004212"/>
                <a:ext cx="172000" cy="72198"/>
              </a:xfrm>
              <a:prstGeom prst="ellipse">
                <a:avLst/>
              </a:pr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0" name="Freeform 46">
                <a:extLst>
                  <a:ext uri="{FF2B5EF4-FFF2-40B4-BE49-F238E27FC236}">
                    <a16:creationId xmlns:a16="http://schemas.microsoft.com/office/drawing/2014/main" id="{4391909A-D6A2-45E4-BBD6-C00EACD29AFA}"/>
                  </a:ext>
                </a:extLst>
              </p:cNvPr>
              <p:cNvSpPr>
                <a:spLocks/>
              </p:cNvSpPr>
              <p:nvPr/>
            </p:nvSpPr>
            <p:spPr bwMode="auto">
              <a:xfrm>
                <a:off x="5208023" y="3127373"/>
                <a:ext cx="174124" cy="116790"/>
              </a:xfrm>
              <a:custGeom>
                <a:avLst/>
                <a:gdLst>
                  <a:gd name="T0" fmla="*/ 0 w 79"/>
                  <a:gd name="T1" fmla="*/ 0 h 52"/>
                  <a:gd name="T2" fmla="*/ 0 w 79"/>
                  <a:gd name="T3" fmla="*/ 36 h 52"/>
                  <a:gd name="T4" fmla="*/ 39 w 79"/>
                  <a:gd name="T5" fmla="*/ 52 h 52"/>
                  <a:gd name="T6" fmla="*/ 79 w 79"/>
                  <a:gd name="T7" fmla="*/ 36 h 52"/>
                  <a:gd name="T8" fmla="*/ 79 w 79"/>
                  <a:gd name="T9" fmla="*/ 0 h 52"/>
                  <a:gd name="T10" fmla="*/ 0 w 79"/>
                  <a:gd name="T11" fmla="*/ 0 h 52"/>
                </a:gdLst>
                <a:ahLst/>
                <a:cxnLst>
                  <a:cxn ang="0">
                    <a:pos x="T0" y="T1"/>
                  </a:cxn>
                  <a:cxn ang="0">
                    <a:pos x="T2" y="T3"/>
                  </a:cxn>
                  <a:cxn ang="0">
                    <a:pos x="T4" y="T5"/>
                  </a:cxn>
                  <a:cxn ang="0">
                    <a:pos x="T6" y="T7"/>
                  </a:cxn>
                  <a:cxn ang="0">
                    <a:pos x="T8" y="T9"/>
                  </a:cxn>
                  <a:cxn ang="0">
                    <a:pos x="T10" y="T11"/>
                  </a:cxn>
                </a:cxnLst>
                <a:rect l="0" t="0" r="r" b="b"/>
                <a:pathLst>
                  <a:path w="79" h="52">
                    <a:moveTo>
                      <a:pt x="0" y="0"/>
                    </a:moveTo>
                    <a:cubicBezTo>
                      <a:pt x="0" y="36"/>
                      <a:pt x="0" y="36"/>
                      <a:pt x="0" y="36"/>
                    </a:cubicBezTo>
                    <a:cubicBezTo>
                      <a:pt x="0" y="45"/>
                      <a:pt x="18" y="52"/>
                      <a:pt x="39" y="52"/>
                    </a:cubicBezTo>
                    <a:cubicBezTo>
                      <a:pt x="61" y="52"/>
                      <a:pt x="79" y="45"/>
                      <a:pt x="79" y="36"/>
                    </a:cubicBezTo>
                    <a:cubicBezTo>
                      <a:pt x="79" y="0"/>
                      <a:pt x="79" y="0"/>
                      <a:pt x="79" y="0"/>
                    </a:cubicBezTo>
                    <a:lnTo>
                      <a:pt x="0" y="0"/>
                    </a:lnTo>
                    <a:close/>
                  </a:path>
                </a:pathLst>
              </a:custGeom>
              <a:solidFill>
                <a:srgbClr val="637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 name="Oval 47">
                <a:extLst>
                  <a:ext uri="{FF2B5EF4-FFF2-40B4-BE49-F238E27FC236}">
                    <a16:creationId xmlns:a16="http://schemas.microsoft.com/office/drawing/2014/main" id="{23041736-68C8-4989-93FC-2A460350D43E}"/>
                  </a:ext>
                </a:extLst>
              </p:cNvPr>
              <p:cNvSpPr>
                <a:spLocks noChangeArrowheads="1"/>
              </p:cNvSpPr>
              <p:nvPr/>
            </p:nvSpPr>
            <p:spPr bwMode="auto">
              <a:xfrm>
                <a:off x="5208023" y="3093398"/>
                <a:ext cx="174124" cy="72198"/>
              </a:xfrm>
              <a:prstGeom prst="ellipse">
                <a:avLst/>
              </a:pr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2" name="Freeform 48">
                <a:extLst>
                  <a:ext uri="{FF2B5EF4-FFF2-40B4-BE49-F238E27FC236}">
                    <a16:creationId xmlns:a16="http://schemas.microsoft.com/office/drawing/2014/main" id="{F616323E-5048-4674-968A-49E41F039A12}"/>
                  </a:ext>
                </a:extLst>
              </p:cNvPr>
              <p:cNvSpPr>
                <a:spLocks/>
              </p:cNvSpPr>
              <p:nvPr/>
            </p:nvSpPr>
            <p:spPr bwMode="auto">
              <a:xfrm>
                <a:off x="5316319" y="3222929"/>
                <a:ext cx="174124" cy="114667"/>
              </a:xfrm>
              <a:custGeom>
                <a:avLst/>
                <a:gdLst>
                  <a:gd name="T0" fmla="*/ 0 w 79"/>
                  <a:gd name="T1" fmla="*/ 0 h 52"/>
                  <a:gd name="T2" fmla="*/ 0 w 79"/>
                  <a:gd name="T3" fmla="*/ 36 h 52"/>
                  <a:gd name="T4" fmla="*/ 40 w 79"/>
                  <a:gd name="T5" fmla="*/ 52 h 52"/>
                  <a:gd name="T6" fmla="*/ 79 w 79"/>
                  <a:gd name="T7" fmla="*/ 36 h 52"/>
                  <a:gd name="T8" fmla="*/ 79 w 79"/>
                  <a:gd name="T9" fmla="*/ 0 h 52"/>
                  <a:gd name="T10" fmla="*/ 0 w 79"/>
                  <a:gd name="T11" fmla="*/ 0 h 52"/>
                </a:gdLst>
                <a:ahLst/>
                <a:cxnLst>
                  <a:cxn ang="0">
                    <a:pos x="T0" y="T1"/>
                  </a:cxn>
                  <a:cxn ang="0">
                    <a:pos x="T2" y="T3"/>
                  </a:cxn>
                  <a:cxn ang="0">
                    <a:pos x="T4" y="T5"/>
                  </a:cxn>
                  <a:cxn ang="0">
                    <a:pos x="T6" y="T7"/>
                  </a:cxn>
                  <a:cxn ang="0">
                    <a:pos x="T8" y="T9"/>
                  </a:cxn>
                  <a:cxn ang="0">
                    <a:pos x="T10" y="T11"/>
                  </a:cxn>
                </a:cxnLst>
                <a:rect l="0" t="0" r="r" b="b"/>
                <a:pathLst>
                  <a:path w="79" h="52">
                    <a:moveTo>
                      <a:pt x="0" y="0"/>
                    </a:moveTo>
                    <a:cubicBezTo>
                      <a:pt x="0" y="36"/>
                      <a:pt x="0" y="36"/>
                      <a:pt x="0" y="36"/>
                    </a:cubicBezTo>
                    <a:cubicBezTo>
                      <a:pt x="0" y="45"/>
                      <a:pt x="18" y="52"/>
                      <a:pt x="40" y="52"/>
                    </a:cubicBezTo>
                    <a:cubicBezTo>
                      <a:pt x="61" y="52"/>
                      <a:pt x="79" y="45"/>
                      <a:pt x="79" y="36"/>
                    </a:cubicBezTo>
                    <a:cubicBezTo>
                      <a:pt x="79" y="0"/>
                      <a:pt x="79" y="0"/>
                      <a:pt x="79" y="0"/>
                    </a:cubicBezTo>
                    <a:lnTo>
                      <a:pt x="0" y="0"/>
                    </a:lnTo>
                    <a:close/>
                  </a:path>
                </a:pathLst>
              </a:custGeom>
              <a:solidFill>
                <a:srgbClr val="637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3" name="Oval 49">
                <a:extLst>
                  <a:ext uri="{FF2B5EF4-FFF2-40B4-BE49-F238E27FC236}">
                    <a16:creationId xmlns:a16="http://schemas.microsoft.com/office/drawing/2014/main" id="{99485DDF-BE21-4FA3-BBD8-2FE885DB02A1}"/>
                  </a:ext>
                </a:extLst>
              </p:cNvPr>
              <p:cNvSpPr>
                <a:spLocks noChangeArrowheads="1"/>
              </p:cNvSpPr>
              <p:nvPr/>
            </p:nvSpPr>
            <p:spPr bwMode="auto">
              <a:xfrm>
                <a:off x="5316319" y="3188953"/>
                <a:ext cx="174124" cy="70074"/>
              </a:xfrm>
              <a:prstGeom prst="ellipse">
                <a:avLst/>
              </a:pr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4" name="Freeform 50">
                <a:extLst>
                  <a:ext uri="{FF2B5EF4-FFF2-40B4-BE49-F238E27FC236}">
                    <a16:creationId xmlns:a16="http://schemas.microsoft.com/office/drawing/2014/main" id="{79920701-B51F-45CD-AD81-0D2CE3DCAD66}"/>
                  </a:ext>
                </a:extLst>
              </p:cNvPr>
              <p:cNvSpPr>
                <a:spLocks/>
              </p:cNvSpPr>
              <p:nvPr/>
            </p:nvSpPr>
            <p:spPr bwMode="auto">
              <a:xfrm>
                <a:off x="3090925" y="2692062"/>
                <a:ext cx="2399519" cy="1142426"/>
              </a:xfrm>
              <a:custGeom>
                <a:avLst/>
                <a:gdLst>
                  <a:gd name="T0" fmla="*/ 317 w 1130"/>
                  <a:gd name="T1" fmla="*/ 538 h 538"/>
                  <a:gd name="T2" fmla="*/ 0 w 1130"/>
                  <a:gd name="T3" fmla="*/ 150 h 538"/>
                  <a:gd name="T4" fmla="*/ 41 w 1130"/>
                  <a:gd name="T5" fmla="*/ 141 h 538"/>
                  <a:gd name="T6" fmla="*/ 14 w 1130"/>
                  <a:gd name="T7" fmla="*/ 112 h 538"/>
                  <a:gd name="T8" fmla="*/ 665 w 1130"/>
                  <a:gd name="T9" fmla="*/ 0 h 538"/>
                  <a:gd name="T10" fmla="*/ 695 w 1130"/>
                  <a:gd name="T11" fmla="*/ 26 h 538"/>
                  <a:gd name="T12" fmla="*/ 746 w 1130"/>
                  <a:gd name="T13" fmla="*/ 15 h 538"/>
                  <a:gd name="T14" fmla="*/ 1130 w 1130"/>
                  <a:gd name="T15" fmla="*/ 353 h 538"/>
                  <a:gd name="T16" fmla="*/ 1106 w 1130"/>
                  <a:gd name="T17" fmla="*/ 365 h 538"/>
                  <a:gd name="T18" fmla="*/ 1064 w 1130"/>
                  <a:gd name="T19" fmla="*/ 327 h 538"/>
                  <a:gd name="T20" fmla="*/ 313 w 1130"/>
                  <a:gd name="T21" fmla="*/ 502 h 538"/>
                  <a:gd name="T22" fmla="*/ 338 w 1130"/>
                  <a:gd name="T23" fmla="*/ 534 h 538"/>
                  <a:gd name="T24" fmla="*/ 317 w 1130"/>
                  <a:gd name="T2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0" h="538">
                    <a:moveTo>
                      <a:pt x="317" y="538"/>
                    </a:moveTo>
                    <a:lnTo>
                      <a:pt x="0" y="150"/>
                    </a:lnTo>
                    <a:lnTo>
                      <a:pt x="41" y="141"/>
                    </a:lnTo>
                    <a:lnTo>
                      <a:pt x="14" y="112"/>
                    </a:lnTo>
                    <a:lnTo>
                      <a:pt x="665" y="0"/>
                    </a:lnTo>
                    <a:lnTo>
                      <a:pt x="695" y="26"/>
                    </a:lnTo>
                    <a:lnTo>
                      <a:pt x="746" y="15"/>
                    </a:lnTo>
                    <a:lnTo>
                      <a:pt x="1130" y="353"/>
                    </a:lnTo>
                    <a:lnTo>
                      <a:pt x="1106" y="365"/>
                    </a:lnTo>
                    <a:lnTo>
                      <a:pt x="1064" y="327"/>
                    </a:lnTo>
                    <a:lnTo>
                      <a:pt x="313" y="502"/>
                    </a:lnTo>
                    <a:lnTo>
                      <a:pt x="338" y="534"/>
                    </a:lnTo>
                    <a:lnTo>
                      <a:pt x="317" y="538"/>
                    </a:lnTo>
                    <a:close/>
                  </a:path>
                </a:pathLst>
              </a:custGeom>
              <a:solidFill>
                <a:srgbClr val="151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5" name="Freeform 51">
                <a:extLst>
                  <a:ext uri="{FF2B5EF4-FFF2-40B4-BE49-F238E27FC236}">
                    <a16:creationId xmlns:a16="http://schemas.microsoft.com/office/drawing/2014/main" id="{0D5C3232-C8F9-4738-9D60-47910A49F649}"/>
                  </a:ext>
                </a:extLst>
              </p:cNvPr>
              <p:cNvSpPr>
                <a:spLocks/>
              </p:cNvSpPr>
              <p:nvPr/>
            </p:nvSpPr>
            <p:spPr bwMode="auto">
              <a:xfrm>
                <a:off x="3144012" y="2747272"/>
                <a:ext cx="2221148" cy="991659"/>
              </a:xfrm>
              <a:custGeom>
                <a:avLst/>
                <a:gdLst>
                  <a:gd name="T0" fmla="*/ 0 w 1046"/>
                  <a:gd name="T1" fmla="*/ 132 h 467"/>
                  <a:gd name="T2" fmla="*/ 716 w 1046"/>
                  <a:gd name="T3" fmla="*/ 0 h 467"/>
                  <a:gd name="T4" fmla="*/ 1046 w 1046"/>
                  <a:gd name="T5" fmla="*/ 295 h 467"/>
                  <a:gd name="T6" fmla="*/ 274 w 1046"/>
                  <a:gd name="T7" fmla="*/ 467 h 467"/>
                  <a:gd name="T8" fmla="*/ 0 w 1046"/>
                  <a:gd name="T9" fmla="*/ 132 h 467"/>
                </a:gdLst>
                <a:ahLst/>
                <a:cxnLst>
                  <a:cxn ang="0">
                    <a:pos x="T0" y="T1"/>
                  </a:cxn>
                  <a:cxn ang="0">
                    <a:pos x="T2" y="T3"/>
                  </a:cxn>
                  <a:cxn ang="0">
                    <a:pos x="T4" y="T5"/>
                  </a:cxn>
                  <a:cxn ang="0">
                    <a:pos x="T6" y="T7"/>
                  </a:cxn>
                  <a:cxn ang="0">
                    <a:pos x="T8" y="T9"/>
                  </a:cxn>
                </a:cxnLst>
                <a:rect l="0" t="0" r="r" b="b"/>
                <a:pathLst>
                  <a:path w="1046" h="467">
                    <a:moveTo>
                      <a:pt x="0" y="132"/>
                    </a:moveTo>
                    <a:lnTo>
                      <a:pt x="716" y="0"/>
                    </a:lnTo>
                    <a:lnTo>
                      <a:pt x="1046" y="295"/>
                    </a:lnTo>
                    <a:lnTo>
                      <a:pt x="274" y="467"/>
                    </a:lnTo>
                    <a:lnTo>
                      <a:pt x="0" y="132"/>
                    </a:lnTo>
                    <a:close/>
                  </a:path>
                </a:pathLst>
              </a:custGeom>
              <a:solidFill>
                <a:srgbClr val="687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6" name="Freeform 52">
                <a:extLst>
                  <a:ext uri="{FF2B5EF4-FFF2-40B4-BE49-F238E27FC236}">
                    <a16:creationId xmlns:a16="http://schemas.microsoft.com/office/drawing/2014/main" id="{C1BDBC59-F3E7-411B-A5AF-8B1E4E01C944}"/>
                  </a:ext>
                </a:extLst>
              </p:cNvPr>
              <p:cNvSpPr>
                <a:spLocks noEditPoints="1"/>
              </p:cNvSpPr>
              <p:nvPr/>
            </p:nvSpPr>
            <p:spPr bwMode="auto">
              <a:xfrm>
                <a:off x="5520172" y="2895915"/>
                <a:ext cx="626422" cy="571212"/>
              </a:xfrm>
              <a:custGeom>
                <a:avLst/>
                <a:gdLst>
                  <a:gd name="T0" fmla="*/ 245 w 284"/>
                  <a:gd name="T1" fmla="*/ 74 h 258"/>
                  <a:gd name="T2" fmla="*/ 229 w 284"/>
                  <a:gd name="T3" fmla="*/ 55 h 258"/>
                  <a:gd name="T4" fmla="*/ 50 w 284"/>
                  <a:gd name="T5" fmla="*/ 25 h 258"/>
                  <a:gd name="T6" fmla="*/ 54 w 284"/>
                  <a:gd name="T7" fmla="*/ 185 h 258"/>
                  <a:gd name="T8" fmla="*/ 55 w 284"/>
                  <a:gd name="T9" fmla="*/ 186 h 258"/>
                  <a:gd name="T10" fmla="*/ 234 w 284"/>
                  <a:gd name="T11" fmla="*/ 216 h 258"/>
                  <a:gd name="T12" fmla="*/ 108 w 284"/>
                  <a:gd name="T13" fmla="*/ 99 h 258"/>
                  <a:gd name="T14" fmla="*/ 63 w 284"/>
                  <a:gd name="T15" fmla="*/ 99 h 258"/>
                  <a:gd name="T16" fmla="*/ 132 w 284"/>
                  <a:gd name="T17" fmla="*/ 47 h 258"/>
                  <a:gd name="T18" fmla="*/ 123 w 284"/>
                  <a:gd name="T19" fmla="*/ 87 h 258"/>
                  <a:gd name="T20" fmla="*/ 132 w 284"/>
                  <a:gd name="T21" fmla="*/ 47 h 258"/>
                  <a:gd name="T22" fmla="*/ 176 w 284"/>
                  <a:gd name="T23" fmla="*/ 142 h 258"/>
                  <a:gd name="T24" fmla="*/ 222 w 284"/>
                  <a:gd name="T25" fmla="*/ 140 h 258"/>
                  <a:gd name="T26" fmla="*/ 70 w 284"/>
                  <a:gd name="T27" fmla="*/ 175 h 258"/>
                  <a:gd name="T28" fmla="*/ 109 w 284"/>
                  <a:gd name="T29" fmla="*/ 174 h 258"/>
                  <a:gd name="T30" fmla="*/ 70 w 284"/>
                  <a:gd name="T31" fmla="*/ 175 h 258"/>
                  <a:gd name="T32" fmla="*/ 55 w 284"/>
                  <a:gd name="T33" fmla="*/ 118 h 258"/>
                  <a:gd name="T34" fmla="*/ 57 w 284"/>
                  <a:gd name="T35" fmla="*/ 155 h 258"/>
                  <a:gd name="T36" fmla="*/ 171 w 284"/>
                  <a:gd name="T37" fmla="*/ 137 h 258"/>
                  <a:gd name="T38" fmla="*/ 159 w 284"/>
                  <a:gd name="T39" fmla="*/ 74 h 258"/>
                  <a:gd name="T40" fmla="*/ 156 w 284"/>
                  <a:gd name="T41" fmla="*/ 148 h 258"/>
                  <a:gd name="T42" fmla="*/ 89 w 284"/>
                  <a:gd name="T43" fmla="*/ 126 h 258"/>
                  <a:gd name="T44" fmla="*/ 156 w 284"/>
                  <a:gd name="T45" fmla="*/ 148 h 258"/>
                  <a:gd name="T46" fmla="*/ 115 w 284"/>
                  <a:gd name="T47" fmla="*/ 180 h 258"/>
                  <a:gd name="T48" fmla="*/ 90 w 284"/>
                  <a:gd name="T49" fmla="*/ 189 h 258"/>
                  <a:gd name="T50" fmla="*/ 133 w 284"/>
                  <a:gd name="T51" fmla="*/ 171 h 258"/>
                  <a:gd name="T52" fmla="*/ 186 w 284"/>
                  <a:gd name="T53" fmla="*/ 180 h 258"/>
                  <a:gd name="T54" fmla="*/ 133 w 284"/>
                  <a:gd name="T55" fmla="*/ 171 h 258"/>
                  <a:gd name="T56" fmla="*/ 227 w 284"/>
                  <a:gd name="T57" fmla="*/ 86 h 258"/>
                  <a:gd name="T58" fmla="*/ 214 w 284"/>
                  <a:gd name="T59" fmla="*/ 105 h 258"/>
                  <a:gd name="T60" fmla="*/ 208 w 284"/>
                  <a:gd name="T61" fmla="*/ 98 h 258"/>
                  <a:gd name="T62" fmla="*/ 178 w 284"/>
                  <a:gd name="T63" fmla="*/ 66 h 258"/>
                  <a:gd name="T64" fmla="*/ 215 w 284"/>
                  <a:gd name="T65" fmla="*/ 68 h 258"/>
                  <a:gd name="T66" fmla="*/ 171 w 284"/>
                  <a:gd name="T67" fmla="*/ 60 h 258"/>
                  <a:gd name="T68" fmla="*/ 193 w 284"/>
                  <a:gd name="T69" fmla="*/ 52 h 258"/>
                  <a:gd name="T70" fmla="*/ 46 w 284"/>
                  <a:gd name="T71" fmla="*/ 108 h 258"/>
                  <a:gd name="T72" fmla="*/ 31 w 284"/>
                  <a:gd name="T73" fmla="*/ 93 h 258"/>
                  <a:gd name="T74" fmla="*/ 140 w 284"/>
                  <a:gd name="T75" fmla="*/ 206 h 258"/>
                  <a:gd name="T76" fmla="*/ 117 w 284"/>
                  <a:gd name="T77" fmla="*/ 209 h 258"/>
                  <a:gd name="T78" fmla="*/ 184 w 284"/>
                  <a:gd name="T79" fmla="*/ 224 h 258"/>
                  <a:gd name="T80" fmla="*/ 191 w 284"/>
                  <a:gd name="T81" fmla="*/ 185 h 258"/>
                  <a:gd name="T82" fmla="*/ 184 w 284"/>
                  <a:gd name="T83" fmla="*/ 224 h 258"/>
                  <a:gd name="T84" fmla="*/ 206 w 284"/>
                  <a:gd name="T85" fmla="*/ 174 h 258"/>
                  <a:gd name="T86" fmla="*/ 252 w 284"/>
                  <a:gd name="T87" fmla="*/ 171 h 258"/>
                  <a:gd name="T88" fmla="*/ 253 w 284"/>
                  <a:gd name="T89" fmla="*/ 145 h 258"/>
                  <a:gd name="T90" fmla="*/ 245 w 284"/>
                  <a:gd name="T91" fmla="*/ 113 h 258"/>
                  <a:gd name="T92" fmla="*/ 166 w 284"/>
                  <a:gd name="T93" fmla="*/ 32 h 258"/>
                  <a:gd name="T94" fmla="*/ 132 w 284"/>
                  <a:gd name="T95" fmla="*/ 20 h 258"/>
                  <a:gd name="T96" fmla="*/ 166 w 284"/>
                  <a:gd name="T97" fmla="*/ 32 h 258"/>
                  <a:gd name="T98" fmla="*/ 104 w 284"/>
                  <a:gd name="T99" fmla="*/ 18 h 258"/>
                  <a:gd name="T100" fmla="*/ 93 w 284"/>
                  <a:gd name="T101" fmla="*/ 56 h 258"/>
                  <a:gd name="T102" fmla="*/ 105 w 284"/>
                  <a:gd name="T103" fmla="*/ 17 h 258"/>
                  <a:gd name="T104" fmla="*/ 78 w 284"/>
                  <a:gd name="T105" fmla="*/ 68 h 258"/>
                  <a:gd name="T106" fmla="*/ 36 w 284"/>
                  <a:gd name="T107" fmla="*/ 71 h 258"/>
                  <a:gd name="T108" fmla="*/ 48 w 284"/>
                  <a:gd name="T109" fmla="*/ 3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 h="258">
                    <a:moveTo>
                      <a:pt x="234" y="216"/>
                    </a:moveTo>
                    <a:cubicBezTo>
                      <a:pt x="284" y="178"/>
                      <a:pt x="276" y="117"/>
                      <a:pt x="245" y="74"/>
                    </a:cubicBezTo>
                    <a:cubicBezTo>
                      <a:pt x="242" y="70"/>
                      <a:pt x="238" y="66"/>
                      <a:pt x="235" y="62"/>
                    </a:cubicBezTo>
                    <a:cubicBezTo>
                      <a:pt x="233" y="59"/>
                      <a:pt x="231" y="57"/>
                      <a:pt x="229" y="55"/>
                    </a:cubicBezTo>
                    <a:cubicBezTo>
                      <a:pt x="205" y="30"/>
                      <a:pt x="174" y="13"/>
                      <a:pt x="142" y="7"/>
                    </a:cubicBezTo>
                    <a:cubicBezTo>
                      <a:pt x="107" y="0"/>
                      <a:pt x="75" y="6"/>
                      <a:pt x="50" y="25"/>
                    </a:cubicBezTo>
                    <a:cubicBezTo>
                      <a:pt x="0" y="63"/>
                      <a:pt x="8" y="124"/>
                      <a:pt x="39" y="167"/>
                    </a:cubicBezTo>
                    <a:cubicBezTo>
                      <a:pt x="44" y="174"/>
                      <a:pt x="49" y="180"/>
                      <a:pt x="54" y="185"/>
                    </a:cubicBezTo>
                    <a:cubicBezTo>
                      <a:pt x="54" y="185"/>
                      <a:pt x="54" y="186"/>
                      <a:pt x="55" y="186"/>
                    </a:cubicBezTo>
                    <a:cubicBezTo>
                      <a:pt x="55" y="186"/>
                      <a:pt x="55" y="186"/>
                      <a:pt x="55" y="186"/>
                    </a:cubicBezTo>
                    <a:cubicBezTo>
                      <a:pt x="55" y="186"/>
                      <a:pt x="55" y="186"/>
                      <a:pt x="55" y="186"/>
                    </a:cubicBezTo>
                    <a:cubicBezTo>
                      <a:pt x="99" y="232"/>
                      <a:pt x="177" y="258"/>
                      <a:pt x="234" y="216"/>
                    </a:cubicBezTo>
                    <a:close/>
                    <a:moveTo>
                      <a:pt x="83" y="73"/>
                    </a:moveTo>
                    <a:cubicBezTo>
                      <a:pt x="108" y="99"/>
                      <a:pt x="108" y="99"/>
                      <a:pt x="108" y="99"/>
                    </a:cubicBezTo>
                    <a:cubicBezTo>
                      <a:pt x="99" y="106"/>
                      <a:pt x="91" y="113"/>
                      <a:pt x="84" y="120"/>
                    </a:cubicBezTo>
                    <a:cubicBezTo>
                      <a:pt x="63" y="99"/>
                      <a:pt x="63" y="99"/>
                      <a:pt x="63" y="99"/>
                    </a:cubicBezTo>
                    <a:cubicBezTo>
                      <a:pt x="67" y="89"/>
                      <a:pt x="74" y="81"/>
                      <a:pt x="83" y="73"/>
                    </a:cubicBezTo>
                    <a:close/>
                    <a:moveTo>
                      <a:pt x="132" y="47"/>
                    </a:moveTo>
                    <a:cubicBezTo>
                      <a:pt x="153" y="69"/>
                      <a:pt x="153" y="69"/>
                      <a:pt x="153" y="69"/>
                    </a:cubicBezTo>
                    <a:cubicBezTo>
                      <a:pt x="143" y="74"/>
                      <a:pt x="133" y="80"/>
                      <a:pt x="123" y="87"/>
                    </a:cubicBezTo>
                    <a:cubicBezTo>
                      <a:pt x="98" y="61"/>
                      <a:pt x="98" y="61"/>
                      <a:pt x="98" y="61"/>
                    </a:cubicBezTo>
                    <a:cubicBezTo>
                      <a:pt x="108" y="55"/>
                      <a:pt x="120" y="50"/>
                      <a:pt x="132" y="47"/>
                    </a:cubicBezTo>
                    <a:close/>
                    <a:moveTo>
                      <a:pt x="201" y="168"/>
                    </a:moveTo>
                    <a:cubicBezTo>
                      <a:pt x="176" y="142"/>
                      <a:pt x="176" y="142"/>
                      <a:pt x="176" y="142"/>
                    </a:cubicBezTo>
                    <a:cubicBezTo>
                      <a:pt x="186" y="134"/>
                      <a:pt x="194" y="127"/>
                      <a:pt x="202" y="119"/>
                    </a:cubicBezTo>
                    <a:cubicBezTo>
                      <a:pt x="222" y="140"/>
                      <a:pt x="222" y="140"/>
                      <a:pt x="222" y="140"/>
                    </a:cubicBezTo>
                    <a:cubicBezTo>
                      <a:pt x="218" y="150"/>
                      <a:pt x="210" y="160"/>
                      <a:pt x="201" y="168"/>
                    </a:cubicBezTo>
                    <a:close/>
                    <a:moveTo>
                      <a:pt x="70" y="175"/>
                    </a:moveTo>
                    <a:cubicBezTo>
                      <a:pt x="63" y="168"/>
                      <a:pt x="67" y="156"/>
                      <a:pt x="77" y="141"/>
                    </a:cubicBezTo>
                    <a:cubicBezTo>
                      <a:pt x="109" y="174"/>
                      <a:pt x="109" y="174"/>
                      <a:pt x="109" y="174"/>
                    </a:cubicBezTo>
                    <a:cubicBezTo>
                      <a:pt x="108" y="174"/>
                      <a:pt x="107" y="174"/>
                      <a:pt x="106" y="175"/>
                    </a:cubicBezTo>
                    <a:cubicBezTo>
                      <a:pt x="88" y="181"/>
                      <a:pt x="76" y="181"/>
                      <a:pt x="70" y="175"/>
                    </a:cubicBezTo>
                    <a:close/>
                    <a:moveTo>
                      <a:pt x="57" y="155"/>
                    </a:moveTo>
                    <a:cubicBezTo>
                      <a:pt x="53" y="143"/>
                      <a:pt x="53" y="131"/>
                      <a:pt x="55" y="118"/>
                    </a:cubicBezTo>
                    <a:cubicBezTo>
                      <a:pt x="71" y="135"/>
                      <a:pt x="71" y="135"/>
                      <a:pt x="71" y="135"/>
                    </a:cubicBezTo>
                    <a:cubicBezTo>
                      <a:pt x="65" y="142"/>
                      <a:pt x="61" y="148"/>
                      <a:pt x="57" y="155"/>
                    </a:cubicBezTo>
                    <a:close/>
                    <a:moveTo>
                      <a:pt x="196" y="113"/>
                    </a:moveTo>
                    <a:cubicBezTo>
                      <a:pt x="189" y="121"/>
                      <a:pt x="181" y="129"/>
                      <a:pt x="171" y="137"/>
                    </a:cubicBezTo>
                    <a:cubicBezTo>
                      <a:pt x="128" y="93"/>
                      <a:pt x="128" y="93"/>
                      <a:pt x="128" y="93"/>
                    </a:cubicBezTo>
                    <a:cubicBezTo>
                      <a:pt x="138" y="85"/>
                      <a:pt x="149" y="79"/>
                      <a:pt x="159" y="74"/>
                    </a:cubicBezTo>
                    <a:lnTo>
                      <a:pt x="196" y="113"/>
                    </a:lnTo>
                    <a:close/>
                    <a:moveTo>
                      <a:pt x="156" y="148"/>
                    </a:moveTo>
                    <a:cubicBezTo>
                      <a:pt x="146" y="155"/>
                      <a:pt x="137" y="161"/>
                      <a:pt x="127" y="165"/>
                    </a:cubicBezTo>
                    <a:cubicBezTo>
                      <a:pt x="89" y="126"/>
                      <a:pt x="89" y="126"/>
                      <a:pt x="89" y="126"/>
                    </a:cubicBezTo>
                    <a:cubicBezTo>
                      <a:pt x="96" y="119"/>
                      <a:pt x="104" y="111"/>
                      <a:pt x="113" y="104"/>
                    </a:cubicBezTo>
                    <a:lnTo>
                      <a:pt x="156" y="148"/>
                    </a:lnTo>
                    <a:close/>
                    <a:moveTo>
                      <a:pt x="99" y="186"/>
                    </a:moveTo>
                    <a:cubicBezTo>
                      <a:pt x="104" y="185"/>
                      <a:pt x="110" y="182"/>
                      <a:pt x="115" y="180"/>
                    </a:cubicBezTo>
                    <a:cubicBezTo>
                      <a:pt x="131" y="196"/>
                      <a:pt x="131" y="196"/>
                      <a:pt x="131" y="196"/>
                    </a:cubicBezTo>
                    <a:cubicBezTo>
                      <a:pt x="116" y="197"/>
                      <a:pt x="102" y="194"/>
                      <a:pt x="90" y="189"/>
                    </a:cubicBezTo>
                    <a:cubicBezTo>
                      <a:pt x="93" y="188"/>
                      <a:pt x="96" y="187"/>
                      <a:pt x="99" y="186"/>
                    </a:cubicBezTo>
                    <a:close/>
                    <a:moveTo>
                      <a:pt x="133" y="171"/>
                    </a:moveTo>
                    <a:cubicBezTo>
                      <a:pt x="142" y="166"/>
                      <a:pt x="151" y="160"/>
                      <a:pt x="161" y="154"/>
                    </a:cubicBezTo>
                    <a:cubicBezTo>
                      <a:pt x="186" y="180"/>
                      <a:pt x="186" y="180"/>
                      <a:pt x="186" y="180"/>
                    </a:cubicBezTo>
                    <a:cubicBezTo>
                      <a:pt x="176" y="186"/>
                      <a:pt x="165" y="191"/>
                      <a:pt x="154" y="193"/>
                    </a:cubicBezTo>
                    <a:lnTo>
                      <a:pt x="133" y="171"/>
                    </a:lnTo>
                    <a:close/>
                    <a:moveTo>
                      <a:pt x="214" y="105"/>
                    </a:moveTo>
                    <a:cubicBezTo>
                      <a:pt x="219" y="98"/>
                      <a:pt x="223" y="92"/>
                      <a:pt x="227" y="86"/>
                    </a:cubicBezTo>
                    <a:cubicBezTo>
                      <a:pt x="231" y="97"/>
                      <a:pt x="231" y="108"/>
                      <a:pt x="229" y="120"/>
                    </a:cubicBezTo>
                    <a:lnTo>
                      <a:pt x="214" y="105"/>
                    </a:lnTo>
                    <a:close/>
                    <a:moveTo>
                      <a:pt x="215" y="68"/>
                    </a:moveTo>
                    <a:cubicBezTo>
                      <a:pt x="220" y="74"/>
                      <a:pt x="217" y="85"/>
                      <a:pt x="208" y="98"/>
                    </a:cubicBezTo>
                    <a:cubicBezTo>
                      <a:pt x="177" y="66"/>
                      <a:pt x="177" y="66"/>
                      <a:pt x="177" y="66"/>
                    </a:cubicBezTo>
                    <a:cubicBezTo>
                      <a:pt x="178" y="66"/>
                      <a:pt x="178" y="66"/>
                      <a:pt x="178" y="66"/>
                    </a:cubicBezTo>
                    <a:cubicBezTo>
                      <a:pt x="195" y="60"/>
                      <a:pt x="208" y="60"/>
                      <a:pt x="214" y="66"/>
                    </a:cubicBezTo>
                    <a:cubicBezTo>
                      <a:pt x="214" y="67"/>
                      <a:pt x="215" y="67"/>
                      <a:pt x="215" y="68"/>
                    </a:cubicBezTo>
                    <a:close/>
                    <a:moveTo>
                      <a:pt x="185" y="55"/>
                    </a:moveTo>
                    <a:cubicBezTo>
                      <a:pt x="180" y="56"/>
                      <a:pt x="176" y="58"/>
                      <a:pt x="171" y="60"/>
                    </a:cubicBezTo>
                    <a:cubicBezTo>
                      <a:pt x="156" y="45"/>
                      <a:pt x="156" y="45"/>
                      <a:pt x="156" y="45"/>
                    </a:cubicBezTo>
                    <a:cubicBezTo>
                      <a:pt x="170" y="45"/>
                      <a:pt x="182" y="47"/>
                      <a:pt x="193" y="52"/>
                    </a:cubicBezTo>
                    <a:cubicBezTo>
                      <a:pt x="190" y="53"/>
                      <a:pt x="188" y="54"/>
                      <a:pt x="185" y="55"/>
                    </a:cubicBezTo>
                    <a:close/>
                    <a:moveTo>
                      <a:pt x="46" y="108"/>
                    </a:moveTo>
                    <a:cubicBezTo>
                      <a:pt x="42" y="115"/>
                      <a:pt x="40" y="121"/>
                      <a:pt x="39" y="128"/>
                    </a:cubicBezTo>
                    <a:cubicBezTo>
                      <a:pt x="34" y="116"/>
                      <a:pt x="31" y="104"/>
                      <a:pt x="31" y="93"/>
                    </a:cubicBezTo>
                    <a:lnTo>
                      <a:pt x="46" y="108"/>
                    </a:lnTo>
                    <a:close/>
                    <a:moveTo>
                      <a:pt x="140" y="206"/>
                    </a:moveTo>
                    <a:cubicBezTo>
                      <a:pt x="155" y="222"/>
                      <a:pt x="155" y="222"/>
                      <a:pt x="155" y="222"/>
                    </a:cubicBezTo>
                    <a:cubicBezTo>
                      <a:pt x="143" y="219"/>
                      <a:pt x="130" y="215"/>
                      <a:pt x="117" y="209"/>
                    </a:cubicBezTo>
                    <a:cubicBezTo>
                      <a:pt x="125" y="209"/>
                      <a:pt x="133" y="208"/>
                      <a:pt x="140" y="206"/>
                    </a:cubicBezTo>
                    <a:close/>
                    <a:moveTo>
                      <a:pt x="184" y="224"/>
                    </a:moveTo>
                    <a:cubicBezTo>
                      <a:pt x="161" y="200"/>
                      <a:pt x="161" y="200"/>
                      <a:pt x="161" y="200"/>
                    </a:cubicBezTo>
                    <a:cubicBezTo>
                      <a:pt x="171" y="197"/>
                      <a:pt x="181" y="191"/>
                      <a:pt x="191" y="185"/>
                    </a:cubicBezTo>
                    <a:cubicBezTo>
                      <a:pt x="221" y="215"/>
                      <a:pt x="221" y="215"/>
                      <a:pt x="221" y="215"/>
                    </a:cubicBezTo>
                    <a:cubicBezTo>
                      <a:pt x="210" y="221"/>
                      <a:pt x="198" y="224"/>
                      <a:pt x="184" y="224"/>
                    </a:cubicBezTo>
                    <a:close/>
                    <a:moveTo>
                      <a:pt x="236" y="204"/>
                    </a:moveTo>
                    <a:cubicBezTo>
                      <a:pt x="206" y="174"/>
                      <a:pt x="206" y="174"/>
                      <a:pt x="206" y="174"/>
                    </a:cubicBezTo>
                    <a:cubicBezTo>
                      <a:pt x="216" y="166"/>
                      <a:pt x="223" y="157"/>
                      <a:pt x="230" y="148"/>
                    </a:cubicBezTo>
                    <a:cubicBezTo>
                      <a:pt x="252" y="171"/>
                      <a:pt x="252" y="171"/>
                      <a:pt x="252" y="171"/>
                    </a:cubicBezTo>
                    <a:cubicBezTo>
                      <a:pt x="249" y="184"/>
                      <a:pt x="244" y="195"/>
                      <a:pt x="236" y="204"/>
                    </a:cubicBezTo>
                    <a:close/>
                    <a:moveTo>
                      <a:pt x="253" y="145"/>
                    </a:moveTo>
                    <a:cubicBezTo>
                      <a:pt x="239" y="131"/>
                      <a:pt x="239" y="131"/>
                      <a:pt x="239" y="131"/>
                    </a:cubicBezTo>
                    <a:cubicBezTo>
                      <a:pt x="242" y="125"/>
                      <a:pt x="244" y="119"/>
                      <a:pt x="245" y="113"/>
                    </a:cubicBezTo>
                    <a:cubicBezTo>
                      <a:pt x="250" y="124"/>
                      <a:pt x="252" y="135"/>
                      <a:pt x="253" y="145"/>
                    </a:cubicBezTo>
                    <a:close/>
                    <a:moveTo>
                      <a:pt x="166" y="32"/>
                    </a:moveTo>
                    <a:cubicBezTo>
                      <a:pt x="159" y="32"/>
                      <a:pt x="153" y="33"/>
                      <a:pt x="146" y="34"/>
                    </a:cubicBezTo>
                    <a:cubicBezTo>
                      <a:pt x="132" y="20"/>
                      <a:pt x="132" y="20"/>
                      <a:pt x="132" y="20"/>
                    </a:cubicBezTo>
                    <a:cubicBezTo>
                      <a:pt x="144" y="22"/>
                      <a:pt x="156" y="27"/>
                      <a:pt x="167" y="32"/>
                    </a:cubicBezTo>
                    <a:cubicBezTo>
                      <a:pt x="166" y="32"/>
                      <a:pt x="166" y="32"/>
                      <a:pt x="166" y="32"/>
                    </a:cubicBezTo>
                    <a:close/>
                    <a:moveTo>
                      <a:pt x="105" y="17"/>
                    </a:moveTo>
                    <a:cubicBezTo>
                      <a:pt x="104" y="18"/>
                      <a:pt x="104" y="18"/>
                      <a:pt x="104" y="18"/>
                    </a:cubicBezTo>
                    <a:cubicBezTo>
                      <a:pt x="125" y="40"/>
                      <a:pt x="125" y="40"/>
                      <a:pt x="125" y="40"/>
                    </a:cubicBezTo>
                    <a:cubicBezTo>
                      <a:pt x="114" y="44"/>
                      <a:pt x="103" y="49"/>
                      <a:pt x="93" y="56"/>
                    </a:cubicBezTo>
                    <a:cubicBezTo>
                      <a:pt x="63" y="26"/>
                      <a:pt x="63" y="26"/>
                      <a:pt x="63" y="26"/>
                    </a:cubicBezTo>
                    <a:cubicBezTo>
                      <a:pt x="75" y="20"/>
                      <a:pt x="89" y="16"/>
                      <a:pt x="105" y="17"/>
                    </a:cubicBezTo>
                    <a:close/>
                    <a:moveTo>
                      <a:pt x="48" y="37"/>
                    </a:moveTo>
                    <a:cubicBezTo>
                      <a:pt x="78" y="68"/>
                      <a:pt x="78" y="68"/>
                      <a:pt x="78" y="68"/>
                    </a:cubicBezTo>
                    <a:cubicBezTo>
                      <a:pt x="69" y="75"/>
                      <a:pt x="61" y="83"/>
                      <a:pt x="56" y="91"/>
                    </a:cubicBezTo>
                    <a:cubicBezTo>
                      <a:pt x="36" y="71"/>
                      <a:pt x="36" y="71"/>
                      <a:pt x="36" y="71"/>
                    </a:cubicBezTo>
                    <a:cubicBezTo>
                      <a:pt x="31" y="75"/>
                      <a:pt x="31" y="75"/>
                      <a:pt x="31" y="75"/>
                    </a:cubicBezTo>
                    <a:cubicBezTo>
                      <a:pt x="33" y="59"/>
                      <a:pt x="39" y="47"/>
                      <a:pt x="48" y="37"/>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 name="Freeform 53">
                <a:extLst>
                  <a:ext uri="{FF2B5EF4-FFF2-40B4-BE49-F238E27FC236}">
                    <a16:creationId xmlns:a16="http://schemas.microsoft.com/office/drawing/2014/main" id="{DE155DE8-8B1A-444E-B57B-083EBD66B5C5}"/>
                  </a:ext>
                </a:extLst>
              </p:cNvPr>
              <p:cNvSpPr>
                <a:spLocks/>
              </p:cNvSpPr>
              <p:nvPr/>
            </p:nvSpPr>
            <p:spPr bwMode="auto">
              <a:xfrm>
                <a:off x="3379716" y="2949002"/>
                <a:ext cx="1847417" cy="719855"/>
              </a:xfrm>
              <a:custGeom>
                <a:avLst/>
                <a:gdLst>
                  <a:gd name="T0" fmla="*/ 0 w 870"/>
                  <a:gd name="T1" fmla="*/ 119 h 339"/>
                  <a:gd name="T2" fmla="*/ 666 w 870"/>
                  <a:gd name="T3" fmla="*/ 0 h 339"/>
                  <a:gd name="T4" fmla="*/ 870 w 870"/>
                  <a:gd name="T5" fmla="*/ 183 h 339"/>
                  <a:gd name="T6" fmla="*/ 177 w 870"/>
                  <a:gd name="T7" fmla="*/ 339 h 339"/>
                  <a:gd name="T8" fmla="*/ 0 w 870"/>
                  <a:gd name="T9" fmla="*/ 119 h 339"/>
                </a:gdLst>
                <a:ahLst/>
                <a:cxnLst>
                  <a:cxn ang="0">
                    <a:pos x="T0" y="T1"/>
                  </a:cxn>
                  <a:cxn ang="0">
                    <a:pos x="T2" y="T3"/>
                  </a:cxn>
                  <a:cxn ang="0">
                    <a:pos x="T4" y="T5"/>
                  </a:cxn>
                  <a:cxn ang="0">
                    <a:pos x="T6" y="T7"/>
                  </a:cxn>
                  <a:cxn ang="0">
                    <a:pos x="T8" y="T9"/>
                  </a:cxn>
                </a:cxnLst>
                <a:rect l="0" t="0" r="r" b="b"/>
                <a:pathLst>
                  <a:path w="870" h="339">
                    <a:moveTo>
                      <a:pt x="0" y="119"/>
                    </a:moveTo>
                    <a:lnTo>
                      <a:pt x="666" y="0"/>
                    </a:lnTo>
                    <a:lnTo>
                      <a:pt x="870" y="183"/>
                    </a:lnTo>
                    <a:lnTo>
                      <a:pt x="177" y="339"/>
                    </a:lnTo>
                    <a:lnTo>
                      <a:pt x="0" y="11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8" name="Freeform 54">
                <a:extLst>
                  <a:ext uri="{FF2B5EF4-FFF2-40B4-BE49-F238E27FC236}">
                    <a16:creationId xmlns:a16="http://schemas.microsoft.com/office/drawing/2014/main" id="{51C044BC-3B7F-4E92-B58F-93FD1A38AF34}"/>
                  </a:ext>
                </a:extLst>
              </p:cNvPr>
              <p:cNvSpPr>
                <a:spLocks/>
              </p:cNvSpPr>
              <p:nvPr/>
            </p:nvSpPr>
            <p:spPr bwMode="auto">
              <a:xfrm>
                <a:off x="2560058" y="2072009"/>
                <a:ext cx="1942973" cy="876992"/>
              </a:xfrm>
              <a:custGeom>
                <a:avLst/>
                <a:gdLst>
                  <a:gd name="T0" fmla="*/ 0 w 882"/>
                  <a:gd name="T1" fmla="*/ 73 h 397"/>
                  <a:gd name="T2" fmla="*/ 265 w 882"/>
                  <a:gd name="T3" fmla="*/ 397 h 397"/>
                  <a:gd name="T4" fmla="*/ 882 w 882"/>
                  <a:gd name="T5" fmla="*/ 292 h 397"/>
                  <a:gd name="T6" fmla="*/ 623 w 882"/>
                  <a:gd name="T7" fmla="*/ 0 h 397"/>
                  <a:gd name="T8" fmla="*/ 0 w 882"/>
                  <a:gd name="T9" fmla="*/ 73 h 397"/>
                </a:gdLst>
                <a:ahLst/>
                <a:cxnLst>
                  <a:cxn ang="0">
                    <a:pos x="T0" y="T1"/>
                  </a:cxn>
                  <a:cxn ang="0">
                    <a:pos x="T2" y="T3"/>
                  </a:cxn>
                  <a:cxn ang="0">
                    <a:pos x="T4" y="T5"/>
                  </a:cxn>
                  <a:cxn ang="0">
                    <a:pos x="T6" y="T7"/>
                  </a:cxn>
                  <a:cxn ang="0">
                    <a:pos x="T8" y="T9"/>
                  </a:cxn>
                </a:cxnLst>
                <a:rect l="0" t="0" r="r" b="b"/>
                <a:pathLst>
                  <a:path w="882" h="397">
                    <a:moveTo>
                      <a:pt x="0" y="73"/>
                    </a:moveTo>
                    <a:cubicBezTo>
                      <a:pt x="0" y="73"/>
                      <a:pt x="293" y="143"/>
                      <a:pt x="265" y="397"/>
                    </a:cubicBezTo>
                    <a:cubicBezTo>
                      <a:pt x="882" y="292"/>
                      <a:pt x="882" y="292"/>
                      <a:pt x="882" y="292"/>
                    </a:cubicBezTo>
                    <a:cubicBezTo>
                      <a:pt x="882" y="292"/>
                      <a:pt x="838" y="38"/>
                      <a:pt x="623" y="0"/>
                    </a:cubicBezTo>
                    <a:lnTo>
                      <a:pt x="0" y="73"/>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9" name="Freeform 55">
                <a:extLst>
                  <a:ext uri="{FF2B5EF4-FFF2-40B4-BE49-F238E27FC236}">
                    <a16:creationId xmlns:a16="http://schemas.microsoft.com/office/drawing/2014/main" id="{5B2B1D13-B164-4FCC-8CCE-2CB33807D6E1}"/>
                  </a:ext>
                </a:extLst>
              </p:cNvPr>
              <p:cNvSpPr>
                <a:spLocks/>
              </p:cNvSpPr>
              <p:nvPr/>
            </p:nvSpPr>
            <p:spPr bwMode="auto">
              <a:xfrm>
                <a:off x="2952900" y="2152701"/>
                <a:ext cx="985289" cy="150766"/>
              </a:xfrm>
              <a:custGeom>
                <a:avLst/>
                <a:gdLst>
                  <a:gd name="T0" fmla="*/ 1 w 464"/>
                  <a:gd name="T1" fmla="*/ 71 h 71"/>
                  <a:gd name="T2" fmla="*/ 0 w 464"/>
                  <a:gd name="T3" fmla="*/ 63 h 71"/>
                  <a:gd name="T4" fmla="*/ 462 w 464"/>
                  <a:gd name="T5" fmla="*/ 0 h 71"/>
                  <a:gd name="T6" fmla="*/ 464 w 464"/>
                  <a:gd name="T7" fmla="*/ 8 h 71"/>
                  <a:gd name="T8" fmla="*/ 1 w 464"/>
                  <a:gd name="T9" fmla="*/ 71 h 71"/>
                </a:gdLst>
                <a:ahLst/>
                <a:cxnLst>
                  <a:cxn ang="0">
                    <a:pos x="T0" y="T1"/>
                  </a:cxn>
                  <a:cxn ang="0">
                    <a:pos x="T2" y="T3"/>
                  </a:cxn>
                  <a:cxn ang="0">
                    <a:pos x="T4" y="T5"/>
                  </a:cxn>
                  <a:cxn ang="0">
                    <a:pos x="T6" y="T7"/>
                  </a:cxn>
                  <a:cxn ang="0">
                    <a:pos x="T8" y="T9"/>
                  </a:cxn>
                </a:cxnLst>
                <a:rect l="0" t="0" r="r" b="b"/>
                <a:pathLst>
                  <a:path w="464" h="71">
                    <a:moveTo>
                      <a:pt x="1" y="71"/>
                    </a:moveTo>
                    <a:lnTo>
                      <a:pt x="0" y="63"/>
                    </a:lnTo>
                    <a:lnTo>
                      <a:pt x="462" y="0"/>
                    </a:lnTo>
                    <a:lnTo>
                      <a:pt x="464" y="8"/>
                    </a:lnTo>
                    <a:lnTo>
                      <a:pt x="1" y="71"/>
                    </a:lnTo>
                    <a:close/>
                  </a:path>
                </a:pathLst>
              </a:custGeom>
              <a:solidFill>
                <a:srgbClr val="99A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0" name="Freeform 56">
                <a:extLst>
                  <a:ext uri="{FF2B5EF4-FFF2-40B4-BE49-F238E27FC236}">
                    <a16:creationId xmlns:a16="http://schemas.microsoft.com/office/drawing/2014/main" id="{5606BBE5-4ECF-4948-B508-02677AC7EBE5}"/>
                  </a:ext>
                </a:extLst>
              </p:cNvPr>
              <p:cNvSpPr>
                <a:spLocks/>
              </p:cNvSpPr>
              <p:nvPr/>
            </p:nvSpPr>
            <p:spPr bwMode="auto">
              <a:xfrm>
                <a:off x="3050580" y="2239764"/>
                <a:ext cx="983165" cy="152890"/>
              </a:xfrm>
              <a:custGeom>
                <a:avLst/>
                <a:gdLst>
                  <a:gd name="T0" fmla="*/ 1 w 463"/>
                  <a:gd name="T1" fmla="*/ 72 h 72"/>
                  <a:gd name="T2" fmla="*/ 0 w 463"/>
                  <a:gd name="T3" fmla="*/ 64 h 72"/>
                  <a:gd name="T4" fmla="*/ 462 w 463"/>
                  <a:gd name="T5" fmla="*/ 0 h 72"/>
                  <a:gd name="T6" fmla="*/ 463 w 463"/>
                  <a:gd name="T7" fmla="*/ 9 h 72"/>
                  <a:gd name="T8" fmla="*/ 1 w 463"/>
                  <a:gd name="T9" fmla="*/ 72 h 72"/>
                </a:gdLst>
                <a:ahLst/>
                <a:cxnLst>
                  <a:cxn ang="0">
                    <a:pos x="T0" y="T1"/>
                  </a:cxn>
                  <a:cxn ang="0">
                    <a:pos x="T2" y="T3"/>
                  </a:cxn>
                  <a:cxn ang="0">
                    <a:pos x="T4" y="T5"/>
                  </a:cxn>
                  <a:cxn ang="0">
                    <a:pos x="T6" y="T7"/>
                  </a:cxn>
                  <a:cxn ang="0">
                    <a:pos x="T8" y="T9"/>
                  </a:cxn>
                </a:cxnLst>
                <a:rect l="0" t="0" r="r" b="b"/>
                <a:pathLst>
                  <a:path w="463" h="72">
                    <a:moveTo>
                      <a:pt x="1" y="72"/>
                    </a:moveTo>
                    <a:lnTo>
                      <a:pt x="0" y="64"/>
                    </a:lnTo>
                    <a:lnTo>
                      <a:pt x="462" y="0"/>
                    </a:lnTo>
                    <a:lnTo>
                      <a:pt x="463" y="9"/>
                    </a:lnTo>
                    <a:lnTo>
                      <a:pt x="1" y="72"/>
                    </a:lnTo>
                    <a:close/>
                  </a:path>
                </a:pathLst>
              </a:custGeom>
              <a:solidFill>
                <a:srgbClr val="99A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1" name="Freeform 57">
                <a:extLst>
                  <a:ext uri="{FF2B5EF4-FFF2-40B4-BE49-F238E27FC236}">
                    <a16:creationId xmlns:a16="http://schemas.microsoft.com/office/drawing/2014/main" id="{3C356E7D-BD23-49F5-9CB0-7D1EA8F6F96E}"/>
                  </a:ext>
                </a:extLst>
              </p:cNvPr>
              <p:cNvSpPr>
                <a:spLocks/>
              </p:cNvSpPr>
              <p:nvPr/>
            </p:nvSpPr>
            <p:spPr bwMode="auto">
              <a:xfrm>
                <a:off x="3180110" y="2328949"/>
                <a:ext cx="972548" cy="163506"/>
              </a:xfrm>
              <a:custGeom>
                <a:avLst/>
                <a:gdLst>
                  <a:gd name="T0" fmla="*/ 1 w 458"/>
                  <a:gd name="T1" fmla="*/ 77 h 77"/>
                  <a:gd name="T2" fmla="*/ 0 w 458"/>
                  <a:gd name="T3" fmla="*/ 69 h 77"/>
                  <a:gd name="T4" fmla="*/ 457 w 458"/>
                  <a:gd name="T5" fmla="*/ 0 h 77"/>
                  <a:gd name="T6" fmla="*/ 458 w 458"/>
                  <a:gd name="T7" fmla="*/ 8 h 77"/>
                  <a:gd name="T8" fmla="*/ 1 w 458"/>
                  <a:gd name="T9" fmla="*/ 77 h 77"/>
                </a:gdLst>
                <a:ahLst/>
                <a:cxnLst>
                  <a:cxn ang="0">
                    <a:pos x="T0" y="T1"/>
                  </a:cxn>
                  <a:cxn ang="0">
                    <a:pos x="T2" y="T3"/>
                  </a:cxn>
                  <a:cxn ang="0">
                    <a:pos x="T4" y="T5"/>
                  </a:cxn>
                  <a:cxn ang="0">
                    <a:pos x="T6" y="T7"/>
                  </a:cxn>
                  <a:cxn ang="0">
                    <a:pos x="T8" y="T9"/>
                  </a:cxn>
                </a:cxnLst>
                <a:rect l="0" t="0" r="r" b="b"/>
                <a:pathLst>
                  <a:path w="458" h="77">
                    <a:moveTo>
                      <a:pt x="1" y="77"/>
                    </a:moveTo>
                    <a:lnTo>
                      <a:pt x="0" y="69"/>
                    </a:lnTo>
                    <a:lnTo>
                      <a:pt x="457" y="0"/>
                    </a:lnTo>
                    <a:lnTo>
                      <a:pt x="458" y="8"/>
                    </a:lnTo>
                    <a:lnTo>
                      <a:pt x="1" y="77"/>
                    </a:lnTo>
                    <a:close/>
                  </a:path>
                </a:pathLst>
              </a:custGeom>
              <a:solidFill>
                <a:srgbClr val="99A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2" name="Freeform 58">
                <a:extLst>
                  <a:ext uri="{FF2B5EF4-FFF2-40B4-BE49-F238E27FC236}">
                    <a16:creationId xmlns:a16="http://schemas.microsoft.com/office/drawing/2014/main" id="{C96887A7-42F9-45EE-A401-E925CB764F3D}"/>
                  </a:ext>
                </a:extLst>
              </p:cNvPr>
              <p:cNvSpPr>
                <a:spLocks/>
              </p:cNvSpPr>
              <p:nvPr/>
            </p:nvSpPr>
            <p:spPr bwMode="auto">
              <a:xfrm>
                <a:off x="3258679" y="2462727"/>
                <a:ext cx="959808" cy="157137"/>
              </a:xfrm>
              <a:custGeom>
                <a:avLst/>
                <a:gdLst>
                  <a:gd name="T0" fmla="*/ 1 w 452"/>
                  <a:gd name="T1" fmla="*/ 74 h 74"/>
                  <a:gd name="T2" fmla="*/ 0 w 452"/>
                  <a:gd name="T3" fmla="*/ 67 h 74"/>
                  <a:gd name="T4" fmla="*/ 451 w 452"/>
                  <a:gd name="T5" fmla="*/ 0 h 74"/>
                  <a:gd name="T6" fmla="*/ 452 w 452"/>
                  <a:gd name="T7" fmla="*/ 8 h 74"/>
                  <a:gd name="T8" fmla="*/ 1 w 452"/>
                  <a:gd name="T9" fmla="*/ 74 h 74"/>
                </a:gdLst>
                <a:ahLst/>
                <a:cxnLst>
                  <a:cxn ang="0">
                    <a:pos x="T0" y="T1"/>
                  </a:cxn>
                  <a:cxn ang="0">
                    <a:pos x="T2" y="T3"/>
                  </a:cxn>
                  <a:cxn ang="0">
                    <a:pos x="T4" y="T5"/>
                  </a:cxn>
                  <a:cxn ang="0">
                    <a:pos x="T6" y="T7"/>
                  </a:cxn>
                  <a:cxn ang="0">
                    <a:pos x="T8" y="T9"/>
                  </a:cxn>
                </a:cxnLst>
                <a:rect l="0" t="0" r="r" b="b"/>
                <a:pathLst>
                  <a:path w="452" h="74">
                    <a:moveTo>
                      <a:pt x="1" y="74"/>
                    </a:moveTo>
                    <a:lnTo>
                      <a:pt x="0" y="67"/>
                    </a:lnTo>
                    <a:lnTo>
                      <a:pt x="451" y="0"/>
                    </a:lnTo>
                    <a:lnTo>
                      <a:pt x="452" y="8"/>
                    </a:lnTo>
                    <a:lnTo>
                      <a:pt x="1" y="74"/>
                    </a:lnTo>
                    <a:close/>
                  </a:path>
                </a:pathLst>
              </a:custGeom>
              <a:solidFill>
                <a:srgbClr val="99A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3" name="Freeform 59">
                <a:extLst>
                  <a:ext uri="{FF2B5EF4-FFF2-40B4-BE49-F238E27FC236}">
                    <a16:creationId xmlns:a16="http://schemas.microsoft.com/office/drawing/2014/main" id="{2D804F85-4868-4BA6-84AD-3DC8C914AB50}"/>
                  </a:ext>
                </a:extLst>
              </p:cNvPr>
              <p:cNvSpPr>
                <a:spLocks/>
              </p:cNvSpPr>
              <p:nvPr/>
            </p:nvSpPr>
            <p:spPr bwMode="auto">
              <a:xfrm>
                <a:off x="3328753" y="2605000"/>
                <a:ext cx="964055" cy="165631"/>
              </a:xfrm>
              <a:custGeom>
                <a:avLst/>
                <a:gdLst>
                  <a:gd name="T0" fmla="*/ 1 w 454"/>
                  <a:gd name="T1" fmla="*/ 78 h 78"/>
                  <a:gd name="T2" fmla="*/ 0 w 454"/>
                  <a:gd name="T3" fmla="*/ 70 h 78"/>
                  <a:gd name="T4" fmla="*/ 452 w 454"/>
                  <a:gd name="T5" fmla="*/ 0 h 78"/>
                  <a:gd name="T6" fmla="*/ 454 w 454"/>
                  <a:gd name="T7" fmla="*/ 7 h 78"/>
                  <a:gd name="T8" fmla="*/ 1 w 454"/>
                  <a:gd name="T9" fmla="*/ 78 h 78"/>
                </a:gdLst>
                <a:ahLst/>
                <a:cxnLst>
                  <a:cxn ang="0">
                    <a:pos x="T0" y="T1"/>
                  </a:cxn>
                  <a:cxn ang="0">
                    <a:pos x="T2" y="T3"/>
                  </a:cxn>
                  <a:cxn ang="0">
                    <a:pos x="T4" y="T5"/>
                  </a:cxn>
                  <a:cxn ang="0">
                    <a:pos x="T6" y="T7"/>
                  </a:cxn>
                  <a:cxn ang="0">
                    <a:pos x="T8" y="T9"/>
                  </a:cxn>
                </a:cxnLst>
                <a:rect l="0" t="0" r="r" b="b"/>
                <a:pathLst>
                  <a:path w="454" h="78">
                    <a:moveTo>
                      <a:pt x="1" y="78"/>
                    </a:moveTo>
                    <a:lnTo>
                      <a:pt x="0" y="70"/>
                    </a:lnTo>
                    <a:lnTo>
                      <a:pt x="452" y="0"/>
                    </a:lnTo>
                    <a:lnTo>
                      <a:pt x="454" y="7"/>
                    </a:lnTo>
                    <a:lnTo>
                      <a:pt x="1" y="78"/>
                    </a:lnTo>
                    <a:close/>
                  </a:path>
                </a:pathLst>
              </a:custGeom>
              <a:solidFill>
                <a:srgbClr val="99A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4" name="Freeform 60">
                <a:extLst>
                  <a:ext uri="{FF2B5EF4-FFF2-40B4-BE49-F238E27FC236}">
                    <a16:creationId xmlns:a16="http://schemas.microsoft.com/office/drawing/2014/main" id="{6B962EC4-21D8-431C-A898-6480F535FDA9}"/>
                  </a:ext>
                </a:extLst>
              </p:cNvPr>
              <p:cNvSpPr>
                <a:spLocks/>
              </p:cNvSpPr>
              <p:nvPr/>
            </p:nvSpPr>
            <p:spPr bwMode="auto">
              <a:xfrm>
                <a:off x="6660475" y="4628665"/>
                <a:ext cx="42469" cy="188988"/>
              </a:xfrm>
              <a:custGeom>
                <a:avLst/>
                <a:gdLst>
                  <a:gd name="T0" fmla="*/ 0 w 20"/>
                  <a:gd name="T1" fmla="*/ 10 h 89"/>
                  <a:gd name="T2" fmla="*/ 1 w 20"/>
                  <a:gd name="T3" fmla="*/ 89 h 89"/>
                  <a:gd name="T4" fmla="*/ 20 w 20"/>
                  <a:gd name="T5" fmla="*/ 79 h 89"/>
                  <a:gd name="T6" fmla="*/ 18 w 20"/>
                  <a:gd name="T7" fmla="*/ 0 h 89"/>
                  <a:gd name="T8" fmla="*/ 0 w 20"/>
                  <a:gd name="T9" fmla="*/ 10 h 89"/>
                </a:gdLst>
                <a:ahLst/>
                <a:cxnLst>
                  <a:cxn ang="0">
                    <a:pos x="T0" y="T1"/>
                  </a:cxn>
                  <a:cxn ang="0">
                    <a:pos x="T2" y="T3"/>
                  </a:cxn>
                  <a:cxn ang="0">
                    <a:pos x="T4" y="T5"/>
                  </a:cxn>
                  <a:cxn ang="0">
                    <a:pos x="T6" y="T7"/>
                  </a:cxn>
                  <a:cxn ang="0">
                    <a:pos x="T8" y="T9"/>
                  </a:cxn>
                </a:cxnLst>
                <a:rect l="0" t="0" r="r" b="b"/>
                <a:pathLst>
                  <a:path w="20" h="89">
                    <a:moveTo>
                      <a:pt x="0" y="10"/>
                    </a:moveTo>
                    <a:lnTo>
                      <a:pt x="1" y="89"/>
                    </a:lnTo>
                    <a:lnTo>
                      <a:pt x="20" y="79"/>
                    </a:lnTo>
                    <a:lnTo>
                      <a:pt x="18" y="0"/>
                    </a:lnTo>
                    <a:lnTo>
                      <a:pt x="0" y="10"/>
                    </a:lnTo>
                    <a:close/>
                  </a:path>
                </a:pathLst>
              </a:custGeom>
              <a:solidFill>
                <a:srgbClr val="151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5" name="Freeform 61">
                <a:extLst>
                  <a:ext uri="{FF2B5EF4-FFF2-40B4-BE49-F238E27FC236}">
                    <a16:creationId xmlns:a16="http://schemas.microsoft.com/office/drawing/2014/main" id="{4C5A3827-FD48-429A-B329-A00D16EFABB4}"/>
                  </a:ext>
                </a:extLst>
              </p:cNvPr>
              <p:cNvSpPr>
                <a:spLocks/>
              </p:cNvSpPr>
              <p:nvPr/>
            </p:nvSpPr>
            <p:spPr bwMode="auto">
              <a:xfrm>
                <a:off x="5488321" y="3467128"/>
                <a:ext cx="1006524" cy="1231611"/>
              </a:xfrm>
              <a:custGeom>
                <a:avLst/>
                <a:gdLst>
                  <a:gd name="T0" fmla="*/ 450 w 457"/>
                  <a:gd name="T1" fmla="*/ 558 h 558"/>
                  <a:gd name="T2" fmla="*/ 0 w 457"/>
                  <a:gd name="T3" fmla="*/ 5 h 558"/>
                  <a:gd name="T4" fmla="*/ 4 w 457"/>
                  <a:gd name="T5" fmla="*/ 0 h 558"/>
                  <a:gd name="T6" fmla="*/ 457 w 457"/>
                  <a:gd name="T7" fmla="*/ 556 h 558"/>
                  <a:gd name="T8" fmla="*/ 450 w 457"/>
                  <a:gd name="T9" fmla="*/ 558 h 558"/>
                </a:gdLst>
                <a:ahLst/>
                <a:cxnLst>
                  <a:cxn ang="0">
                    <a:pos x="T0" y="T1"/>
                  </a:cxn>
                  <a:cxn ang="0">
                    <a:pos x="T2" y="T3"/>
                  </a:cxn>
                  <a:cxn ang="0">
                    <a:pos x="T4" y="T5"/>
                  </a:cxn>
                  <a:cxn ang="0">
                    <a:pos x="T6" y="T7"/>
                  </a:cxn>
                  <a:cxn ang="0">
                    <a:pos x="T8" y="T9"/>
                  </a:cxn>
                </a:cxnLst>
                <a:rect l="0" t="0" r="r" b="b"/>
                <a:pathLst>
                  <a:path w="457" h="558">
                    <a:moveTo>
                      <a:pt x="450" y="558"/>
                    </a:moveTo>
                    <a:cubicBezTo>
                      <a:pt x="422" y="403"/>
                      <a:pt x="4" y="9"/>
                      <a:pt x="0" y="5"/>
                    </a:cubicBezTo>
                    <a:cubicBezTo>
                      <a:pt x="4" y="0"/>
                      <a:pt x="4" y="0"/>
                      <a:pt x="4" y="0"/>
                    </a:cubicBezTo>
                    <a:cubicBezTo>
                      <a:pt x="22" y="17"/>
                      <a:pt x="428" y="400"/>
                      <a:pt x="457" y="556"/>
                    </a:cubicBezTo>
                    <a:lnTo>
                      <a:pt x="450" y="558"/>
                    </a:lnTo>
                    <a:close/>
                  </a:path>
                </a:pathLst>
              </a:custGeom>
              <a:solidFill>
                <a:srgbClr val="151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spTree>
    <p:custDataLst>
      <p:tags r:id="rId1"/>
    </p:custDataLst>
    <p:extLst>
      <p:ext uri="{BB962C8B-B14F-4D97-AF65-F5344CB8AC3E}">
        <p14:creationId xmlns:p14="http://schemas.microsoft.com/office/powerpoint/2010/main" val="313358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F765166-A53D-48B7-B810-7E946BCF4DDD}"/>
              </a:ext>
            </a:extLst>
          </p:cNvPr>
          <p:cNvSpPr>
            <a:spLocks noGrp="1"/>
          </p:cNvSpPr>
          <p:nvPr>
            <p:ph type="title"/>
          </p:nvPr>
        </p:nvSpPr>
        <p:spPr/>
        <p:txBody>
          <a:bodyPr/>
          <a:lstStyle/>
          <a:p>
            <a:r>
              <a:rPr lang="en-CA" dirty="0"/>
              <a:t>Pre-authorized transactions</a:t>
            </a:r>
          </a:p>
        </p:txBody>
      </p:sp>
      <p:sp>
        <p:nvSpPr>
          <p:cNvPr id="7" name="Content Placeholder 1">
            <a:extLst>
              <a:ext uri="{FF2B5EF4-FFF2-40B4-BE49-F238E27FC236}">
                <a16:creationId xmlns:a16="http://schemas.microsoft.com/office/drawing/2014/main" id="{ED80F10B-B9DE-4756-A13C-AEDB7160498E}"/>
              </a:ext>
            </a:extLst>
          </p:cNvPr>
          <p:cNvSpPr txBox="1">
            <a:spLocks/>
          </p:cNvSpPr>
          <p:nvPr/>
        </p:nvSpPr>
        <p:spPr>
          <a:xfrm>
            <a:off x="4572000" y="2205038"/>
            <a:ext cx="4386562" cy="4042699"/>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t>Credit card transactions pre-authorized</a:t>
            </a:r>
          </a:p>
          <a:p>
            <a:endParaRPr lang="en-CA" dirty="0"/>
          </a:p>
        </p:txBody>
      </p:sp>
      <p:grpSp>
        <p:nvGrpSpPr>
          <p:cNvPr id="33" name="Group 32">
            <a:extLst>
              <a:ext uri="{FF2B5EF4-FFF2-40B4-BE49-F238E27FC236}">
                <a16:creationId xmlns:a16="http://schemas.microsoft.com/office/drawing/2014/main" id="{B03600BB-057F-4136-9829-32E73C2DA63F}"/>
              </a:ext>
            </a:extLst>
          </p:cNvPr>
          <p:cNvGrpSpPr/>
          <p:nvPr/>
        </p:nvGrpSpPr>
        <p:grpSpPr>
          <a:xfrm>
            <a:off x="-288169" y="1284563"/>
            <a:ext cx="4613564" cy="4613564"/>
            <a:chOff x="-288169" y="1284563"/>
            <a:chExt cx="4613564" cy="4613564"/>
          </a:xfrm>
        </p:grpSpPr>
        <p:sp>
          <p:nvSpPr>
            <p:cNvPr id="30" name="Oval 29">
              <a:extLst>
                <a:ext uri="{FF2B5EF4-FFF2-40B4-BE49-F238E27FC236}">
                  <a16:creationId xmlns:a16="http://schemas.microsoft.com/office/drawing/2014/main" id="{EF3B1814-65A1-4E40-A0CC-F77179343B4A}"/>
                </a:ext>
              </a:extLst>
            </p:cNvPr>
            <p:cNvSpPr/>
            <p:nvPr/>
          </p:nvSpPr>
          <p:spPr>
            <a:xfrm>
              <a:off x="-288169" y="1284563"/>
              <a:ext cx="4613564" cy="4613564"/>
            </a:xfrm>
            <a:prstGeom prst="ellipse">
              <a:avLst/>
            </a:prstGeom>
            <a:solidFill>
              <a:schemeClr val="accent5"/>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31" name="Freeform: Shape 30">
              <a:extLst>
                <a:ext uri="{FF2B5EF4-FFF2-40B4-BE49-F238E27FC236}">
                  <a16:creationId xmlns:a16="http://schemas.microsoft.com/office/drawing/2014/main" id="{DF4153BD-8177-472D-B3D2-42AE9C698C06}"/>
                </a:ext>
              </a:extLst>
            </p:cNvPr>
            <p:cNvSpPr/>
            <p:nvPr/>
          </p:nvSpPr>
          <p:spPr>
            <a:xfrm>
              <a:off x="500374" y="2562132"/>
              <a:ext cx="3825021" cy="3335995"/>
            </a:xfrm>
            <a:custGeom>
              <a:avLst/>
              <a:gdLst>
                <a:gd name="connsiteX0" fmla="*/ 2576946 w 3577250"/>
                <a:gd name="connsiteY0" fmla="*/ 0 h 3373136"/>
                <a:gd name="connsiteX1" fmla="*/ 3573223 w 3577250"/>
                <a:gd name="connsiteY1" fmla="*/ 986604 h 3373136"/>
                <a:gd name="connsiteX2" fmla="*/ 3577250 w 3577250"/>
                <a:gd name="connsiteY2" fmla="*/ 1066354 h 3373136"/>
                <a:gd name="connsiteX3" fmla="*/ 1270468 w 3577250"/>
                <a:gd name="connsiteY3" fmla="*/ 3373136 h 3373136"/>
                <a:gd name="connsiteX4" fmla="*/ 1166129 w 3577250"/>
                <a:gd name="connsiteY4" fmla="*/ 3367868 h 3373136"/>
                <a:gd name="connsiteX5" fmla="*/ 0 w 3577250"/>
                <a:gd name="connsiteY5" fmla="*/ 2119745 h 3373136"/>
                <a:gd name="connsiteX6" fmla="*/ 1776846 w 3577250"/>
                <a:gd name="connsiteY6" fmla="*/ 446809 h 3373136"/>
                <a:gd name="connsiteX0" fmla="*/ 2561611 w 3561915"/>
                <a:gd name="connsiteY0" fmla="*/ 0 h 3373136"/>
                <a:gd name="connsiteX1" fmla="*/ 3557888 w 3561915"/>
                <a:gd name="connsiteY1" fmla="*/ 986604 h 3373136"/>
                <a:gd name="connsiteX2" fmla="*/ 3561915 w 3561915"/>
                <a:gd name="connsiteY2" fmla="*/ 1066354 h 3373136"/>
                <a:gd name="connsiteX3" fmla="*/ 1255133 w 3561915"/>
                <a:gd name="connsiteY3" fmla="*/ 3373136 h 3373136"/>
                <a:gd name="connsiteX4" fmla="*/ 1150794 w 3561915"/>
                <a:gd name="connsiteY4" fmla="*/ 3367868 h 3373136"/>
                <a:gd name="connsiteX5" fmla="*/ 0 w 3561915"/>
                <a:gd name="connsiteY5" fmla="*/ 2115911 h 3373136"/>
                <a:gd name="connsiteX6" fmla="*/ 1761511 w 3561915"/>
                <a:gd name="connsiteY6" fmla="*/ 446809 h 3373136"/>
                <a:gd name="connsiteX7" fmla="*/ 2561611 w 3561915"/>
                <a:gd name="connsiteY7" fmla="*/ 0 h 3373136"/>
                <a:gd name="connsiteX0" fmla="*/ 2586532 w 3561915"/>
                <a:gd name="connsiteY0" fmla="*/ 0 h 3376970"/>
                <a:gd name="connsiteX1" fmla="*/ 3557888 w 3561915"/>
                <a:gd name="connsiteY1" fmla="*/ 990438 h 3376970"/>
                <a:gd name="connsiteX2" fmla="*/ 3561915 w 3561915"/>
                <a:gd name="connsiteY2" fmla="*/ 1070188 h 3376970"/>
                <a:gd name="connsiteX3" fmla="*/ 1255133 w 3561915"/>
                <a:gd name="connsiteY3" fmla="*/ 3376970 h 3376970"/>
                <a:gd name="connsiteX4" fmla="*/ 1150794 w 3561915"/>
                <a:gd name="connsiteY4" fmla="*/ 3371702 h 3376970"/>
                <a:gd name="connsiteX5" fmla="*/ 0 w 3561915"/>
                <a:gd name="connsiteY5" fmla="*/ 2119745 h 3376970"/>
                <a:gd name="connsiteX6" fmla="*/ 1761511 w 3561915"/>
                <a:gd name="connsiteY6" fmla="*/ 450643 h 3376970"/>
                <a:gd name="connsiteX7" fmla="*/ 2586532 w 3561915"/>
                <a:gd name="connsiteY7" fmla="*/ 0 h 3376970"/>
                <a:gd name="connsiteX0" fmla="*/ 2849638 w 3825021"/>
                <a:gd name="connsiteY0" fmla="*/ 0 h 3376970"/>
                <a:gd name="connsiteX1" fmla="*/ 3820994 w 3825021"/>
                <a:gd name="connsiteY1" fmla="*/ 990438 h 3376970"/>
                <a:gd name="connsiteX2" fmla="*/ 3825021 w 3825021"/>
                <a:gd name="connsiteY2" fmla="*/ 1070188 h 3376970"/>
                <a:gd name="connsiteX3" fmla="*/ 1518239 w 3825021"/>
                <a:gd name="connsiteY3" fmla="*/ 3376970 h 3376970"/>
                <a:gd name="connsiteX4" fmla="*/ 1413900 w 3825021"/>
                <a:gd name="connsiteY4" fmla="*/ 3371702 h 3376970"/>
                <a:gd name="connsiteX5" fmla="*/ 0 w 3825021"/>
                <a:gd name="connsiteY5" fmla="*/ 1809194 h 3376970"/>
                <a:gd name="connsiteX6" fmla="*/ 2024617 w 3825021"/>
                <a:gd name="connsiteY6" fmla="*/ 450643 h 3376970"/>
                <a:gd name="connsiteX7" fmla="*/ 2849638 w 3825021"/>
                <a:gd name="connsiteY7" fmla="*/ 0 h 3376970"/>
                <a:gd name="connsiteX0" fmla="*/ 2873360 w 3825021"/>
                <a:gd name="connsiteY0" fmla="*/ 0 h 3335995"/>
                <a:gd name="connsiteX1" fmla="*/ 3820994 w 3825021"/>
                <a:gd name="connsiteY1" fmla="*/ 949463 h 3335995"/>
                <a:gd name="connsiteX2" fmla="*/ 3825021 w 3825021"/>
                <a:gd name="connsiteY2" fmla="*/ 1029213 h 3335995"/>
                <a:gd name="connsiteX3" fmla="*/ 1518239 w 3825021"/>
                <a:gd name="connsiteY3" fmla="*/ 3335995 h 3335995"/>
                <a:gd name="connsiteX4" fmla="*/ 1413900 w 3825021"/>
                <a:gd name="connsiteY4" fmla="*/ 3330727 h 3335995"/>
                <a:gd name="connsiteX5" fmla="*/ 0 w 3825021"/>
                <a:gd name="connsiteY5" fmla="*/ 1768219 h 3335995"/>
                <a:gd name="connsiteX6" fmla="*/ 2024617 w 3825021"/>
                <a:gd name="connsiteY6" fmla="*/ 409668 h 3335995"/>
                <a:gd name="connsiteX7" fmla="*/ 2873360 w 3825021"/>
                <a:gd name="connsiteY7" fmla="*/ 0 h 333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5021" h="3335995">
                  <a:moveTo>
                    <a:pt x="2873360" y="0"/>
                  </a:moveTo>
                  <a:lnTo>
                    <a:pt x="3820994" y="949463"/>
                  </a:lnTo>
                  <a:lnTo>
                    <a:pt x="3825021" y="1029213"/>
                  </a:lnTo>
                  <a:cubicBezTo>
                    <a:pt x="3825021" y="2303214"/>
                    <a:pt x="2792240" y="3335995"/>
                    <a:pt x="1518239" y="3335995"/>
                  </a:cubicBezTo>
                  <a:lnTo>
                    <a:pt x="1413900" y="3330727"/>
                  </a:lnTo>
                  <a:lnTo>
                    <a:pt x="0" y="1768219"/>
                  </a:lnTo>
                  <a:lnTo>
                    <a:pt x="2024617" y="409668"/>
                  </a:lnTo>
                  <a:lnTo>
                    <a:pt x="2873360" y="0"/>
                  </a:lnTo>
                  <a:close/>
                </a:path>
              </a:pathLst>
            </a:custGeom>
            <a:solidFill>
              <a:srgbClr val="F7653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endParaRPr>
            </a:p>
          </p:txBody>
        </p:sp>
        <p:grpSp>
          <p:nvGrpSpPr>
            <p:cNvPr id="27" name="Group 26">
              <a:extLst>
                <a:ext uri="{FF2B5EF4-FFF2-40B4-BE49-F238E27FC236}">
                  <a16:creationId xmlns:a16="http://schemas.microsoft.com/office/drawing/2014/main" id="{D0C7184E-9426-4B24-9EFA-AF2B45276897}"/>
                </a:ext>
              </a:extLst>
            </p:cNvPr>
            <p:cNvGrpSpPr/>
            <p:nvPr/>
          </p:nvGrpSpPr>
          <p:grpSpPr>
            <a:xfrm>
              <a:off x="462182" y="2521157"/>
              <a:ext cx="3163526" cy="1962363"/>
              <a:chOff x="541337" y="4202113"/>
              <a:chExt cx="2876551" cy="1784350"/>
            </a:xfrm>
          </p:grpSpPr>
          <p:sp>
            <p:nvSpPr>
              <p:cNvPr id="5" name="AutoShape 3">
                <a:extLst>
                  <a:ext uri="{FF2B5EF4-FFF2-40B4-BE49-F238E27FC236}">
                    <a16:creationId xmlns:a16="http://schemas.microsoft.com/office/drawing/2014/main" id="{5AD3E3D1-12E0-4D1D-B43E-87D7AA1A7679}"/>
                  </a:ext>
                </a:extLst>
              </p:cNvPr>
              <p:cNvSpPr>
                <a:spLocks noChangeAspect="1" noChangeArrowheads="1" noTextEdit="1"/>
              </p:cNvSpPr>
              <p:nvPr/>
            </p:nvSpPr>
            <p:spPr bwMode="auto">
              <a:xfrm>
                <a:off x="542925" y="4202113"/>
                <a:ext cx="2874963"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 name="Freeform 5">
                <a:extLst>
                  <a:ext uri="{FF2B5EF4-FFF2-40B4-BE49-F238E27FC236}">
                    <a16:creationId xmlns:a16="http://schemas.microsoft.com/office/drawing/2014/main" id="{33BE1B2F-8B79-49EB-9BFF-9202D17C2E8C}"/>
                  </a:ext>
                </a:extLst>
              </p:cNvPr>
              <p:cNvSpPr>
                <a:spLocks/>
              </p:cNvSpPr>
              <p:nvPr/>
            </p:nvSpPr>
            <p:spPr bwMode="auto">
              <a:xfrm>
                <a:off x="541337" y="4203700"/>
                <a:ext cx="2676525" cy="1670050"/>
              </a:xfrm>
              <a:custGeom>
                <a:avLst/>
                <a:gdLst>
                  <a:gd name="T0" fmla="*/ 1151 w 1196"/>
                  <a:gd name="T1" fmla="*/ 743 h 743"/>
                  <a:gd name="T2" fmla="*/ 45 w 1196"/>
                  <a:gd name="T3" fmla="*/ 743 h 743"/>
                  <a:gd name="T4" fmla="*/ 0 w 1196"/>
                  <a:gd name="T5" fmla="*/ 699 h 743"/>
                  <a:gd name="T6" fmla="*/ 0 w 1196"/>
                  <a:gd name="T7" fmla="*/ 44 h 743"/>
                  <a:gd name="T8" fmla="*/ 45 w 1196"/>
                  <a:gd name="T9" fmla="*/ 0 h 743"/>
                  <a:gd name="T10" fmla="*/ 1151 w 1196"/>
                  <a:gd name="T11" fmla="*/ 0 h 743"/>
                  <a:gd name="T12" fmla="*/ 1196 w 1196"/>
                  <a:gd name="T13" fmla="*/ 44 h 743"/>
                  <a:gd name="T14" fmla="*/ 1196 w 1196"/>
                  <a:gd name="T15" fmla="*/ 699 h 743"/>
                  <a:gd name="T16" fmla="*/ 1151 w 1196"/>
                  <a:gd name="T17"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743">
                    <a:moveTo>
                      <a:pt x="1151" y="743"/>
                    </a:moveTo>
                    <a:cubicBezTo>
                      <a:pt x="45" y="743"/>
                      <a:pt x="45" y="743"/>
                      <a:pt x="45" y="743"/>
                    </a:cubicBezTo>
                    <a:cubicBezTo>
                      <a:pt x="20" y="743"/>
                      <a:pt x="0" y="723"/>
                      <a:pt x="0" y="699"/>
                    </a:cubicBezTo>
                    <a:cubicBezTo>
                      <a:pt x="0" y="44"/>
                      <a:pt x="0" y="44"/>
                      <a:pt x="0" y="44"/>
                    </a:cubicBezTo>
                    <a:cubicBezTo>
                      <a:pt x="0" y="20"/>
                      <a:pt x="20" y="0"/>
                      <a:pt x="45" y="0"/>
                    </a:cubicBezTo>
                    <a:cubicBezTo>
                      <a:pt x="1151" y="0"/>
                      <a:pt x="1151" y="0"/>
                      <a:pt x="1151" y="0"/>
                    </a:cubicBezTo>
                    <a:cubicBezTo>
                      <a:pt x="1176" y="0"/>
                      <a:pt x="1196" y="20"/>
                      <a:pt x="1196" y="44"/>
                    </a:cubicBezTo>
                    <a:cubicBezTo>
                      <a:pt x="1196" y="699"/>
                      <a:pt x="1196" y="699"/>
                      <a:pt x="1196" y="699"/>
                    </a:cubicBezTo>
                    <a:cubicBezTo>
                      <a:pt x="1196" y="723"/>
                      <a:pt x="1176" y="743"/>
                      <a:pt x="1151" y="743"/>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CA"/>
              </a:p>
            </p:txBody>
          </p:sp>
          <p:sp>
            <p:nvSpPr>
              <p:cNvPr id="8" name="Oval 6">
                <a:extLst>
                  <a:ext uri="{FF2B5EF4-FFF2-40B4-BE49-F238E27FC236}">
                    <a16:creationId xmlns:a16="http://schemas.microsoft.com/office/drawing/2014/main" id="{0A5E4B78-F8FD-4245-A8BE-3B76640CDD0C}"/>
                  </a:ext>
                </a:extLst>
              </p:cNvPr>
              <p:cNvSpPr>
                <a:spLocks noChangeArrowheads="1"/>
              </p:cNvSpPr>
              <p:nvPr/>
            </p:nvSpPr>
            <p:spPr bwMode="auto">
              <a:xfrm>
                <a:off x="2541588" y="5186363"/>
                <a:ext cx="471488" cy="471487"/>
              </a:xfrm>
              <a:prstGeom prst="ellipse">
                <a:avLst/>
              </a:prstGeom>
              <a:solidFill>
                <a:srgbClr val="7DF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Oval 7">
                <a:extLst>
                  <a:ext uri="{FF2B5EF4-FFF2-40B4-BE49-F238E27FC236}">
                    <a16:creationId xmlns:a16="http://schemas.microsoft.com/office/drawing/2014/main" id="{6B9BEC95-13F8-4AE5-A91C-F1D8042E67C1}"/>
                  </a:ext>
                </a:extLst>
              </p:cNvPr>
              <p:cNvSpPr>
                <a:spLocks noChangeArrowheads="1"/>
              </p:cNvSpPr>
              <p:nvPr/>
            </p:nvSpPr>
            <p:spPr bwMode="auto">
              <a:xfrm>
                <a:off x="2325688" y="5186363"/>
                <a:ext cx="466725" cy="471487"/>
              </a:xfrm>
              <a:prstGeom prst="ellipse">
                <a:avLst/>
              </a:prstGeom>
              <a:solidFill>
                <a:srgbClr val="F2E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 name="Freeform 8">
                <a:extLst>
                  <a:ext uri="{FF2B5EF4-FFF2-40B4-BE49-F238E27FC236}">
                    <a16:creationId xmlns:a16="http://schemas.microsoft.com/office/drawing/2014/main" id="{D7BFE5D0-7BE5-4C2F-B9CA-B5CCC8F431A8}"/>
                  </a:ext>
                </a:extLst>
              </p:cNvPr>
              <p:cNvSpPr>
                <a:spLocks/>
              </p:cNvSpPr>
              <p:nvPr/>
            </p:nvSpPr>
            <p:spPr bwMode="auto">
              <a:xfrm>
                <a:off x="836613" y="5186363"/>
                <a:ext cx="552450" cy="146050"/>
              </a:xfrm>
              <a:custGeom>
                <a:avLst/>
                <a:gdLst>
                  <a:gd name="T0" fmla="*/ 214 w 247"/>
                  <a:gd name="T1" fmla="*/ 65 h 65"/>
                  <a:gd name="T2" fmla="*/ 32 w 247"/>
                  <a:gd name="T3" fmla="*/ 65 h 65"/>
                  <a:gd name="T4" fmla="*/ 0 w 247"/>
                  <a:gd name="T5" fmla="*/ 33 h 65"/>
                  <a:gd name="T6" fmla="*/ 32 w 247"/>
                  <a:gd name="T7" fmla="*/ 0 h 65"/>
                  <a:gd name="T8" fmla="*/ 214 w 247"/>
                  <a:gd name="T9" fmla="*/ 0 h 65"/>
                  <a:gd name="T10" fmla="*/ 247 w 247"/>
                  <a:gd name="T11" fmla="*/ 33 h 65"/>
                  <a:gd name="T12" fmla="*/ 214 w 247"/>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247" h="65">
                    <a:moveTo>
                      <a:pt x="214" y="65"/>
                    </a:moveTo>
                    <a:cubicBezTo>
                      <a:pt x="32" y="65"/>
                      <a:pt x="32" y="65"/>
                      <a:pt x="32" y="65"/>
                    </a:cubicBezTo>
                    <a:cubicBezTo>
                      <a:pt x="14" y="65"/>
                      <a:pt x="0" y="51"/>
                      <a:pt x="0" y="33"/>
                    </a:cubicBezTo>
                    <a:cubicBezTo>
                      <a:pt x="0" y="15"/>
                      <a:pt x="14" y="0"/>
                      <a:pt x="32" y="0"/>
                    </a:cubicBezTo>
                    <a:cubicBezTo>
                      <a:pt x="214" y="0"/>
                      <a:pt x="214" y="0"/>
                      <a:pt x="214" y="0"/>
                    </a:cubicBezTo>
                    <a:cubicBezTo>
                      <a:pt x="232" y="0"/>
                      <a:pt x="247" y="15"/>
                      <a:pt x="247" y="33"/>
                    </a:cubicBezTo>
                    <a:cubicBezTo>
                      <a:pt x="247" y="51"/>
                      <a:pt x="232" y="65"/>
                      <a:pt x="214" y="65"/>
                    </a:cubicBezTo>
                    <a:close/>
                  </a:path>
                </a:pathLst>
              </a:custGeom>
              <a:solidFill>
                <a:srgbClr val="DB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9">
                <a:extLst>
                  <a:ext uri="{FF2B5EF4-FFF2-40B4-BE49-F238E27FC236}">
                    <a16:creationId xmlns:a16="http://schemas.microsoft.com/office/drawing/2014/main" id="{84144BD9-3E0B-4C41-9890-500EF3DBC386}"/>
                  </a:ext>
                </a:extLst>
              </p:cNvPr>
              <p:cNvSpPr>
                <a:spLocks/>
              </p:cNvSpPr>
              <p:nvPr/>
            </p:nvSpPr>
            <p:spPr bwMode="auto">
              <a:xfrm>
                <a:off x="836613" y="5422900"/>
                <a:ext cx="1158875" cy="150812"/>
              </a:xfrm>
              <a:custGeom>
                <a:avLst/>
                <a:gdLst>
                  <a:gd name="T0" fmla="*/ 485 w 518"/>
                  <a:gd name="T1" fmla="*/ 67 h 67"/>
                  <a:gd name="T2" fmla="*/ 32 w 518"/>
                  <a:gd name="T3" fmla="*/ 67 h 67"/>
                  <a:gd name="T4" fmla="*/ 0 w 518"/>
                  <a:gd name="T5" fmla="*/ 34 h 67"/>
                  <a:gd name="T6" fmla="*/ 0 w 518"/>
                  <a:gd name="T7" fmla="*/ 32 h 67"/>
                  <a:gd name="T8" fmla="*/ 32 w 518"/>
                  <a:gd name="T9" fmla="*/ 0 h 67"/>
                  <a:gd name="T10" fmla="*/ 485 w 518"/>
                  <a:gd name="T11" fmla="*/ 0 h 67"/>
                  <a:gd name="T12" fmla="*/ 518 w 518"/>
                  <a:gd name="T13" fmla="*/ 32 h 67"/>
                  <a:gd name="T14" fmla="*/ 518 w 518"/>
                  <a:gd name="T15" fmla="*/ 34 h 67"/>
                  <a:gd name="T16" fmla="*/ 485 w 518"/>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67">
                    <a:moveTo>
                      <a:pt x="485" y="67"/>
                    </a:moveTo>
                    <a:cubicBezTo>
                      <a:pt x="32" y="67"/>
                      <a:pt x="32" y="67"/>
                      <a:pt x="32" y="67"/>
                    </a:cubicBezTo>
                    <a:cubicBezTo>
                      <a:pt x="14" y="67"/>
                      <a:pt x="0" y="52"/>
                      <a:pt x="0" y="34"/>
                    </a:cubicBezTo>
                    <a:cubicBezTo>
                      <a:pt x="0" y="32"/>
                      <a:pt x="0" y="32"/>
                      <a:pt x="0" y="32"/>
                    </a:cubicBezTo>
                    <a:cubicBezTo>
                      <a:pt x="0" y="14"/>
                      <a:pt x="14" y="0"/>
                      <a:pt x="32" y="0"/>
                    </a:cubicBezTo>
                    <a:cubicBezTo>
                      <a:pt x="485" y="0"/>
                      <a:pt x="485" y="0"/>
                      <a:pt x="485" y="0"/>
                    </a:cubicBezTo>
                    <a:cubicBezTo>
                      <a:pt x="503" y="0"/>
                      <a:pt x="518" y="14"/>
                      <a:pt x="518" y="32"/>
                    </a:cubicBezTo>
                    <a:cubicBezTo>
                      <a:pt x="518" y="34"/>
                      <a:pt x="518" y="34"/>
                      <a:pt x="518" y="34"/>
                    </a:cubicBezTo>
                    <a:cubicBezTo>
                      <a:pt x="518" y="52"/>
                      <a:pt x="503" y="67"/>
                      <a:pt x="485" y="67"/>
                    </a:cubicBezTo>
                    <a:close/>
                  </a:path>
                </a:pathLst>
              </a:custGeom>
              <a:solidFill>
                <a:srgbClr val="DB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Freeform 10">
                <a:extLst>
                  <a:ext uri="{FF2B5EF4-FFF2-40B4-BE49-F238E27FC236}">
                    <a16:creationId xmlns:a16="http://schemas.microsoft.com/office/drawing/2014/main" id="{869A64D0-BB59-4090-A940-24A7E0913E51}"/>
                  </a:ext>
                </a:extLst>
              </p:cNvPr>
              <p:cNvSpPr>
                <a:spLocks/>
              </p:cNvSpPr>
              <p:nvPr/>
            </p:nvSpPr>
            <p:spPr bwMode="auto">
              <a:xfrm>
                <a:off x="1443038" y="5186363"/>
                <a:ext cx="552450" cy="146050"/>
              </a:xfrm>
              <a:custGeom>
                <a:avLst/>
                <a:gdLst>
                  <a:gd name="T0" fmla="*/ 214 w 247"/>
                  <a:gd name="T1" fmla="*/ 65 h 65"/>
                  <a:gd name="T2" fmla="*/ 32 w 247"/>
                  <a:gd name="T3" fmla="*/ 65 h 65"/>
                  <a:gd name="T4" fmla="*/ 0 w 247"/>
                  <a:gd name="T5" fmla="*/ 33 h 65"/>
                  <a:gd name="T6" fmla="*/ 32 w 247"/>
                  <a:gd name="T7" fmla="*/ 0 h 65"/>
                  <a:gd name="T8" fmla="*/ 214 w 247"/>
                  <a:gd name="T9" fmla="*/ 0 h 65"/>
                  <a:gd name="T10" fmla="*/ 247 w 247"/>
                  <a:gd name="T11" fmla="*/ 33 h 65"/>
                  <a:gd name="T12" fmla="*/ 214 w 247"/>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247" h="65">
                    <a:moveTo>
                      <a:pt x="214" y="65"/>
                    </a:moveTo>
                    <a:cubicBezTo>
                      <a:pt x="32" y="65"/>
                      <a:pt x="32" y="65"/>
                      <a:pt x="32" y="65"/>
                    </a:cubicBezTo>
                    <a:cubicBezTo>
                      <a:pt x="14" y="65"/>
                      <a:pt x="0" y="51"/>
                      <a:pt x="0" y="33"/>
                    </a:cubicBezTo>
                    <a:cubicBezTo>
                      <a:pt x="0" y="15"/>
                      <a:pt x="14" y="0"/>
                      <a:pt x="32" y="0"/>
                    </a:cubicBezTo>
                    <a:cubicBezTo>
                      <a:pt x="214" y="0"/>
                      <a:pt x="214" y="0"/>
                      <a:pt x="214" y="0"/>
                    </a:cubicBezTo>
                    <a:cubicBezTo>
                      <a:pt x="232" y="0"/>
                      <a:pt x="247" y="15"/>
                      <a:pt x="247" y="33"/>
                    </a:cubicBezTo>
                    <a:cubicBezTo>
                      <a:pt x="247" y="51"/>
                      <a:pt x="232" y="65"/>
                      <a:pt x="214" y="65"/>
                    </a:cubicBezTo>
                    <a:close/>
                  </a:path>
                </a:pathLst>
              </a:custGeom>
              <a:solidFill>
                <a:srgbClr val="DB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Rectangle 11">
                <a:extLst>
                  <a:ext uri="{FF2B5EF4-FFF2-40B4-BE49-F238E27FC236}">
                    <a16:creationId xmlns:a16="http://schemas.microsoft.com/office/drawing/2014/main" id="{E91ECBA7-CACC-4769-9D91-5F2EAA43DD0E}"/>
                  </a:ext>
                </a:extLst>
              </p:cNvPr>
              <p:cNvSpPr>
                <a:spLocks noChangeArrowheads="1"/>
              </p:cNvSpPr>
              <p:nvPr/>
            </p:nvSpPr>
            <p:spPr bwMode="auto">
              <a:xfrm>
                <a:off x="541337" y="4413250"/>
                <a:ext cx="2676525" cy="404812"/>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Rectangle 12">
                <a:extLst>
                  <a:ext uri="{FF2B5EF4-FFF2-40B4-BE49-F238E27FC236}">
                    <a16:creationId xmlns:a16="http://schemas.microsoft.com/office/drawing/2014/main" id="{DF0A6632-A05D-4A3D-BFA7-B426F8C8B63E}"/>
                  </a:ext>
                </a:extLst>
              </p:cNvPr>
              <p:cNvSpPr>
                <a:spLocks noChangeArrowheads="1"/>
              </p:cNvSpPr>
              <p:nvPr/>
            </p:nvSpPr>
            <p:spPr bwMode="auto">
              <a:xfrm>
                <a:off x="541337" y="4413250"/>
                <a:ext cx="26765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3">
                <a:extLst>
                  <a:ext uri="{FF2B5EF4-FFF2-40B4-BE49-F238E27FC236}">
                    <a16:creationId xmlns:a16="http://schemas.microsoft.com/office/drawing/2014/main" id="{7E7C9066-0DE5-4E62-A78C-434311228D12}"/>
                  </a:ext>
                </a:extLst>
              </p:cNvPr>
              <p:cNvSpPr>
                <a:spLocks/>
              </p:cNvSpPr>
              <p:nvPr/>
            </p:nvSpPr>
            <p:spPr bwMode="auto">
              <a:xfrm>
                <a:off x="2416175" y="5873750"/>
                <a:ext cx="425450" cy="101600"/>
              </a:xfrm>
              <a:custGeom>
                <a:avLst/>
                <a:gdLst>
                  <a:gd name="T0" fmla="*/ 106 w 190"/>
                  <a:gd name="T1" fmla="*/ 0 h 45"/>
                  <a:gd name="T2" fmla="*/ 0 w 190"/>
                  <a:gd name="T3" fmla="*/ 0 h 45"/>
                  <a:gd name="T4" fmla="*/ 169 w 190"/>
                  <a:gd name="T5" fmla="*/ 44 h 45"/>
                  <a:gd name="T6" fmla="*/ 178 w 190"/>
                  <a:gd name="T7" fmla="*/ 45 h 45"/>
                  <a:gd name="T8" fmla="*/ 190 w 190"/>
                  <a:gd name="T9" fmla="*/ 44 h 45"/>
                  <a:gd name="T10" fmla="*/ 181 w 190"/>
                  <a:gd name="T11" fmla="*/ 44 h 45"/>
                  <a:gd name="T12" fmla="*/ 137 w 190"/>
                  <a:gd name="T13" fmla="*/ 28 h 45"/>
                  <a:gd name="T14" fmla="*/ 106 w 190"/>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45">
                    <a:moveTo>
                      <a:pt x="106" y="0"/>
                    </a:moveTo>
                    <a:cubicBezTo>
                      <a:pt x="0" y="0"/>
                      <a:pt x="0" y="0"/>
                      <a:pt x="0" y="0"/>
                    </a:cubicBezTo>
                    <a:cubicBezTo>
                      <a:pt x="169" y="44"/>
                      <a:pt x="169" y="44"/>
                      <a:pt x="169" y="44"/>
                    </a:cubicBezTo>
                    <a:cubicBezTo>
                      <a:pt x="172" y="45"/>
                      <a:pt x="175" y="45"/>
                      <a:pt x="178" y="45"/>
                    </a:cubicBezTo>
                    <a:cubicBezTo>
                      <a:pt x="183" y="45"/>
                      <a:pt x="186" y="45"/>
                      <a:pt x="190" y="44"/>
                    </a:cubicBezTo>
                    <a:cubicBezTo>
                      <a:pt x="187" y="44"/>
                      <a:pt x="184" y="44"/>
                      <a:pt x="181" y="44"/>
                    </a:cubicBezTo>
                    <a:cubicBezTo>
                      <a:pt x="166" y="44"/>
                      <a:pt x="150" y="39"/>
                      <a:pt x="137" y="28"/>
                    </a:cubicBezTo>
                    <a:cubicBezTo>
                      <a:pt x="106" y="0"/>
                      <a:pt x="106" y="0"/>
                      <a:pt x="106" y="0"/>
                    </a:cubicBezTo>
                  </a:path>
                </a:pathLst>
              </a:custGeom>
              <a:solidFill>
                <a:srgbClr val="B4BE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4">
                <a:extLst>
                  <a:ext uri="{FF2B5EF4-FFF2-40B4-BE49-F238E27FC236}">
                    <a16:creationId xmlns:a16="http://schemas.microsoft.com/office/drawing/2014/main" id="{6C0F53D5-E5C8-4663-8948-C88DC19B8BEF}"/>
                  </a:ext>
                </a:extLst>
              </p:cNvPr>
              <p:cNvSpPr>
                <a:spLocks/>
              </p:cNvSpPr>
              <p:nvPr/>
            </p:nvSpPr>
            <p:spPr bwMode="auto">
              <a:xfrm>
                <a:off x="2190750" y="4818063"/>
                <a:ext cx="463550" cy="1055687"/>
              </a:xfrm>
              <a:custGeom>
                <a:avLst/>
                <a:gdLst>
                  <a:gd name="T0" fmla="*/ 18 w 207"/>
                  <a:gd name="T1" fmla="*/ 0 h 470"/>
                  <a:gd name="T2" fmla="*/ 0 w 207"/>
                  <a:gd name="T3" fmla="*/ 0 h 470"/>
                  <a:gd name="T4" fmla="*/ 0 w 207"/>
                  <a:gd name="T5" fmla="*/ 301 h 470"/>
                  <a:gd name="T6" fmla="*/ 19 w 207"/>
                  <a:gd name="T7" fmla="*/ 358 h 470"/>
                  <a:gd name="T8" fmla="*/ 101 w 207"/>
                  <a:gd name="T9" fmla="*/ 470 h 470"/>
                  <a:gd name="T10" fmla="*/ 207 w 207"/>
                  <a:gd name="T11" fmla="*/ 470 h 470"/>
                  <a:gd name="T12" fmla="*/ 41 w 207"/>
                  <a:gd name="T13" fmla="*/ 324 h 470"/>
                  <a:gd name="T14" fmla="*/ 18 w 207"/>
                  <a:gd name="T15" fmla="*/ 274 h 470"/>
                  <a:gd name="T16" fmla="*/ 18 w 207"/>
                  <a:gd name="T1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470">
                    <a:moveTo>
                      <a:pt x="18" y="0"/>
                    </a:moveTo>
                    <a:cubicBezTo>
                      <a:pt x="0" y="0"/>
                      <a:pt x="0" y="0"/>
                      <a:pt x="0" y="0"/>
                    </a:cubicBezTo>
                    <a:cubicBezTo>
                      <a:pt x="0" y="301"/>
                      <a:pt x="0" y="301"/>
                      <a:pt x="0" y="301"/>
                    </a:cubicBezTo>
                    <a:cubicBezTo>
                      <a:pt x="0" y="321"/>
                      <a:pt x="7" y="341"/>
                      <a:pt x="19" y="358"/>
                    </a:cubicBezTo>
                    <a:cubicBezTo>
                      <a:pt x="101" y="470"/>
                      <a:pt x="101" y="470"/>
                      <a:pt x="101" y="470"/>
                    </a:cubicBezTo>
                    <a:cubicBezTo>
                      <a:pt x="207" y="470"/>
                      <a:pt x="207" y="470"/>
                      <a:pt x="207" y="470"/>
                    </a:cubicBezTo>
                    <a:cubicBezTo>
                      <a:pt x="41" y="324"/>
                      <a:pt x="41" y="324"/>
                      <a:pt x="41" y="324"/>
                    </a:cubicBezTo>
                    <a:cubicBezTo>
                      <a:pt x="26" y="312"/>
                      <a:pt x="18" y="293"/>
                      <a:pt x="18" y="274"/>
                    </a:cubicBezTo>
                    <a:cubicBezTo>
                      <a:pt x="18" y="0"/>
                      <a:pt x="18" y="0"/>
                      <a:pt x="18" y="0"/>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 name="Freeform 15">
                <a:extLst>
                  <a:ext uri="{FF2B5EF4-FFF2-40B4-BE49-F238E27FC236}">
                    <a16:creationId xmlns:a16="http://schemas.microsoft.com/office/drawing/2014/main" id="{24E85D6D-BF16-45BF-91DA-A22B033D9985}"/>
                  </a:ext>
                </a:extLst>
              </p:cNvPr>
              <p:cNvSpPr>
                <a:spLocks/>
              </p:cNvSpPr>
              <p:nvPr/>
            </p:nvSpPr>
            <p:spPr bwMode="auto">
              <a:xfrm>
                <a:off x="2190750" y="4689475"/>
                <a:ext cx="50800" cy="128587"/>
              </a:xfrm>
              <a:custGeom>
                <a:avLst/>
                <a:gdLst>
                  <a:gd name="T0" fmla="*/ 23 w 23"/>
                  <a:gd name="T1" fmla="*/ 0 h 57"/>
                  <a:gd name="T2" fmla="*/ 0 w 23"/>
                  <a:gd name="T3" fmla="*/ 50 h 57"/>
                  <a:gd name="T4" fmla="*/ 0 w 23"/>
                  <a:gd name="T5" fmla="*/ 57 h 57"/>
                  <a:gd name="T6" fmla="*/ 18 w 23"/>
                  <a:gd name="T7" fmla="*/ 57 h 57"/>
                  <a:gd name="T8" fmla="*/ 18 w 23"/>
                  <a:gd name="T9" fmla="*/ 26 h 57"/>
                  <a:gd name="T10" fmla="*/ 23 w 23"/>
                  <a:gd name="T11" fmla="*/ 0 h 57"/>
                </a:gdLst>
                <a:ahLst/>
                <a:cxnLst>
                  <a:cxn ang="0">
                    <a:pos x="T0" y="T1"/>
                  </a:cxn>
                  <a:cxn ang="0">
                    <a:pos x="T2" y="T3"/>
                  </a:cxn>
                  <a:cxn ang="0">
                    <a:pos x="T4" y="T5"/>
                  </a:cxn>
                  <a:cxn ang="0">
                    <a:pos x="T6" y="T7"/>
                  </a:cxn>
                  <a:cxn ang="0">
                    <a:pos x="T8" y="T9"/>
                  </a:cxn>
                  <a:cxn ang="0">
                    <a:pos x="T10" y="T11"/>
                  </a:cxn>
                </a:cxnLst>
                <a:rect l="0" t="0" r="r" b="b"/>
                <a:pathLst>
                  <a:path w="23" h="57">
                    <a:moveTo>
                      <a:pt x="23" y="0"/>
                    </a:moveTo>
                    <a:cubicBezTo>
                      <a:pt x="9" y="12"/>
                      <a:pt x="0" y="30"/>
                      <a:pt x="0" y="50"/>
                    </a:cubicBezTo>
                    <a:cubicBezTo>
                      <a:pt x="0" y="57"/>
                      <a:pt x="0" y="57"/>
                      <a:pt x="0" y="57"/>
                    </a:cubicBezTo>
                    <a:cubicBezTo>
                      <a:pt x="18" y="57"/>
                      <a:pt x="18" y="57"/>
                      <a:pt x="18" y="57"/>
                    </a:cubicBezTo>
                    <a:cubicBezTo>
                      <a:pt x="18" y="26"/>
                      <a:pt x="18" y="26"/>
                      <a:pt x="18" y="26"/>
                    </a:cubicBezTo>
                    <a:cubicBezTo>
                      <a:pt x="18" y="16"/>
                      <a:pt x="20" y="8"/>
                      <a:pt x="23" y="0"/>
                    </a:cubicBezTo>
                  </a:path>
                </a:pathLst>
              </a:custGeom>
              <a:solidFill>
                <a:srgbClr val="2F3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6">
                <a:extLst>
                  <a:ext uri="{FF2B5EF4-FFF2-40B4-BE49-F238E27FC236}">
                    <a16:creationId xmlns:a16="http://schemas.microsoft.com/office/drawing/2014/main" id="{7232F9DC-E5A5-4841-AFB4-0399FD94501E}"/>
                  </a:ext>
                </a:extLst>
              </p:cNvPr>
              <p:cNvSpPr>
                <a:spLocks/>
              </p:cNvSpPr>
              <p:nvPr/>
            </p:nvSpPr>
            <p:spPr bwMode="auto">
              <a:xfrm>
                <a:off x="2230438" y="4532313"/>
                <a:ext cx="1185863" cy="1454150"/>
              </a:xfrm>
              <a:custGeom>
                <a:avLst/>
                <a:gdLst>
                  <a:gd name="T0" fmla="*/ 506 w 529"/>
                  <a:gd name="T1" fmla="*/ 451 h 647"/>
                  <a:gd name="T2" fmla="*/ 309 w 529"/>
                  <a:gd name="T3" fmla="*/ 625 h 647"/>
                  <a:gd name="T4" fmla="*/ 220 w 529"/>
                  <a:gd name="T5" fmla="*/ 625 h 647"/>
                  <a:gd name="T6" fmla="*/ 23 w 529"/>
                  <a:gd name="T7" fmla="*/ 451 h 647"/>
                  <a:gd name="T8" fmla="*/ 0 w 529"/>
                  <a:gd name="T9" fmla="*/ 401 h 647"/>
                  <a:gd name="T10" fmla="*/ 0 w 529"/>
                  <a:gd name="T11" fmla="*/ 96 h 647"/>
                  <a:gd name="T12" fmla="*/ 58 w 529"/>
                  <a:gd name="T13" fmla="*/ 29 h 647"/>
                  <a:gd name="T14" fmla="*/ 255 w 529"/>
                  <a:gd name="T15" fmla="*/ 1 h 647"/>
                  <a:gd name="T16" fmla="*/ 274 w 529"/>
                  <a:gd name="T17" fmla="*/ 1 h 647"/>
                  <a:gd name="T18" fmla="*/ 471 w 529"/>
                  <a:gd name="T19" fmla="*/ 29 h 647"/>
                  <a:gd name="T20" fmla="*/ 529 w 529"/>
                  <a:gd name="T21" fmla="*/ 96 h 647"/>
                  <a:gd name="T22" fmla="*/ 529 w 529"/>
                  <a:gd name="T23" fmla="*/ 401 h 647"/>
                  <a:gd name="T24" fmla="*/ 506 w 529"/>
                  <a:gd name="T25" fmla="*/ 451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9" h="647">
                    <a:moveTo>
                      <a:pt x="506" y="451"/>
                    </a:moveTo>
                    <a:cubicBezTo>
                      <a:pt x="309" y="625"/>
                      <a:pt x="309" y="625"/>
                      <a:pt x="309" y="625"/>
                    </a:cubicBezTo>
                    <a:cubicBezTo>
                      <a:pt x="283" y="647"/>
                      <a:pt x="245" y="647"/>
                      <a:pt x="220" y="625"/>
                    </a:cubicBezTo>
                    <a:cubicBezTo>
                      <a:pt x="23" y="451"/>
                      <a:pt x="23" y="451"/>
                      <a:pt x="23" y="451"/>
                    </a:cubicBezTo>
                    <a:cubicBezTo>
                      <a:pt x="8" y="439"/>
                      <a:pt x="0" y="420"/>
                      <a:pt x="0" y="401"/>
                    </a:cubicBezTo>
                    <a:cubicBezTo>
                      <a:pt x="0" y="96"/>
                      <a:pt x="0" y="96"/>
                      <a:pt x="0" y="96"/>
                    </a:cubicBezTo>
                    <a:cubicBezTo>
                      <a:pt x="0" y="62"/>
                      <a:pt x="25" y="34"/>
                      <a:pt x="58" y="29"/>
                    </a:cubicBezTo>
                    <a:cubicBezTo>
                      <a:pt x="255" y="1"/>
                      <a:pt x="255" y="1"/>
                      <a:pt x="255" y="1"/>
                    </a:cubicBezTo>
                    <a:cubicBezTo>
                      <a:pt x="261" y="0"/>
                      <a:pt x="268" y="0"/>
                      <a:pt x="274" y="1"/>
                    </a:cubicBezTo>
                    <a:cubicBezTo>
                      <a:pt x="471" y="29"/>
                      <a:pt x="471" y="29"/>
                      <a:pt x="471" y="29"/>
                    </a:cubicBezTo>
                    <a:cubicBezTo>
                      <a:pt x="504" y="34"/>
                      <a:pt x="529" y="62"/>
                      <a:pt x="529" y="96"/>
                    </a:cubicBezTo>
                    <a:cubicBezTo>
                      <a:pt x="529" y="401"/>
                      <a:pt x="529" y="401"/>
                      <a:pt x="529" y="401"/>
                    </a:cubicBezTo>
                    <a:cubicBezTo>
                      <a:pt x="529" y="420"/>
                      <a:pt x="521" y="439"/>
                      <a:pt x="506" y="4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Oval 17">
                <a:extLst>
                  <a:ext uri="{FF2B5EF4-FFF2-40B4-BE49-F238E27FC236}">
                    <a16:creationId xmlns:a16="http://schemas.microsoft.com/office/drawing/2014/main" id="{3A56F007-0F81-4BBC-93BC-B113D496B519}"/>
                  </a:ext>
                </a:extLst>
              </p:cNvPr>
              <p:cNvSpPr>
                <a:spLocks noChangeArrowheads="1"/>
              </p:cNvSpPr>
              <p:nvPr/>
            </p:nvSpPr>
            <p:spPr bwMode="auto">
              <a:xfrm>
                <a:off x="2441575" y="4779963"/>
                <a:ext cx="763588" cy="768350"/>
              </a:xfrm>
              <a:prstGeom prst="ellipse">
                <a:avLst/>
              </a:prstGeom>
              <a:solidFill>
                <a:srgbClr val="46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8">
                <a:extLst>
                  <a:ext uri="{FF2B5EF4-FFF2-40B4-BE49-F238E27FC236}">
                    <a16:creationId xmlns:a16="http://schemas.microsoft.com/office/drawing/2014/main" id="{1E72F5A6-B4BF-480B-9A19-505CCDECB1FB}"/>
                  </a:ext>
                </a:extLst>
              </p:cNvPr>
              <p:cNvSpPr>
                <a:spLocks/>
              </p:cNvSpPr>
              <p:nvPr/>
            </p:nvSpPr>
            <p:spPr bwMode="auto">
              <a:xfrm>
                <a:off x="2343150" y="4645025"/>
                <a:ext cx="960438" cy="1222375"/>
              </a:xfrm>
              <a:custGeom>
                <a:avLst/>
                <a:gdLst>
                  <a:gd name="T0" fmla="*/ 410 w 429"/>
                  <a:gd name="T1" fmla="*/ 379 h 544"/>
                  <a:gd name="T2" fmla="*/ 250 w 429"/>
                  <a:gd name="T3" fmla="*/ 525 h 544"/>
                  <a:gd name="T4" fmla="*/ 178 w 429"/>
                  <a:gd name="T5" fmla="*/ 525 h 544"/>
                  <a:gd name="T6" fmla="*/ 19 w 429"/>
                  <a:gd name="T7" fmla="*/ 379 h 544"/>
                  <a:gd name="T8" fmla="*/ 0 w 429"/>
                  <a:gd name="T9" fmla="*/ 337 h 544"/>
                  <a:gd name="T10" fmla="*/ 0 w 429"/>
                  <a:gd name="T11" fmla="*/ 80 h 544"/>
                  <a:gd name="T12" fmla="*/ 47 w 429"/>
                  <a:gd name="T13" fmla="*/ 24 h 544"/>
                  <a:gd name="T14" fmla="*/ 207 w 429"/>
                  <a:gd name="T15" fmla="*/ 1 h 544"/>
                  <a:gd name="T16" fmla="*/ 222 w 429"/>
                  <a:gd name="T17" fmla="*/ 1 h 544"/>
                  <a:gd name="T18" fmla="*/ 382 w 429"/>
                  <a:gd name="T19" fmla="*/ 24 h 544"/>
                  <a:gd name="T20" fmla="*/ 429 w 429"/>
                  <a:gd name="T21" fmla="*/ 80 h 544"/>
                  <a:gd name="T22" fmla="*/ 429 w 429"/>
                  <a:gd name="T23" fmla="*/ 337 h 544"/>
                  <a:gd name="T24" fmla="*/ 410 w 429"/>
                  <a:gd name="T25" fmla="*/ 37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544">
                    <a:moveTo>
                      <a:pt x="410" y="379"/>
                    </a:moveTo>
                    <a:cubicBezTo>
                      <a:pt x="250" y="525"/>
                      <a:pt x="250" y="525"/>
                      <a:pt x="250" y="525"/>
                    </a:cubicBezTo>
                    <a:cubicBezTo>
                      <a:pt x="230" y="544"/>
                      <a:pt x="199" y="544"/>
                      <a:pt x="178" y="525"/>
                    </a:cubicBezTo>
                    <a:cubicBezTo>
                      <a:pt x="19" y="379"/>
                      <a:pt x="19" y="379"/>
                      <a:pt x="19" y="379"/>
                    </a:cubicBezTo>
                    <a:cubicBezTo>
                      <a:pt x="7" y="369"/>
                      <a:pt x="0" y="353"/>
                      <a:pt x="0" y="337"/>
                    </a:cubicBezTo>
                    <a:cubicBezTo>
                      <a:pt x="0" y="80"/>
                      <a:pt x="0" y="80"/>
                      <a:pt x="0" y="80"/>
                    </a:cubicBezTo>
                    <a:cubicBezTo>
                      <a:pt x="0" y="52"/>
                      <a:pt x="20" y="28"/>
                      <a:pt x="47" y="24"/>
                    </a:cubicBezTo>
                    <a:cubicBezTo>
                      <a:pt x="207" y="1"/>
                      <a:pt x="207" y="1"/>
                      <a:pt x="207" y="1"/>
                    </a:cubicBezTo>
                    <a:cubicBezTo>
                      <a:pt x="212" y="0"/>
                      <a:pt x="217" y="0"/>
                      <a:pt x="222" y="1"/>
                    </a:cubicBezTo>
                    <a:cubicBezTo>
                      <a:pt x="382" y="24"/>
                      <a:pt x="382" y="24"/>
                      <a:pt x="382" y="24"/>
                    </a:cubicBezTo>
                    <a:cubicBezTo>
                      <a:pt x="409" y="28"/>
                      <a:pt x="429" y="52"/>
                      <a:pt x="429" y="80"/>
                    </a:cubicBezTo>
                    <a:cubicBezTo>
                      <a:pt x="429" y="337"/>
                      <a:pt x="429" y="337"/>
                      <a:pt x="429" y="337"/>
                    </a:cubicBezTo>
                    <a:cubicBezTo>
                      <a:pt x="429" y="353"/>
                      <a:pt x="422" y="369"/>
                      <a:pt x="410" y="379"/>
                    </a:cubicBezTo>
                  </a:path>
                </a:pathLst>
              </a:custGeom>
              <a:solidFill>
                <a:srgbClr val="3553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9">
                <a:extLst>
                  <a:ext uri="{FF2B5EF4-FFF2-40B4-BE49-F238E27FC236}">
                    <a16:creationId xmlns:a16="http://schemas.microsoft.com/office/drawing/2014/main" id="{0B7316A8-086A-41AE-AA9D-E6C036B4FC48}"/>
                  </a:ext>
                </a:extLst>
              </p:cNvPr>
              <p:cNvSpPr>
                <a:spLocks/>
              </p:cNvSpPr>
              <p:nvPr/>
            </p:nvSpPr>
            <p:spPr bwMode="auto">
              <a:xfrm>
                <a:off x="2378075" y="4684713"/>
                <a:ext cx="889000" cy="1135062"/>
              </a:xfrm>
              <a:custGeom>
                <a:avLst/>
                <a:gdLst>
                  <a:gd name="T0" fmla="*/ 379 w 397"/>
                  <a:gd name="T1" fmla="*/ 352 h 505"/>
                  <a:gd name="T2" fmla="*/ 232 w 397"/>
                  <a:gd name="T3" fmla="*/ 488 h 505"/>
                  <a:gd name="T4" fmla="*/ 165 w 397"/>
                  <a:gd name="T5" fmla="*/ 488 h 505"/>
                  <a:gd name="T6" fmla="*/ 18 w 397"/>
                  <a:gd name="T7" fmla="*/ 352 h 505"/>
                  <a:gd name="T8" fmla="*/ 0 w 397"/>
                  <a:gd name="T9" fmla="*/ 313 h 505"/>
                  <a:gd name="T10" fmla="*/ 0 w 397"/>
                  <a:gd name="T11" fmla="*/ 75 h 505"/>
                  <a:gd name="T12" fmla="*/ 44 w 397"/>
                  <a:gd name="T13" fmla="*/ 23 h 505"/>
                  <a:gd name="T14" fmla="*/ 191 w 397"/>
                  <a:gd name="T15" fmla="*/ 1 h 505"/>
                  <a:gd name="T16" fmla="*/ 206 w 397"/>
                  <a:gd name="T17" fmla="*/ 1 h 505"/>
                  <a:gd name="T18" fmla="*/ 353 w 397"/>
                  <a:gd name="T19" fmla="*/ 23 h 505"/>
                  <a:gd name="T20" fmla="*/ 397 w 397"/>
                  <a:gd name="T21" fmla="*/ 75 h 505"/>
                  <a:gd name="T22" fmla="*/ 397 w 397"/>
                  <a:gd name="T23" fmla="*/ 313 h 505"/>
                  <a:gd name="T24" fmla="*/ 379 w 397"/>
                  <a:gd name="T25" fmla="*/ 352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05">
                    <a:moveTo>
                      <a:pt x="379" y="352"/>
                    </a:moveTo>
                    <a:cubicBezTo>
                      <a:pt x="232" y="488"/>
                      <a:pt x="232" y="488"/>
                      <a:pt x="232" y="488"/>
                    </a:cubicBezTo>
                    <a:cubicBezTo>
                      <a:pt x="213" y="505"/>
                      <a:pt x="184" y="505"/>
                      <a:pt x="165" y="488"/>
                    </a:cubicBezTo>
                    <a:cubicBezTo>
                      <a:pt x="18" y="352"/>
                      <a:pt x="18" y="352"/>
                      <a:pt x="18" y="352"/>
                    </a:cubicBezTo>
                    <a:cubicBezTo>
                      <a:pt x="7" y="343"/>
                      <a:pt x="0" y="328"/>
                      <a:pt x="0" y="313"/>
                    </a:cubicBezTo>
                    <a:cubicBezTo>
                      <a:pt x="0" y="75"/>
                      <a:pt x="0" y="75"/>
                      <a:pt x="0" y="75"/>
                    </a:cubicBezTo>
                    <a:cubicBezTo>
                      <a:pt x="0" y="49"/>
                      <a:pt x="19" y="26"/>
                      <a:pt x="44" y="23"/>
                    </a:cubicBezTo>
                    <a:cubicBezTo>
                      <a:pt x="191" y="1"/>
                      <a:pt x="191" y="1"/>
                      <a:pt x="191" y="1"/>
                    </a:cubicBezTo>
                    <a:cubicBezTo>
                      <a:pt x="196" y="0"/>
                      <a:pt x="201" y="0"/>
                      <a:pt x="206" y="1"/>
                    </a:cubicBezTo>
                    <a:cubicBezTo>
                      <a:pt x="353" y="23"/>
                      <a:pt x="353" y="23"/>
                      <a:pt x="353" y="23"/>
                    </a:cubicBezTo>
                    <a:cubicBezTo>
                      <a:pt x="378" y="26"/>
                      <a:pt x="397" y="49"/>
                      <a:pt x="397" y="75"/>
                    </a:cubicBezTo>
                    <a:cubicBezTo>
                      <a:pt x="397" y="313"/>
                      <a:pt x="397" y="313"/>
                      <a:pt x="397" y="313"/>
                    </a:cubicBezTo>
                    <a:cubicBezTo>
                      <a:pt x="397" y="328"/>
                      <a:pt x="390" y="343"/>
                      <a:pt x="379" y="35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CA"/>
              </a:p>
            </p:txBody>
          </p:sp>
          <p:sp>
            <p:nvSpPr>
              <p:cNvPr id="23" name="Freeform 20">
                <a:extLst>
                  <a:ext uri="{FF2B5EF4-FFF2-40B4-BE49-F238E27FC236}">
                    <a16:creationId xmlns:a16="http://schemas.microsoft.com/office/drawing/2014/main" id="{6F044356-682B-4A26-900F-9D8B92B29563}"/>
                  </a:ext>
                </a:extLst>
              </p:cNvPr>
              <p:cNvSpPr>
                <a:spLocks/>
              </p:cNvSpPr>
              <p:nvPr/>
            </p:nvSpPr>
            <p:spPr bwMode="auto">
              <a:xfrm>
                <a:off x="2822575" y="4532313"/>
                <a:ext cx="593725" cy="1441450"/>
              </a:xfrm>
              <a:custGeom>
                <a:avLst/>
                <a:gdLst>
                  <a:gd name="T0" fmla="*/ 0 w 265"/>
                  <a:gd name="T1" fmla="*/ 0 h 641"/>
                  <a:gd name="T2" fmla="*/ 0 w 265"/>
                  <a:gd name="T3" fmla="*/ 0 h 641"/>
                  <a:gd name="T4" fmla="*/ 0 w 265"/>
                  <a:gd name="T5" fmla="*/ 50 h 641"/>
                  <a:gd name="T6" fmla="*/ 0 w 265"/>
                  <a:gd name="T7" fmla="*/ 50 h 641"/>
                  <a:gd name="T8" fmla="*/ 8 w 265"/>
                  <a:gd name="T9" fmla="*/ 51 h 641"/>
                  <a:gd name="T10" fmla="*/ 168 w 265"/>
                  <a:gd name="T11" fmla="*/ 74 h 641"/>
                  <a:gd name="T12" fmla="*/ 215 w 265"/>
                  <a:gd name="T13" fmla="*/ 130 h 641"/>
                  <a:gd name="T14" fmla="*/ 215 w 265"/>
                  <a:gd name="T15" fmla="*/ 387 h 641"/>
                  <a:gd name="T16" fmla="*/ 196 w 265"/>
                  <a:gd name="T17" fmla="*/ 429 h 641"/>
                  <a:gd name="T18" fmla="*/ 36 w 265"/>
                  <a:gd name="T19" fmla="*/ 575 h 641"/>
                  <a:gd name="T20" fmla="*/ 0 w 265"/>
                  <a:gd name="T21" fmla="*/ 589 h 641"/>
                  <a:gd name="T22" fmla="*/ 0 w 265"/>
                  <a:gd name="T23" fmla="*/ 589 h 641"/>
                  <a:gd name="T24" fmla="*/ 0 w 265"/>
                  <a:gd name="T25" fmla="*/ 641 h 641"/>
                  <a:gd name="T26" fmla="*/ 1 w 265"/>
                  <a:gd name="T27" fmla="*/ 641 h 641"/>
                  <a:gd name="T28" fmla="*/ 45 w 265"/>
                  <a:gd name="T29" fmla="*/ 625 h 641"/>
                  <a:gd name="T30" fmla="*/ 242 w 265"/>
                  <a:gd name="T31" fmla="*/ 451 h 641"/>
                  <a:gd name="T32" fmla="*/ 265 w 265"/>
                  <a:gd name="T33" fmla="*/ 401 h 641"/>
                  <a:gd name="T34" fmla="*/ 265 w 265"/>
                  <a:gd name="T35" fmla="*/ 96 h 641"/>
                  <a:gd name="T36" fmla="*/ 207 w 265"/>
                  <a:gd name="T37" fmla="*/ 29 h 641"/>
                  <a:gd name="T38" fmla="*/ 10 w 265"/>
                  <a:gd name="T39" fmla="*/ 1 h 641"/>
                  <a:gd name="T40" fmla="*/ 0 w 265"/>
                  <a:gd name="T41"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641">
                    <a:moveTo>
                      <a:pt x="0" y="0"/>
                    </a:moveTo>
                    <a:cubicBezTo>
                      <a:pt x="0" y="0"/>
                      <a:pt x="0" y="0"/>
                      <a:pt x="0" y="0"/>
                    </a:cubicBezTo>
                    <a:cubicBezTo>
                      <a:pt x="0" y="50"/>
                      <a:pt x="0" y="50"/>
                      <a:pt x="0" y="50"/>
                    </a:cubicBezTo>
                    <a:cubicBezTo>
                      <a:pt x="0" y="50"/>
                      <a:pt x="0" y="50"/>
                      <a:pt x="0" y="50"/>
                    </a:cubicBezTo>
                    <a:cubicBezTo>
                      <a:pt x="3" y="50"/>
                      <a:pt x="6" y="50"/>
                      <a:pt x="8" y="51"/>
                    </a:cubicBezTo>
                    <a:cubicBezTo>
                      <a:pt x="168" y="74"/>
                      <a:pt x="168" y="74"/>
                      <a:pt x="168" y="74"/>
                    </a:cubicBezTo>
                    <a:cubicBezTo>
                      <a:pt x="195" y="78"/>
                      <a:pt x="215" y="102"/>
                      <a:pt x="215" y="130"/>
                    </a:cubicBezTo>
                    <a:cubicBezTo>
                      <a:pt x="215" y="387"/>
                      <a:pt x="215" y="387"/>
                      <a:pt x="215" y="387"/>
                    </a:cubicBezTo>
                    <a:cubicBezTo>
                      <a:pt x="215" y="403"/>
                      <a:pt x="208" y="419"/>
                      <a:pt x="196" y="429"/>
                    </a:cubicBezTo>
                    <a:cubicBezTo>
                      <a:pt x="36" y="575"/>
                      <a:pt x="36" y="575"/>
                      <a:pt x="36" y="575"/>
                    </a:cubicBezTo>
                    <a:cubicBezTo>
                      <a:pt x="26" y="584"/>
                      <a:pt x="13" y="589"/>
                      <a:pt x="0" y="589"/>
                    </a:cubicBezTo>
                    <a:cubicBezTo>
                      <a:pt x="0" y="589"/>
                      <a:pt x="0" y="589"/>
                      <a:pt x="0" y="589"/>
                    </a:cubicBezTo>
                    <a:cubicBezTo>
                      <a:pt x="0" y="641"/>
                      <a:pt x="0" y="641"/>
                      <a:pt x="0" y="641"/>
                    </a:cubicBezTo>
                    <a:cubicBezTo>
                      <a:pt x="1" y="641"/>
                      <a:pt x="1" y="641"/>
                      <a:pt x="1" y="641"/>
                    </a:cubicBezTo>
                    <a:cubicBezTo>
                      <a:pt x="17" y="641"/>
                      <a:pt x="32" y="636"/>
                      <a:pt x="45" y="625"/>
                    </a:cubicBezTo>
                    <a:cubicBezTo>
                      <a:pt x="242" y="451"/>
                      <a:pt x="242" y="451"/>
                      <a:pt x="242" y="451"/>
                    </a:cubicBezTo>
                    <a:cubicBezTo>
                      <a:pt x="257" y="439"/>
                      <a:pt x="265" y="420"/>
                      <a:pt x="265" y="401"/>
                    </a:cubicBezTo>
                    <a:cubicBezTo>
                      <a:pt x="265" y="96"/>
                      <a:pt x="265" y="96"/>
                      <a:pt x="265" y="96"/>
                    </a:cubicBezTo>
                    <a:cubicBezTo>
                      <a:pt x="265" y="62"/>
                      <a:pt x="240" y="34"/>
                      <a:pt x="207" y="29"/>
                    </a:cubicBezTo>
                    <a:cubicBezTo>
                      <a:pt x="10" y="1"/>
                      <a:pt x="10" y="1"/>
                      <a:pt x="10" y="1"/>
                    </a:cubicBezTo>
                    <a:cubicBezTo>
                      <a:pt x="7" y="0"/>
                      <a:pt x="4" y="0"/>
                      <a:pt x="0" y="0"/>
                    </a:cubicBezTo>
                  </a:path>
                </a:pathLst>
              </a:custGeom>
              <a:solidFill>
                <a:srgbClr val="DEE5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1">
                <a:extLst>
                  <a:ext uri="{FF2B5EF4-FFF2-40B4-BE49-F238E27FC236}">
                    <a16:creationId xmlns:a16="http://schemas.microsoft.com/office/drawing/2014/main" id="{D241CB81-1271-4C43-95B2-412D74675EE2}"/>
                  </a:ext>
                </a:extLst>
              </p:cNvPr>
              <p:cNvSpPr>
                <a:spLocks/>
              </p:cNvSpPr>
              <p:nvPr/>
            </p:nvSpPr>
            <p:spPr bwMode="auto">
              <a:xfrm>
                <a:off x="2822575" y="4645025"/>
                <a:ext cx="481013" cy="1211262"/>
              </a:xfrm>
              <a:custGeom>
                <a:avLst/>
                <a:gdLst>
                  <a:gd name="T0" fmla="*/ 0 w 215"/>
                  <a:gd name="T1" fmla="*/ 0 h 539"/>
                  <a:gd name="T2" fmla="*/ 0 w 215"/>
                  <a:gd name="T3" fmla="*/ 0 h 539"/>
                  <a:gd name="T4" fmla="*/ 0 w 215"/>
                  <a:gd name="T5" fmla="*/ 18 h 539"/>
                  <a:gd name="T6" fmla="*/ 0 w 215"/>
                  <a:gd name="T7" fmla="*/ 18 h 539"/>
                  <a:gd name="T8" fmla="*/ 8 w 215"/>
                  <a:gd name="T9" fmla="*/ 19 h 539"/>
                  <a:gd name="T10" fmla="*/ 155 w 215"/>
                  <a:gd name="T11" fmla="*/ 41 h 539"/>
                  <a:gd name="T12" fmla="*/ 199 w 215"/>
                  <a:gd name="T13" fmla="*/ 93 h 539"/>
                  <a:gd name="T14" fmla="*/ 199 w 215"/>
                  <a:gd name="T15" fmla="*/ 331 h 539"/>
                  <a:gd name="T16" fmla="*/ 181 w 215"/>
                  <a:gd name="T17" fmla="*/ 370 h 539"/>
                  <a:gd name="T18" fmla="*/ 34 w 215"/>
                  <a:gd name="T19" fmla="*/ 506 h 539"/>
                  <a:gd name="T20" fmla="*/ 0 w 215"/>
                  <a:gd name="T21" fmla="*/ 519 h 539"/>
                  <a:gd name="T22" fmla="*/ 0 w 215"/>
                  <a:gd name="T23" fmla="*/ 519 h 539"/>
                  <a:gd name="T24" fmla="*/ 0 w 215"/>
                  <a:gd name="T25" fmla="*/ 539 h 539"/>
                  <a:gd name="T26" fmla="*/ 0 w 215"/>
                  <a:gd name="T27" fmla="*/ 539 h 539"/>
                  <a:gd name="T28" fmla="*/ 36 w 215"/>
                  <a:gd name="T29" fmla="*/ 525 h 539"/>
                  <a:gd name="T30" fmla="*/ 196 w 215"/>
                  <a:gd name="T31" fmla="*/ 379 h 539"/>
                  <a:gd name="T32" fmla="*/ 215 w 215"/>
                  <a:gd name="T33" fmla="*/ 337 h 539"/>
                  <a:gd name="T34" fmla="*/ 215 w 215"/>
                  <a:gd name="T35" fmla="*/ 80 h 539"/>
                  <a:gd name="T36" fmla="*/ 168 w 215"/>
                  <a:gd name="T37" fmla="*/ 24 h 539"/>
                  <a:gd name="T38" fmla="*/ 8 w 215"/>
                  <a:gd name="T39" fmla="*/ 1 h 539"/>
                  <a:gd name="T40" fmla="*/ 0 w 215"/>
                  <a:gd name="T41"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539">
                    <a:moveTo>
                      <a:pt x="0" y="0"/>
                    </a:moveTo>
                    <a:cubicBezTo>
                      <a:pt x="0" y="0"/>
                      <a:pt x="0" y="0"/>
                      <a:pt x="0" y="0"/>
                    </a:cubicBezTo>
                    <a:cubicBezTo>
                      <a:pt x="0" y="18"/>
                      <a:pt x="0" y="18"/>
                      <a:pt x="0" y="18"/>
                    </a:cubicBezTo>
                    <a:cubicBezTo>
                      <a:pt x="0" y="18"/>
                      <a:pt x="0" y="18"/>
                      <a:pt x="0" y="18"/>
                    </a:cubicBezTo>
                    <a:cubicBezTo>
                      <a:pt x="3" y="18"/>
                      <a:pt x="5" y="19"/>
                      <a:pt x="8" y="19"/>
                    </a:cubicBezTo>
                    <a:cubicBezTo>
                      <a:pt x="155" y="41"/>
                      <a:pt x="155" y="41"/>
                      <a:pt x="155" y="41"/>
                    </a:cubicBezTo>
                    <a:cubicBezTo>
                      <a:pt x="180" y="44"/>
                      <a:pt x="199" y="67"/>
                      <a:pt x="199" y="93"/>
                    </a:cubicBezTo>
                    <a:cubicBezTo>
                      <a:pt x="199" y="331"/>
                      <a:pt x="199" y="331"/>
                      <a:pt x="199" y="331"/>
                    </a:cubicBezTo>
                    <a:cubicBezTo>
                      <a:pt x="199" y="346"/>
                      <a:pt x="192" y="361"/>
                      <a:pt x="181" y="370"/>
                    </a:cubicBezTo>
                    <a:cubicBezTo>
                      <a:pt x="34" y="506"/>
                      <a:pt x="34" y="506"/>
                      <a:pt x="34" y="506"/>
                    </a:cubicBezTo>
                    <a:cubicBezTo>
                      <a:pt x="24" y="514"/>
                      <a:pt x="12" y="519"/>
                      <a:pt x="0" y="519"/>
                    </a:cubicBezTo>
                    <a:cubicBezTo>
                      <a:pt x="0" y="519"/>
                      <a:pt x="0" y="519"/>
                      <a:pt x="0" y="519"/>
                    </a:cubicBezTo>
                    <a:cubicBezTo>
                      <a:pt x="0" y="539"/>
                      <a:pt x="0" y="539"/>
                      <a:pt x="0" y="539"/>
                    </a:cubicBezTo>
                    <a:cubicBezTo>
                      <a:pt x="0" y="539"/>
                      <a:pt x="0" y="539"/>
                      <a:pt x="0" y="539"/>
                    </a:cubicBezTo>
                    <a:cubicBezTo>
                      <a:pt x="13" y="539"/>
                      <a:pt x="26" y="534"/>
                      <a:pt x="36" y="525"/>
                    </a:cubicBezTo>
                    <a:cubicBezTo>
                      <a:pt x="196" y="379"/>
                      <a:pt x="196" y="379"/>
                      <a:pt x="196" y="379"/>
                    </a:cubicBezTo>
                    <a:cubicBezTo>
                      <a:pt x="208" y="369"/>
                      <a:pt x="215" y="353"/>
                      <a:pt x="215" y="337"/>
                    </a:cubicBezTo>
                    <a:cubicBezTo>
                      <a:pt x="215" y="80"/>
                      <a:pt x="215" y="80"/>
                      <a:pt x="215" y="80"/>
                    </a:cubicBezTo>
                    <a:cubicBezTo>
                      <a:pt x="215" y="52"/>
                      <a:pt x="195" y="28"/>
                      <a:pt x="168" y="24"/>
                    </a:cubicBezTo>
                    <a:cubicBezTo>
                      <a:pt x="8" y="1"/>
                      <a:pt x="8" y="1"/>
                      <a:pt x="8" y="1"/>
                    </a:cubicBezTo>
                    <a:cubicBezTo>
                      <a:pt x="6" y="0"/>
                      <a:pt x="3" y="0"/>
                      <a:pt x="0" y="0"/>
                    </a:cubicBezTo>
                  </a:path>
                </a:pathLst>
              </a:custGeom>
              <a:solidFill>
                <a:srgbClr val="2E4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22">
                <a:extLst>
                  <a:ext uri="{FF2B5EF4-FFF2-40B4-BE49-F238E27FC236}">
                    <a16:creationId xmlns:a16="http://schemas.microsoft.com/office/drawing/2014/main" id="{58B5B69A-5FF0-4D08-B922-B80F3752C2FE}"/>
                  </a:ext>
                </a:extLst>
              </p:cNvPr>
              <p:cNvSpPr>
                <a:spLocks/>
              </p:cNvSpPr>
              <p:nvPr/>
            </p:nvSpPr>
            <p:spPr bwMode="auto">
              <a:xfrm>
                <a:off x="2822575" y="4684713"/>
                <a:ext cx="444500" cy="1127125"/>
              </a:xfrm>
              <a:custGeom>
                <a:avLst/>
                <a:gdLst>
                  <a:gd name="T0" fmla="*/ 0 w 199"/>
                  <a:gd name="T1" fmla="*/ 0 h 501"/>
                  <a:gd name="T2" fmla="*/ 0 w 199"/>
                  <a:gd name="T3" fmla="*/ 0 h 501"/>
                  <a:gd name="T4" fmla="*/ 0 w 199"/>
                  <a:gd name="T5" fmla="*/ 501 h 501"/>
                  <a:gd name="T6" fmla="*/ 0 w 199"/>
                  <a:gd name="T7" fmla="*/ 501 h 501"/>
                  <a:gd name="T8" fmla="*/ 34 w 199"/>
                  <a:gd name="T9" fmla="*/ 488 h 501"/>
                  <a:gd name="T10" fmla="*/ 181 w 199"/>
                  <a:gd name="T11" fmla="*/ 352 h 501"/>
                  <a:gd name="T12" fmla="*/ 199 w 199"/>
                  <a:gd name="T13" fmla="*/ 313 h 501"/>
                  <a:gd name="T14" fmla="*/ 199 w 199"/>
                  <a:gd name="T15" fmla="*/ 75 h 501"/>
                  <a:gd name="T16" fmla="*/ 155 w 199"/>
                  <a:gd name="T17" fmla="*/ 23 h 501"/>
                  <a:gd name="T18" fmla="*/ 8 w 199"/>
                  <a:gd name="T19" fmla="*/ 1 h 501"/>
                  <a:gd name="T20" fmla="*/ 0 w 199"/>
                  <a:gd name="T21"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501">
                    <a:moveTo>
                      <a:pt x="0" y="0"/>
                    </a:moveTo>
                    <a:cubicBezTo>
                      <a:pt x="0" y="0"/>
                      <a:pt x="0" y="0"/>
                      <a:pt x="0" y="0"/>
                    </a:cubicBezTo>
                    <a:cubicBezTo>
                      <a:pt x="0" y="501"/>
                      <a:pt x="0" y="501"/>
                      <a:pt x="0" y="501"/>
                    </a:cubicBezTo>
                    <a:cubicBezTo>
                      <a:pt x="0" y="501"/>
                      <a:pt x="0" y="501"/>
                      <a:pt x="0" y="501"/>
                    </a:cubicBezTo>
                    <a:cubicBezTo>
                      <a:pt x="12" y="501"/>
                      <a:pt x="24" y="496"/>
                      <a:pt x="34" y="488"/>
                    </a:cubicBezTo>
                    <a:cubicBezTo>
                      <a:pt x="181" y="352"/>
                      <a:pt x="181" y="352"/>
                      <a:pt x="181" y="352"/>
                    </a:cubicBezTo>
                    <a:cubicBezTo>
                      <a:pt x="192" y="343"/>
                      <a:pt x="199" y="328"/>
                      <a:pt x="199" y="313"/>
                    </a:cubicBezTo>
                    <a:cubicBezTo>
                      <a:pt x="199" y="75"/>
                      <a:pt x="199" y="75"/>
                      <a:pt x="199" y="75"/>
                    </a:cubicBezTo>
                    <a:cubicBezTo>
                      <a:pt x="199" y="49"/>
                      <a:pt x="180" y="26"/>
                      <a:pt x="155" y="23"/>
                    </a:cubicBezTo>
                    <a:cubicBezTo>
                      <a:pt x="8" y="1"/>
                      <a:pt x="8" y="1"/>
                      <a:pt x="8" y="1"/>
                    </a:cubicBezTo>
                    <a:cubicBezTo>
                      <a:pt x="5" y="1"/>
                      <a:pt x="3" y="0"/>
                      <a:pt x="0" y="0"/>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 name="Freeform 23">
                <a:extLst>
                  <a:ext uri="{FF2B5EF4-FFF2-40B4-BE49-F238E27FC236}">
                    <a16:creationId xmlns:a16="http://schemas.microsoft.com/office/drawing/2014/main" id="{9AAE8DB6-F3F5-4615-A9F0-052C89406B16}"/>
                  </a:ext>
                </a:extLst>
              </p:cNvPr>
              <p:cNvSpPr>
                <a:spLocks/>
              </p:cNvSpPr>
              <p:nvPr/>
            </p:nvSpPr>
            <p:spPr bwMode="auto">
              <a:xfrm>
                <a:off x="2562225" y="4970463"/>
                <a:ext cx="609600" cy="444500"/>
              </a:xfrm>
              <a:custGeom>
                <a:avLst/>
                <a:gdLst>
                  <a:gd name="T0" fmla="*/ 148 w 384"/>
                  <a:gd name="T1" fmla="*/ 280 h 280"/>
                  <a:gd name="T2" fmla="*/ 0 w 384"/>
                  <a:gd name="T3" fmla="*/ 142 h 280"/>
                  <a:gd name="T4" fmla="*/ 64 w 384"/>
                  <a:gd name="T5" fmla="*/ 81 h 280"/>
                  <a:gd name="T6" fmla="*/ 148 w 384"/>
                  <a:gd name="T7" fmla="*/ 162 h 280"/>
                  <a:gd name="T8" fmla="*/ 320 w 384"/>
                  <a:gd name="T9" fmla="*/ 0 h 280"/>
                  <a:gd name="T10" fmla="*/ 384 w 384"/>
                  <a:gd name="T11" fmla="*/ 60 h 280"/>
                  <a:gd name="T12" fmla="*/ 148 w 384"/>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384" h="280">
                    <a:moveTo>
                      <a:pt x="148" y="280"/>
                    </a:moveTo>
                    <a:lnTo>
                      <a:pt x="0" y="142"/>
                    </a:lnTo>
                    <a:lnTo>
                      <a:pt x="64" y="81"/>
                    </a:lnTo>
                    <a:lnTo>
                      <a:pt x="148" y="162"/>
                    </a:lnTo>
                    <a:lnTo>
                      <a:pt x="320" y="0"/>
                    </a:lnTo>
                    <a:lnTo>
                      <a:pt x="384" y="60"/>
                    </a:lnTo>
                    <a:lnTo>
                      <a:pt x="148" y="28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CA"/>
              </a:p>
            </p:txBody>
          </p:sp>
        </p:grpSp>
      </p:grpSp>
    </p:spTree>
    <p:custDataLst>
      <p:tags r:id="rId1"/>
    </p:custDataLst>
    <p:extLst>
      <p:ext uri="{BB962C8B-B14F-4D97-AF65-F5344CB8AC3E}">
        <p14:creationId xmlns:p14="http://schemas.microsoft.com/office/powerpoint/2010/main" val="4315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revor\Documents\Geni Humphrey ID\Consulting Projects\DLC\Bulloch POS Training\eLearning\All Images and Videos\Images\Site_Images\Cover Image.jpg"/>
          <p:cNvPicPr>
            <a:picLocks noChangeAspect="1" noChangeArrowheads="1"/>
          </p:cNvPicPr>
          <p:nvPr/>
        </p:nvPicPr>
        <p:blipFill>
          <a:blip r:embed="rId4">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378945" y="269809"/>
            <a:ext cx="5042263" cy="37816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D68F893-115E-47E0-93C3-6E8DAE2442D4}"/>
              </a:ext>
            </a:extLst>
          </p:cNvPr>
          <p:cNvPicPr>
            <a:picLocks noChangeAspect="1"/>
          </p:cNvPicPr>
          <p:nvPr/>
        </p:nvPicPr>
        <p:blipFill>
          <a:blip r:embed="rId6">
            <a:extLst>
              <a:ext uri="{BEBA8EAE-BF5A-486C-A8C5-ECC9F3942E4B}">
                <a14:imgProps xmlns:a14="http://schemas.microsoft.com/office/drawing/2010/main">
                  <a14:imgLayer r:embed="rId7">
                    <a14:imgEffect>
                      <a14:artisticTexturizer/>
                    </a14:imgEffect>
                  </a14:imgLayer>
                </a14:imgProps>
              </a:ext>
              <a:ext uri="{28A0092B-C50C-407E-A947-70E740481C1C}">
                <a14:useLocalDpi xmlns:a14="http://schemas.microsoft.com/office/drawing/2010/main" val="0"/>
              </a:ext>
            </a:extLst>
          </a:blip>
          <a:stretch>
            <a:fillRect/>
          </a:stretch>
        </p:blipFill>
        <p:spPr>
          <a:xfrm>
            <a:off x="3701137" y="1884345"/>
            <a:ext cx="5042263" cy="3703885"/>
          </a:xfrm>
          <a:prstGeom prst="rect">
            <a:avLst/>
          </a:prstGeom>
        </p:spPr>
      </p:pic>
      <p:sp>
        <p:nvSpPr>
          <p:cNvPr id="3" name="Rectangle 2">
            <a:extLst>
              <a:ext uri="{FF2B5EF4-FFF2-40B4-BE49-F238E27FC236}">
                <a16:creationId xmlns:a16="http://schemas.microsoft.com/office/drawing/2014/main" id="{757D26DB-0230-42C9-AAD5-8EEA004B99D5}"/>
              </a:ext>
            </a:extLst>
          </p:cNvPr>
          <p:cNvSpPr/>
          <p:nvPr/>
        </p:nvSpPr>
        <p:spPr>
          <a:xfrm>
            <a:off x="0" y="3140968"/>
            <a:ext cx="9144000" cy="2520000"/>
          </a:xfrm>
          <a:prstGeom prst="rect">
            <a:avLst/>
          </a:prstGeom>
          <a:solidFill>
            <a:srgbClr val="FFFFFF">
              <a:alpha val="80000"/>
            </a:srgbClr>
          </a:solidFill>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 name="TextBox 3">
            <a:extLst>
              <a:ext uri="{FF2B5EF4-FFF2-40B4-BE49-F238E27FC236}">
                <a16:creationId xmlns:a16="http://schemas.microsoft.com/office/drawing/2014/main" id="{C18C5095-5A11-4DAD-9B75-6D8BD7BAC3B5}"/>
              </a:ext>
            </a:extLst>
          </p:cNvPr>
          <p:cNvSpPr txBox="1"/>
          <p:nvPr/>
        </p:nvSpPr>
        <p:spPr>
          <a:xfrm>
            <a:off x="552909" y="3337896"/>
            <a:ext cx="7835515" cy="1695849"/>
          </a:xfrm>
          <a:prstGeom prst="rect">
            <a:avLst/>
          </a:prstGeom>
          <a:noFill/>
        </p:spPr>
        <p:txBody>
          <a:bodyPr wrap="square" lIns="0" rtlCol="0">
            <a:noAutofit/>
          </a:bodyPr>
          <a:lstStyle/>
          <a:p>
            <a:pPr>
              <a:lnSpc>
                <a:spcPct val="70000"/>
              </a:lnSpc>
              <a:spcBef>
                <a:spcPts val="1200"/>
              </a:spcBef>
            </a:pPr>
            <a:r>
              <a:rPr lang="en-CA" sz="2800" dirty="0">
                <a:solidFill>
                  <a:schemeClr val="tx2"/>
                </a:solidFill>
                <a:latin typeface="+mj-lt"/>
                <a:ea typeface="+mj-ea"/>
                <a:cs typeface="+mj-cs"/>
              </a:rPr>
              <a:t>Welcome to: </a:t>
            </a:r>
            <a:endParaRPr lang="en-CA" sz="2800" b="1" cap="all" spc="300" dirty="0">
              <a:solidFill>
                <a:schemeClr val="tx2"/>
              </a:solidFill>
              <a:latin typeface="+mj-lt"/>
              <a:ea typeface="+mj-ea"/>
              <a:cs typeface="+mj-cs"/>
            </a:endParaRPr>
          </a:p>
          <a:p>
            <a:pPr>
              <a:lnSpc>
                <a:spcPct val="70000"/>
              </a:lnSpc>
              <a:spcBef>
                <a:spcPts val="1200"/>
              </a:spcBef>
            </a:pPr>
            <a:r>
              <a:rPr lang="en-CA" sz="4800" b="1" cap="all" spc="300" dirty="0">
                <a:solidFill>
                  <a:schemeClr val="accent1"/>
                </a:solidFill>
                <a:latin typeface="+mj-lt"/>
                <a:ea typeface="+mj-ea"/>
                <a:cs typeface="+mj-cs"/>
              </a:rPr>
              <a:t>Card Processing </a:t>
            </a:r>
            <a:r>
              <a:rPr lang="en-CA" sz="4800" b="1" cap="all" spc="300" dirty="0">
                <a:solidFill>
                  <a:srgbClr val="FF0000"/>
                </a:solidFill>
                <a:latin typeface="+mj-lt"/>
                <a:ea typeface="+mj-ea"/>
                <a:cs typeface="+mj-cs"/>
              </a:rPr>
              <a:t>upgrades</a:t>
            </a:r>
            <a:r>
              <a:rPr lang="en-CA" sz="4800" b="1" cap="all" spc="300" dirty="0">
                <a:solidFill>
                  <a:schemeClr val="accent1"/>
                </a:solidFill>
                <a:latin typeface="+mj-lt"/>
                <a:ea typeface="+mj-ea"/>
                <a:cs typeface="+mj-cs"/>
              </a:rPr>
              <a:t> - BW</a:t>
            </a:r>
            <a:endParaRPr lang="en-CA" sz="2000" b="1" dirty="0">
              <a:solidFill>
                <a:schemeClr val="accent1"/>
              </a:solidFill>
            </a:endParaRPr>
          </a:p>
        </p:txBody>
      </p:sp>
      <p:sp>
        <p:nvSpPr>
          <p:cNvPr id="7" name="Rectangle 6">
            <a:extLst>
              <a:ext uri="{FF2B5EF4-FFF2-40B4-BE49-F238E27FC236}">
                <a16:creationId xmlns:a16="http://schemas.microsoft.com/office/drawing/2014/main" id="{57040805-85D5-4831-9D86-36771D82E322}"/>
              </a:ext>
            </a:extLst>
          </p:cNvPr>
          <p:cNvSpPr/>
          <p:nvPr/>
        </p:nvSpPr>
        <p:spPr>
          <a:xfrm>
            <a:off x="552909" y="5236909"/>
            <a:ext cx="2564043" cy="351321"/>
          </a:xfrm>
          <a:prstGeom prst="rect">
            <a:avLst/>
          </a:prstGeom>
        </p:spPr>
        <p:txBody>
          <a:bodyPr wrap="none" lIns="0">
            <a:noAutofit/>
          </a:bodyPr>
          <a:lstStyle/>
          <a:p>
            <a:pPr>
              <a:spcBef>
                <a:spcPts val="600"/>
              </a:spcBef>
            </a:pPr>
            <a:r>
              <a:rPr lang="en-CA" sz="1600" dirty="0">
                <a:solidFill>
                  <a:schemeClr val="tx2"/>
                </a:solidFill>
              </a:rPr>
              <a:t>The webinar will begin shortly.</a:t>
            </a:r>
          </a:p>
        </p:txBody>
      </p:sp>
      <p:sp>
        <p:nvSpPr>
          <p:cNvPr id="6" name="Rectangle 5">
            <a:extLst>
              <a:ext uri="{FF2B5EF4-FFF2-40B4-BE49-F238E27FC236}">
                <a16:creationId xmlns:a16="http://schemas.microsoft.com/office/drawing/2014/main" id="{3AB281FF-8592-4DB0-B018-D3EAF432D725}"/>
              </a:ext>
            </a:extLst>
          </p:cNvPr>
          <p:cNvSpPr/>
          <p:nvPr/>
        </p:nvSpPr>
        <p:spPr>
          <a:xfrm>
            <a:off x="552909" y="5031752"/>
            <a:ext cx="1619672" cy="99971"/>
          </a:xfrm>
          <a:prstGeom prst="rect">
            <a:avLst/>
          </a:prstGeom>
          <a:solidFill>
            <a:schemeClr val="accent4"/>
          </a:solidFill>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8" name="Rectangle 7">
            <a:extLst>
              <a:ext uri="{FF2B5EF4-FFF2-40B4-BE49-F238E27FC236}">
                <a16:creationId xmlns:a16="http://schemas.microsoft.com/office/drawing/2014/main" id="{8EAC493E-FAE5-4B8A-A420-878F612F7425}"/>
              </a:ext>
            </a:extLst>
          </p:cNvPr>
          <p:cNvSpPr/>
          <p:nvPr/>
        </p:nvSpPr>
        <p:spPr>
          <a:xfrm>
            <a:off x="2172581" y="5031752"/>
            <a:ext cx="1619672" cy="99971"/>
          </a:xfrm>
          <a:prstGeom prst="rect">
            <a:avLst/>
          </a:prstGeom>
          <a:solidFill>
            <a:schemeClr val="accent2"/>
          </a:solidFill>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9" name="Rectangle 8">
            <a:extLst>
              <a:ext uri="{FF2B5EF4-FFF2-40B4-BE49-F238E27FC236}">
                <a16:creationId xmlns:a16="http://schemas.microsoft.com/office/drawing/2014/main" id="{F2C47845-28C9-414A-B1B8-530077E90BBE}"/>
              </a:ext>
            </a:extLst>
          </p:cNvPr>
          <p:cNvSpPr/>
          <p:nvPr/>
        </p:nvSpPr>
        <p:spPr>
          <a:xfrm>
            <a:off x="3792253" y="5031752"/>
            <a:ext cx="1619672" cy="99971"/>
          </a:xfrm>
          <a:prstGeom prst="rect">
            <a:avLst/>
          </a:prstGeom>
          <a:solidFill>
            <a:schemeClr val="accent3"/>
          </a:solidFill>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0" name="Rectangle 9">
            <a:extLst>
              <a:ext uri="{FF2B5EF4-FFF2-40B4-BE49-F238E27FC236}">
                <a16:creationId xmlns:a16="http://schemas.microsoft.com/office/drawing/2014/main" id="{EAEBEE44-75F7-48B0-81D5-1A0920255660}"/>
              </a:ext>
            </a:extLst>
          </p:cNvPr>
          <p:cNvSpPr/>
          <p:nvPr/>
        </p:nvSpPr>
        <p:spPr>
          <a:xfrm>
            <a:off x="5411925" y="5031752"/>
            <a:ext cx="1620688" cy="99971"/>
          </a:xfrm>
          <a:prstGeom prst="rect">
            <a:avLst/>
          </a:prstGeom>
          <a:solidFill>
            <a:schemeClr val="accent5"/>
          </a:solidFill>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Tree>
    <p:custDataLst>
      <p:tags r:id="rId1"/>
    </p:custDataLst>
    <p:extLst>
      <p:ext uri="{BB962C8B-B14F-4D97-AF65-F5344CB8AC3E}">
        <p14:creationId xmlns:p14="http://schemas.microsoft.com/office/powerpoint/2010/main" val="267827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6"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F765166-A53D-48B7-B810-7E946BCF4DDD}"/>
              </a:ext>
            </a:extLst>
          </p:cNvPr>
          <p:cNvSpPr>
            <a:spLocks noGrp="1"/>
          </p:cNvSpPr>
          <p:nvPr>
            <p:ph type="title"/>
          </p:nvPr>
        </p:nvSpPr>
        <p:spPr>
          <a:xfrm>
            <a:off x="339970" y="174420"/>
            <a:ext cx="8804030" cy="871686"/>
          </a:xfrm>
        </p:spPr>
        <p:txBody>
          <a:bodyPr/>
          <a:lstStyle/>
          <a:p>
            <a:r>
              <a:rPr lang="en-CA" dirty="0"/>
              <a:t>ID Number</a:t>
            </a:r>
          </a:p>
        </p:txBody>
      </p:sp>
      <p:sp>
        <p:nvSpPr>
          <p:cNvPr id="10" name="Content Placeholder 1">
            <a:extLst>
              <a:ext uri="{FF2B5EF4-FFF2-40B4-BE49-F238E27FC236}">
                <a16:creationId xmlns:a16="http://schemas.microsoft.com/office/drawing/2014/main" id="{ED80F10B-B9DE-4756-A13C-AEDB7160498E}"/>
              </a:ext>
            </a:extLst>
          </p:cNvPr>
          <p:cNvSpPr txBox="1">
            <a:spLocks/>
          </p:cNvSpPr>
          <p:nvPr/>
        </p:nvSpPr>
        <p:spPr>
          <a:xfrm>
            <a:off x="5053263" y="1906339"/>
            <a:ext cx="4386562" cy="972845"/>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t>Transaction and receipt identification numbers</a:t>
            </a:r>
          </a:p>
          <a:p>
            <a:endParaRPr lang="en-CA" dirty="0"/>
          </a:p>
        </p:txBody>
      </p:sp>
      <p:pic>
        <p:nvPicPr>
          <p:cNvPr id="12" name="Picture 11">
            <a:extLst>
              <a:ext uri="{FF2B5EF4-FFF2-40B4-BE49-F238E27FC236}">
                <a16:creationId xmlns:a16="http://schemas.microsoft.com/office/drawing/2014/main" id="{41270989-4ADE-4B5E-9CDB-03EF3F6758D6}"/>
              </a:ext>
            </a:extLst>
          </p:cNvPr>
          <p:cNvPicPr>
            <a:picLocks noChangeAspect="1"/>
          </p:cNvPicPr>
          <p:nvPr/>
        </p:nvPicPr>
        <p:blipFill rotWithShape="1">
          <a:blip r:embed="rId4">
            <a:extLst>
              <a:ext uri="{28A0092B-C50C-407E-A947-70E740481C1C}">
                <a14:useLocalDpi xmlns:a14="http://schemas.microsoft.com/office/drawing/2010/main" val="0"/>
              </a:ext>
            </a:extLst>
          </a:blip>
          <a:srcRect t="31739" b="-1"/>
          <a:stretch/>
        </p:blipFill>
        <p:spPr>
          <a:xfrm rot="10800000">
            <a:off x="419612" y="1762406"/>
            <a:ext cx="1608876" cy="41866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pic>
      <p:sp>
        <p:nvSpPr>
          <p:cNvPr id="13" name="Rectangle 12"/>
          <p:cNvSpPr/>
          <p:nvPr/>
        </p:nvSpPr>
        <p:spPr>
          <a:xfrm>
            <a:off x="669180" y="3781918"/>
            <a:ext cx="465194" cy="14229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15" name="Rectangle 14"/>
          <p:cNvSpPr/>
          <p:nvPr/>
        </p:nvSpPr>
        <p:spPr>
          <a:xfrm>
            <a:off x="2447180" y="2736889"/>
            <a:ext cx="649868" cy="14229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pic>
        <p:nvPicPr>
          <p:cNvPr id="9" name="Picture 8">
            <a:extLst>
              <a:ext uri="{FF2B5EF4-FFF2-40B4-BE49-F238E27FC236}">
                <a16:creationId xmlns:a16="http://schemas.microsoft.com/office/drawing/2014/main" id="{3FDBBD40-D668-44EF-B82F-37177445B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684" y="1759749"/>
            <a:ext cx="2288988" cy="41866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51175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F765166-A53D-48B7-B810-7E946BCF4DDD}"/>
              </a:ext>
            </a:extLst>
          </p:cNvPr>
          <p:cNvSpPr>
            <a:spLocks noGrp="1"/>
          </p:cNvSpPr>
          <p:nvPr>
            <p:ph type="title"/>
          </p:nvPr>
        </p:nvSpPr>
        <p:spPr/>
        <p:txBody>
          <a:bodyPr/>
          <a:lstStyle/>
          <a:p>
            <a:r>
              <a:rPr lang="en-CA" sz="4400" dirty="0"/>
              <a:t>How do you plan to communicate the updates to Retailers?</a:t>
            </a:r>
          </a:p>
        </p:txBody>
      </p:sp>
      <p:grpSp>
        <p:nvGrpSpPr>
          <p:cNvPr id="6" name="Group 5">
            <a:extLst>
              <a:ext uri="{FF2B5EF4-FFF2-40B4-BE49-F238E27FC236}">
                <a16:creationId xmlns:a16="http://schemas.microsoft.com/office/drawing/2014/main" id="{56FBEDBD-65E1-4C3B-A198-42E1AE043156}"/>
              </a:ext>
            </a:extLst>
          </p:cNvPr>
          <p:cNvGrpSpPr/>
          <p:nvPr/>
        </p:nvGrpSpPr>
        <p:grpSpPr>
          <a:xfrm>
            <a:off x="395288" y="1140065"/>
            <a:ext cx="4991280" cy="3657087"/>
            <a:chOff x="3717780" y="3407611"/>
            <a:chExt cx="1589186" cy="1164389"/>
          </a:xfrm>
        </p:grpSpPr>
        <p:pic>
          <p:nvPicPr>
            <p:cNvPr id="7" name="Graphic 6" descr="Speech">
              <a:extLst>
                <a:ext uri="{FF2B5EF4-FFF2-40B4-BE49-F238E27FC236}">
                  <a16:creationId xmlns:a16="http://schemas.microsoft.com/office/drawing/2014/main" id="{C0F5405D-FB95-42BB-B028-F8D90CEC5C2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4647" b="12084"/>
            <a:stretch/>
          </p:blipFill>
          <p:spPr>
            <a:xfrm>
              <a:off x="3717780" y="3407611"/>
              <a:ext cx="1589186" cy="1164389"/>
            </a:xfrm>
            <a:prstGeom prst="rect">
              <a:avLst/>
            </a:prstGeom>
          </p:spPr>
        </p:pic>
        <p:sp>
          <p:nvSpPr>
            <p:cNvPr id="8" name="Oval 7">
              <a:extLst>
                <a:ext uri="{FF2B5EF4-FFF2-40B4-BE49-F238E27FC236}">
                  <a16:creationId xmlns:a16="http://schemas.microsoft.com/office/drawing/2014/main" id="{1930AFAE-4619-48E0-8BD1-6FB8C29C21C3}"/>
                </a:ext>
              </a:extLst>
            </p:cNvPr>
            <p:cNvSpPr/>
            <p:nvPr/>
          </p:nvSpPr>
          <p:spPr>
            <a:xfrm>
              <a:off x="4158240"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9" name="Oval 8">
              <a:extLst>
                <a:ext uri="{FF2B5EF4-FFF2-40B4-BE49-F238E27FC236}">
                  <a16:creationId xmlns:a16="http://schemas.microsoft.com/office/drawing/2014/main" id="{BBBFC3C2-2199-47D7-B81E-7E8A176BA321}"/>
                </a:ext>
              </a:extLst>
            </p:cNvPr>
            <p:cNvSpPr/>
            <p:nvPr/>
          </p:nvSpPr>
          <p:spPr>
            <a:xfrm>
              <a:off x="4433592"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0" name="Oval 9">
              <a:extLst>
                <a:ext uri="{FF2B5EF4-FFF2-40B4-BE49-F238E27FC236}">
                  <a16:creationId xmlns:a16="http://schemas.microsoft.com/office/drawing/2014/main" id="{637D3FFC-9D43-4054-AD36-2F0F64AA38AD}"/>
                </a:ext>
              </a:extLst>
            </p:cNvPr>
            <p:cNvSpPr/>
            <p:nvPr/>
          </p:nvSpPr>
          <p:spPr>
            <a:xfrm>
              <a:off x="4708944"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Tree>
    <p:custDataLst>
      <p:tags r:id="rId1"/>
    </p:custDataLst>
    <p:extLst>
      <p:ext uri="{BB962C8B-B14F-4D97-AF65-F5344CB8AC3E}">
        <p14:creationId xmlns:p14="http://schemas.microsoft.com/office/powerpoint/2010/main" val="323103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txBox="1">
            <a:spLocks/>
          </p:cNvSpPr>
          <p:nvPr/>
        </p:nvSpPr>
        <p:spPr bwMode="auto">
          <a:xfrm>
            <a:off x="6237546" y="660658"/>
            <a:ext cx="2775538" cy="232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227013" indent="-227013" algn="l" defTabSz="457200" rtl="0" eaLnBrk="1" fontAlgn="base" hangingPunct="1">
              <a:spcBef>
                <a:spcPct val="0"/>
              </a:spcBef>
              <a:spcAft>
                <a:spcPct val="0"/>
              </a:spcAft>
              <a:buFont typeface="Arial" charset="0"/>
              <a:buChar char="•"/>
              <a:defRPr sz="2000" kern="1200">
                <a:solidFill>
                  <a:srgbClr val="000000"/>
                </a:solidFill>
                <a:latin typeface="EMprint" pitchFamily="34" charset="0"/>
                <a:ea typeface="EMprint" pitchFamily="34" charset="0"/>
                <a:cs typeface="Arial"/>
              </a:defRPr>
            </a:lvl1pPr>
            <a:lvl2pPr marL="454025" indent="-227013" algn="l" defTabSz="457200" rtl="0" eaLnBrk="1" fontAlgn="base" hangingPunct="1">
              <a:spcBef>
                <a:spcPts val="600"/>
              </a:spcBef>
              <a:spcAft>
                <a:spcPct val="0"/>
              </a:spcAft>
              <a:buFont typeface="Arial" charset="0"/>
              <a:buChar char="•"/>
              <a:defRPr sz="1800" kern="1200">
                <a:solidFill>
                  <a:srgbClr val="000000"/>
                </a:solidFill>
                <a:latin typeface="+mn-lt"/>
                <a:ea typeface="Arial"/>
                <a:cs typeface="+mn-cs"/>
              </a:defRPr>
            </a:lvl2pPr>
            <a:lvl3pPr marL="688975" indent="-234950" algn="l" defTabSz="457200" rtl="0" eaLnBrk="1" fontAlgn="base" hangingPunct="1">
              <a:spcBef>
                <a:spcPct val="0"/>
              </a:spcBef>
              <a:spcAft>
                <a:spcPct val="0"/>
              </a:spcAft>
              <a:buFont typeface="Arial" charset="0"/>
              <a:buChar char="•"/>
              <a:defRPr sz="1800" kern="1200">
                <a:solidFill>
                  <a:srgbClr val="000000"/>
                </a:solidFill>
                <a:latin typeface="+mn-lt"/>
                <a:ea typeface="Arial"/>
                <a:cs typeface="+mn-cs"/>
              </a:defRPr>
            </a:lvl3pPr>
            <a:lvl4pPr marL="915988" indent="-227013" algn="l" defTabSz="569913" rtl="0" eaLnBrk="1" fontAlgn="base" hangingPunct="1">
              <a:spcBef>
                <a:spcPct val="0"/>
              </a:spcBef>
              <a:spcAft>
                <a:spcPct val="0"/>
              </a:spcAft>
              <a:buFont typeface="Arial" charset="0"/>
              <a:buChar char="•"/>
              <a:defRPr sz="1800" kern="1200">
                <a:solidFill>
                  <a:srgbClr val="000000"/>
                </a:solidFill>
                <a:latin typeface="+mn-lt"/>
                <a:ea typeface="Arial"/>
                <a:cs typeface="+mn-cs"/>
              </a:defRPr>
            </a:lvl4pPr>
            <a:lvl5pPr marL="1143000" indent="-227013" algn="l" defTabSz="457200" rtl="0" eaLnBrk="1" fontAlgn="base" hangingPunct="1">
              <a:spcBef>
                <a:spcPct val="0"/>
              </a:spcBef>
              <a:spcAft>
                <a:spcPct val="0"/>
              </a:spcAft>
              <a:buFont typeface="Arial" charset="0"/>
              <a:buChar char="•"/>
              <a:defRPr sz="1800" kern="1200">
                <a:solidFill>
                  <a:srgbClr val="000000"/>
                </a:solidFill>
                <a:latin typeface="+mn-lt"/>
                <a:ea typeface="Arial"/>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300"/>
              </a:spcBef>
              <a:buNone/>
            </a:pPr>
            <a:r>
              <a:rPr lang="en-CA" sz="4800" b="1" spc="300" dirty="0">
                <a:solidFill>
                  <a:schemeClr val="tx2"/>
                </a:solidFill>
                <a:latin typeface="+mj-lt"/>
              </a:rPr>
              <a:t>SUPPORT &amp; </a:t>
            </a:r>
            <a:br>
              <a:rPr lang="en-CA" sz="4800" b="1" spc="300" dirty="0">
                <a:solidFill>
                  <a:schemeClr val="tx2"/>
                </a:solidFill>
                <a:latin typeface="+mj-lt"/>
              </a:rPr>
            </a:br>
            <a:r>
              <a:rPr lang="en-CA" sz="4800" b="1" spc="300" dirty="0">
                <a:solidFill>
                  <a:schemeClr val="tx2"/>
                </a:solidFill>
                <a:latin typeface="+mj-lt"/>
              </a:rPr>
              <a:t>NEXT STEPS</a:t>
            </a:r>
            <a:endParaRPr lang="en-US" sz="4800" b="1" spc="300" dirty="0">
              <a:solidFill>
                <a:schemeClr val="tx2"/>
              </a:solidFill>
              <a:latin typeface="+mj-lt"/>
            </a:endParaRPr>
          </a:p>
        </p:txBody>
      </p:sp>
      <p:grpSp>
        <p:nvGrpSpPr>
          <p:cNvPr id="108" name="Group 107"/>
          <p:cNvGrpSpPr/>
          <p:nvPr/>
        </p:nvGrpSpPr>
        <p:grpSpPr>
          <a:xfrm rot="21038892">
            <a:off x="754528" y="-248324"/>
            <a:ext cx="5329891" cy="6927930"/>
            <a:chOff x="1860662" y="1049725"/>
            <a:chExt cx="3918605" cy="5605478"/>
          </a:xfrm>
        </p:grpSpPr>
        <p:sp>
          <p:nvSpPr>
            <p:cNvPr id="89" name="Freeform 59"/>
            <p:cNvSpPr>
              <a:spLocks/>
            </p:cNvSpPr>
            <p:nvPr/>
          </p:nvSpPr>
          <p:spPr bwMode="auto">
            <a:xfrm>
              <a:off x="1860662" y="1867703"/>
              <a:ext cx="3918605" cy="4787500"/>
            </a:xfrm>
            <a:custGeom>
              <a:avLst/>
              <a:gdLst>
                <a:gd name="T0" fmla="*/ 56 w 1371"/>
                <a:gd name="T1" fmla="*/ 0 h 1675"/>
                <a:gd name="T2" fmla="*/ 1315 w 1371"/>
                <a:gd name="T3" fmla="*/ 0 h 1675"/>
                <a:gd name="T4" fmla="*/ 1333 w 1371"/>
                <a:gd name="T5" fmla="*/ 3 h 1675"/>
                <a:gd name="T6" fmla="*/ 1348 w 1371"/>
                <a:gd name="T7" fmla="*/ 10 h 1675"/>
                <a:gd name="T8" fmla="*/ 1360 w 1371"/>
                <a:gd name="T9" fmla="*/ 23 h 1675"/>
                <a:gd name="T10" fmla="*/ 1369 w 1371"/>
                <a:gd name="T11" fmla="*/ 38 h 1675"/>
                <a:gd name="T12" fmla="*/ 1371 w 1371"/>
                <a:gd name="T13" fmla="*/ 56 h 1675"/>
                <a:gd name="T14" fmla="*/ 1371 w 1371"/>
                <a:gd name="T15" fmla="*/ 1619 h 1675"/>
                <a:gd name="T16" fmla="*/ 1369 w 1371"/>
                <a:gd name="T17" fmla="*/ 1637 h 1675"/>
                <a:gd name="T18" fmla="*/ 1360 w 1371"/>
                <a:gd name="T19" fmla="*/ 1652 h 1675"/>
                <a:gd name="T20" fmla="*/ 1348 w 1371"/>
                <a:gd name="T21" fmla="*/ 1664 h 1675"/>
                <a:gd name="T22" fmla="*/ 1333 w 1371"/>
                <a:gd name="T23" fmla="*/ 1672 h 1675"/>
                <a:gd name="T24" fmla="*/ 1315 w 1371"/>
                <a:gd name="T25" fmla="*/ 1675 h 1675"/>
                <a:gd name="T26" fmla="*/ 56 w 1371"/>
                <a:gd name="T27" fmla="*/ 1675 h 1675"/>
                <a:gd name="T28" fmla="*/ 39 w 1371"/>
                <a:gd name="T29" fmla="*/ 1672 h 1675"/>
                <a:gd name="T30" fmla="*/ 23 w 1371"/>
                <a:gd name="T31" fmla="*/ 1664 h 1675"/>
                <a:gd name="T32" fmla="*/ 11 w 1371"/>
                <a:gd name="T33" fmla="*/ 1652 h 1675"/>
                <a:gd name="T34" fmla="*/ 2 w 1371"/>
                <a:gd name="T35" fmla="*/ 1637 h 1675"/>
                <a:gd name="T36" fmla="*/ 0 w 1371"/>
                <a:gd name="T37" fmla="*/ 1619 h 1675"/>
                <a:gd name="T38" fmla="*/ 0 w 1371"/>
                <a:gd name="T39" fmla="*/ 56 h 1675"/>
                <a:gd name="T40" fmla="*/ 2 w 1371"/>
                <a:gd name="T41" fmla="*/ 38 h 1675"/>
                <a:gd name="T42" fmla="*/ 11 w 1371"/>
                <a:gd name="T43" fmla="*/ 23 h 1675"/>
                <a:gd name="T44" fmla="*/ 23 w 1371"/>
                <a:gd name="T45" fmla="*/ 10 h 1675"/>
                <a:gd name="T46" fmla="*/ 39 w 1371"/>
                <a:gd name="T47" fmla="*/ 3 h 1675"/>
                <a:gd name="T48" fmla="*/ 56 w 1371"/>
                <a:gd name="T49" fmla="*/ 0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1" h="1675">
                  <a:moveTo>
                    <a:pt x="56" y="0"/>
                  </a:moveTo>
                  <a:lnTo>
                    <a:pt x="1315" y="0"/>
                  </a:lnTo>
                  <a:lnTo>
                    <a:pt x="1333" y="3"/>
                  </a:lnTo>
                  <a:lnTo>
                    <a:pt x="1348" y="10"/>
                  </a:lnTo>
                  <a:lnTo>
                    <a:pt x="1360" y="23"/>
                  </a:lnTo>
                  <a:lnTo>
                    <a:pt x="1369" y="38"/>
                  </a:lnTo>
                  <a:lnTo>
                    <a:pt x="1371" y="56"/>
                  </a:lnTo>
                  <a:lnTo>
                    <a:pt x="1371" y="1619"/>
                  </a:lnTo>
                  <a:lnTo>
                    <a:pt x="1369" y="1637"/>
                  </a:lnTo>
                  <a:lnTo>
                    <a:pt x="1360" y="1652"/>
                  </a:lnTo>
                  <a:lnTo>
                    <a:pt x="1348" y="1664"/>
                  </a:lnTo>
                  <a:lnTo>
                    <a:pt x="1333" y="1672"/>
                  </a:lnTo>
                  <a:lnTo>
                    <a:pt x="1315" y="1675"/>
                  </a:lnTo>
                  <a:lnTo>
                    <a:pt x="56" y="1675"/>
                  </a:lnTo>
                  <a:lnTo>
                    <a:pt x="39" y="1672"/>
                  </a:lnTo>
                  <a:lnTo>
                    <a:pt x="23" y="1664"/>
                  </a:lnTo>
                  <a:lnTo>
                    <a:pt x="11" y="1652"/>
                  </a:lnTo>
                  <a:lnTo>
                    <a:pt x="2" y="1637"/>
                  </a:lnTo>
                  <a:lnTo>
                    <a:pt x="0" y="1619"/>
                  </a:lnTo>
                  <a:lnTo>
                    <a:pt x="0" y="56"/>
                  </a:lnTo>
                  <a:lnTo>
                    <a:pt x="2" y="38"/>
                  </a:lnTo>
                  <a:lnTo>
                    <a:pt x="11" y="23"/>
                  </a:lnTo>
                  <a:lnTo>
                    <a:pt x="23" y="10"/>
                  </a:lnTo>
                  <a:lnTo>
                    <a:pt x="39" y="3"/>
                  </a:lnTo>
                  <a:lnTo>
                    <a:pt x="56"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7" name="Rectangle 106"/>
            <p:cNvSpPr/>
            <p:nvPr/>
          </p:nvSpPr>
          <p:spPr>
            <a:xfrm>
              <a:off x="2047037" y="2078588"/>
              <a:ext cx="3545401" cy="4403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7" name="Rectangle 67"/>
            <p:cNvSpPr>
              <a:spLocks noChangeArrowheads="1"/>
            </p:cNvSpPr>
            <p:nvPr/>
          </p:nvSpPr>
          <p:spPr bwMode="auto">
            <a:xfrm>
              <a:off x="2826600" y="1471277"/>
              <a:ext cx="1895585" cy="734226"/>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98" name="Freeform 68"/>
            <p:cNvSpPr>
              <a:spLocks/>
            </p:cNvSpPr>
            <p:nvPr/>
          </p:nvSpPr>
          <p:spPr bwMode="auto">
            <a:xfrm>
              <a:off x="3209068" y="1049725"/>
              <a:ext cx="1130651" cy="421552"/>
            </a:xfrm>
            <a:custGeom>
              <a:avLst/>
              <a:gdLst>
                <a:gd name="T0" fmla="*/ 46 w 405"/>
                <a:gd name="T1" fmla="*/ 0 h 151"/>
                <a:gd name="T2" fmla="*/ 359 w 405"/>
                <a:gd name="T3" fmla="*/ 0 h 151"/>
                <a:gd name="T4" fmla="*/ 373 w 405"/>
                <a:gd name="T5" fmla="*/ 2 h 151"/>
                <a:gd name="T6" fmla="*/ 387 w 405"/>
                <a:gd name="T7" fmla="*/ 8 h 151"/>
                <a:gd name="T8" fmla="*/ 396 w 405"/>
                <a:gd name="T9" fmla="*/ 18 h 151"/>
                <a:gd name="T10" fmla="*/ 403 w 405"/>
                <a:gd name="T11" fmla="*/ 31 h 151"/>
                <a:gd name="T12" fmla="*/ 405 w 405"/>
                <a:gd name="T13" fmla="*/ 46 h 151"/>
                <a:gd name="T14" fmla="*/ 405 w 405"/>
                <a:gd name="T15" fmla="*/ 151 h 151"/>
                <a:gd name="T16" fmla="*/ 366 w 405"/>
                <a:gd name="T17" fmla="*/ 151 h 151"/>
                <a:gd name="T18" fmla="*/ 366 w 405"/>
                <a:gd name="T19" fmla="*/ 62 h 151"/>
                <a:gd name="T20" fmla="*/ 363 w 405"/>
                <a:gd name="T21" fmla="*/ 47 h 151"/>
                <a:gd name="T22" fmla="*/ 356 w 405"/>
                <a:gd name="T23" fmla="*/ 36 h 151"/>
                <a:gd name="T24" fmla="*/ 343 w 405"/>
                <a:gd name="T25" fmla="*/ 27 h 151"/>
                <a:gd name="T26" fmla="*/ 329 w 405"/>
                <a:gd name="T27" fmla="*/ 24 h 151"/>
                <a:gd name="T28" fmla="*/ 76 w 405"/>
                <a:gd name="T29" fmla="*/ 24 h 151"/>
                <a:gd name="T30" fmla="*/ 62 w 405"/>
                <a:gd name="T31" fmla="*/ 27 h 151"/>
                <a:gd name="T32" fmla="*/ 49 w 405"/>
                <a:gd name="T33" fmla="*/ 36 h 151"/>
                <a:gd name="T34" fmla="*/ 42 w 405"/>
                <a:gd name="T35" fmla="*/ 47 h 151"/>
                <a:gd name="T36" fmla="*/ 39 w 405"/>
                <a:gd name="T37" fmla="*/ 62 h 151"/>
                <a:gd name="T38" fmla="*/ 39 w 405"/>
                <a:gd name="T39" fmla="*/ 151 h 151"/>
                <a:gd name="T40" fmla="*/ 0 w 405"/>
                <a:gd name="T41" fmla="*/ 151 h 151"/>
                <a:gd name="T42" fmla="*/ 0 w 405"/>
                <a:gd name="T43" fmla="*/ 46 h 151"/>
                <a:gd name="T44" fmla="*/ 2 w 405"/>
                <a:gd name="T45" fmla="*/ 31 h 151"/>
                <a:gd name="T46" fmla="*/ 9 w 405"/>
                <a:gd name="T47" fmla="*/ 18 h 151"/>
                <a:gd name="T48" fmla="*/ 18 w 405"/>
                <a:gd name="T49" fmla="*/ 8 h 151"/>
                <a:gd name="T50" fmla="*/ 32 w 405"/>
                <a:gd name="T51" fmla="*/ 2 h 151"/>
                <a:gd name="T52" fmla="*/ 46 w 405"/>
                <a:gd name="T5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5" h="151">
                  <a:moveTo>
                    <a:pt x="46" y="0"/>
                  </a:moveTo>
                  <a:lnTo>
                    <a:pt x="359" y="0"/>
                  </a:lnTo>
                  <a:lnTo>
                    <a:pt x="373" y="2"/>
                  </a:lnTo>
                  <a:lnTo>
                    <a:pt x="387" y="8"/>
                  </a:lnTo>
                  <a:lnTo>
                    <a:pt x="396" y="18"/>
                  </a:lnTo>
                  <a:lnTo>
                    <a:pt x="403" y="31"/>
                  </a:lnTo>
                  <a:lnTo>
                    <a:pt x="405" y="46"/>
                  </a:lnTo>
                  <a:lnTo>
                    <a:pt x="405" y="151"/>
                  </a:lnTo>
                  <a:lnTo>
                    <a:pt x="366" y="151"/>
                  </a:lnTo>
                  <a:lnTo>
                    <a:pt x="366" y="62"/>
                  </a:lnTo>
                  <a:lnTo>
                    <a:pt x="363" y="47"/>
                  </a:lnTo>
                  <a:lnTo>
                    <a:pt x="356" y="36"/>
                  </a:lnTo>
                  <a:lnTo>
                    <a:pt x="343" y="27"/>
                  </a:lnTo>
                  <a:lnTo>
                    <a:pt x="329" y="24"/>
                  </a:lnTo>
                  <a:lnTo>
                    <a:pt x="76" y="24"/>
                  </a:lnTo>
                  <a:lnTo>
                    <a:pt x="62" y="27"/>
                  </a:lnTo>
                  <a:lnTo>
                    <a:pt x="49" y="36"/>
                  </a:lnTo>
                  <a:lnTo>
                    <a:pt x="42" y="47"/>
                  </a:lnTo>
                  <a:lnTo>
                    <a:pt x="39" y="62"/>
                  </a:lnTo>
                  <a:lnTo>
                    <a:pt x="39" y="151"/>
                  </a:lnTo>
                  <a:lnTo>
                    <a:pt x="0" y="151"/>
                  </a:lnTo>
                  <a:lnTo>
                    <a:pt x="0" y="46"/>
                  </a:lnTo>
                  <a:lnTo>
                    <a:pt x="2" y="31"/>
                  </a:lnTo>
                  <a:lnTo>
                    <a:pt x="9" y="18"/>
                  </a:lnTo>
                  <a:lnTo>
                    <a:pt x="18" y="8"/>
                  </a:lnTo>
                  <a:lnTo>
                    <a:pt x="32" y="2"/>
                  </a:lnTo>
                  <a:lnTo>
                    <a:pt x="4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grpSp>
      <p:grpSp>
        <p:nvGrpSpPr>
          <p:cNvPr id="112" name="Group 111"/>
          <p:cNvGrpSpPr/>
          <p:nvPr/>
        </p:nvGrpSpPr>
        <p:grpSpPr>
          <a:xfrm rot="21038892">
            <a:off x="1152370" y="2101630"/>
            <a:ext cx="494853" cy="494853"/>
            <a:chOff x="1343970" y="2017322"/>
            <a:chExt cx="460853" cy="460853"/>
          </a:xfrm>
          <a:solidFill>
            <a:srgbClr val="FA8662"/>
          </a:solidFill>
        </p:grpSpPr>
        <p:sp>
          <p:nvSpPr>
            <p:cNvPr id="111" name="Oval 110"/>
            <p:cNvSpPr/>
            <p:nvPr/>
          </p:nvSpPr>
          <p:spPr>
            <a:xfrm>
              <a:off x="1343970" y="2017322"/>
              <a:ext cx="460853" cy="460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Freeform 109"/>
            <p:cNvSpPr/>
            <p:nvPr/>
          </p:nvSpPr>
          <p:spPr>
            <a:xfrm>
              <a:off x="1469303" y="2139736"/>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grpSp>
      <p:sp>
        <p:nvSpPr>
          <p:cNvPr id="113" name="TextBox 112"/>
          <p:cNvSpPr txBox="1"/>
          <p:nvPr/>
        </p:nvSpPr>
        <p:spPr>
          <a:xfrm rot="21038892">
            <a:off x="1975089" y="1709969"/>
            <a:ext cx="3695471" cy="3154710"/>
          </a:xfrm>
          <a:prstGeom prst="rect">
            <a:avLst/>
          </a:prstGeom>
          <a:noFill/>
        </p:spPr>
        <p:txBody>
          <a:bodyPr wrap="square" rtlCol="0">
            <a:spAutoFit/>
          </a:bodyPr>
          <a:lstStyle/>
          <a:p>
            <a:pPr lvl="0">
              <a:lnSpc>
                <a:spcPct val="90000"/>
              </a:lnSpc>
              <a:spcBef>
                <a:spcPts val="2200"/>
              </a:spcBef>
              <a:defRPr/>
            </a:pPr>
            <a:r>
              <a:rPr lang="en-US" sz="1600" dirty="0">
                <a:solidFill>
                  <a:schemeClr val="tx2"/>
                </a:solidFill>
              </a:rPr>
              <a:t>Plan communications to Retail sites about the updates to come. </a:t>
            </a:r>
          </a:p>
          <a:p>
            <a:pPr lvl="0">
              <a:lnSpc>
                <a:spcPct val="90000"/>
              </a:lnSpc>
              <a:spcBef>
                <a:spcPts val="2200"/>
              </a:spcBef>
              <a:defRPr/>
            </a:pPr>
            <a:r>
              <a:rPr lang="en-US" sz="1600" dirty="0">
                <a:solidFill>
                  <a:schemeClr val="tx2"/>
                </a:solidFill>
              </a:rPr>
              <a:t>Take the virtual training to learn how to navigate the DTN online portal and new reports.</a:t>
            </a:r>
          </a:p>
          <a:p>
            <a:pPr>
              <a:lnSpc>
                <a:spcPct val="90000"/>
              </a:lnSpc>
              <a:spcBef>
                <a:spcPts val="2200"/>
              </a:spcBef>
              <a:defRPr/>
            </a:pPr>
            <a:r>
              <a:rPr lang="en-US" sz="1600" dirty="0">
                <a:solidFill>
                  <a:schemeClr val="tx2"/>
                </a:solidFill>
              </a:rPr>
              <a:t>Access the Settlement Information Portal and review the resources there including DTN User Guide and Quick Reference.</a:t>
            </a:r>
          </a:p>
          <a:p>
            <a:pPr>
              <a:lnSpc>
                <a:spcPct val="90000"/>
              </a:lnSpc>
              <a:spcBef>
                <a:spcPts val="2200"/>
              </a:spcBef>
              <a:defRPr/>
            </a:pPr>
            <a:r>
              <a:rPr lang="en-US" sz="1600" dirty="0">
                <a:solidFill>
                  <a:schemeClr val="tx2"/>
                </a:solidFill>
              </a:rPr>
              <a:t>Plan training to prepare Retailers for the updates.</a:t>
            </a:r>
          </a:p>
        </p:txBody>
      </p:sp>
      <p:grpSp>
        <p:nvGrpSpPr>
          <p:cNvPr id="114" name="Group 113"/>
          <p:cNvGrpSpPr/>
          <p:nvPr/>
        </p:nvGrpSpPr>
        <p:grpSpPr>
          <a:xfrm rot="21038892">
            <a:off x="1280866" y="2870740"/>
            <a:ext cx="494853" cy="494853"/>
            <a:chOff x="1343970" y="2017322"/>
            <a:chExt cx="460853" cy="460853"/>
          </a:xfrm>
          <a:solidFill>
            <a:srgbClr val="FA8662"/>
          </a:solidFill>
        </p:grpSpPr>
        <p:sp>
          <p:nvSpPr>
            <p:cNvPr id="115" name="Oval 114"/>
            <p:cNvSpPr/>
            <p:nvPr/>
          </p:nvSpPr>
          <p:spPr>
            <a:xfrm>
              <a:off x="1343970" y="2017322"/>
              <a:ext cx="460853" cy="460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Freeform 115"/>
            <p:cNvSpPr/>
            <p:nvPr/>
          </p:nvSpPr>
          <p:spPr>
            <a:xfrm>
              <a:off x="1469303" y="2139736"/>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grpSp>
      <p:grpSp>
        <p:nvGrpSpPr>
          <p:cNvPr id="117" name="Group 116"/>
          <p:cNvGrpSpPr/>
          <p:nvPr/>
        </p:nvGrpSpPr>
        <p:grpSpPr>
          <a:xfrm rot="21038892">
            <a:off x="1443046" y="3707059"/>
            <a:ext cx="494853" cy="494853"/>
            <a:chOff x="1343970" y="2017322"/>
            <a:chExt cx="460853" cy="460853"/>
          </a:xfrm>
          <a:solidFill>
            <a:srgbClr val="FA8662"/>
          </a:solidFill>
        </p:grpSpPr>
        <p:sp>
          <p:nvSpPr>
            <p:cNvPr id="118" name="Oval 117"/>
            <p:cNvSpPr/>
            <p:nvPr/>
          </p:nvSpPr>
          <p:spPr>
            <a:xfrm>
              <a:off x="1343970" y="2017322"/>
              <a:ext cx="460853" cy="460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9" name="Freeform 118"/>
            <p:cNvSpPr/>
            <p:nvPr/>
          </p:nvSpPr>
          <p:spPr>
            <a:xfrm>
              <a:off x="1469303" y="2139736"/>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grpSp>
      <p:sp>
        <p:nvSpPr>
          <p:cNvPr id="34" name="TextBox 33">
            <a:extLst>
              <a:ext uri="{FF2B5EF4-FFF2-40B4-BE49-F238E27FC236}">
                <a16:creationId xmlns:a16="http://schemas.microsoft.com/office/drawing/2014/main" id="{4622023C-3431-4007-9DCF-7F4675FE8660}"/>
              </a:ext>
            </a:extLst>
          </p:cNvPr>
          <p:cNvSpPr txBox="1"/>
          <p:nvPr/>
        </p:nvSpPr>
        <p:spPr>
          <a:xfrm rot="21038892">
            <a:off x="949566" y="1397375"/>
            <a:ext cx="3695471" cy="369332"/>
          </a:xfrm>
          <a:prstGeom prst="rect">
            <a:avLst/>
          </a:prstGeom>
          <a:noFill/>
        </p:spPr>
        <p:txBody>
          <a:bodyPr wrap="square" rtlCol="0">
            <a:spAutoFit/>
          </a:bodyPr>
          <a:lstStyle/>
          <a:p>
            <a:pPr lvl="0">
              <a:lnSpc>
                <a:spcPct val="90000"/>
              </a:lnSpc>
              <a:spcBef>
                <a:spcPts val="2200"/>
              </a:spcBef>
              <a:defRPr/>
            </a:pPr>
            <a:r>
              <a:rPr lang="en-US" sz="2000" b="1" dirty="0">
                <a:solidFill>
                  <a:schemeClr val="tx2"/>
                </a:solidFill>
              </a:rPr>
              <a:t>To Do List: </a:t>
            </a:r>
            <a:endParaRPr lang="en-US" sz="2000" dirty="0">
              <a:solidFill>
                <a:srgbClr val="00B050"/>
              </a:solidFill>
            </a:endParaRPr>
          </a:p>
        </p:txBody>
      </p:sp>
      <p:grpSp>
        <p:nvGrpSpPr>
          <p:cNvPr id="23" name="Group 22">
            <a:extLst>
              <a:ext uri="{FF2B5EF4-FFF2-40B4-BE49-F238E27FC236}">
                <a16:creationId xmlns:a16="http://schemas.microsoft.com/office/drawing/2014/main" id="{DA3CD512-166C-48A9-9D69-A30CE3867BC5}"/>
              </a:ext>
            </a:extLst>
          </p:cNvPr>
          <p:cNvGrpSpPr/>
          <p:nvPr/>
        </p:nvGrpSpPr>
        <p:grpSpPr>
          <a:xfrm rot="21038892">
            <a:off x="1645004" y="4707773"/>
            <a:ext cx="494853" cy="494853"/>
            <a:chOff x="1343970" y="2017322"/>
            <a:chExt cx="460853" cy="460853"/>
          </a:xfrm>
          <a:solidFill>
            <a:srgbClr val="FA8662"/>
          </a:solidFill>
        </p:grpSpPr>
        <p:sp>
          <p:nvSpPr>
            <p:cNvPr id="24" name="Oval 23">
              <a:extLst>
                <a:ext uri="{FF2B5EF4-FFF2-40B4-BE49-F238E27FC236}">
                  <a16:creationId xmlns:a16="http://schemas.microsoft.com/office/drawing/2014/main" id="{8C52241B-D258-41B0-9AD1-93FC9FFCD3FC}"/>
                </a:ext>
              </a:extLst>
            </p:cNvPr>
            <p:cNvSpPr/>
            <p:nvPr/>
          </p:nvSpPr>
          <p:spPr>
            <a:xfrm>
              <a:off x="1343970" y="2017322"/>
              <a:ext cx="460853" cy="460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118">
              <a:extLst>
                <a:ext uri="{FF2B5EF4-FFF2-40B4-BE49-F238E27FC236}">
                  <a16:creationId xmlns:a16="http://schemas.microsoft.com/office/drawing/2014/main" id="{C9FB1A98-8235-4D55-9DE9-2D1682111529}"/>
                </a:ext>
              </a:extLst>
            </p:cNvPr>
            <p:cNvSpPr/>
            <p:nvPr/>
          </p:nvSpPr>
          <p:spPr>
            <a:xfrm>
              <a:off x="1469303" y="2139736"/>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grpSp>
    </p:spTree>
    <p:custDataLst>
      <p:tags r:id="rId1"/>
    </p:custDataLst>
    <p:extLst>
      <p:ext uri="{BB962C8B-B14F-4D97-AF65-F5344CB8AC3E}">
        <p14:creationId xmlns:p14="http://schemas.microsoft.com/office/powerpoint/2010/main" val="235049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fade">
                                      <p:cBhvr>
                                        <p:cTn id="15" dur="500"/>
                                        <p:tgtEl>
                                          <p:spTgt spid="1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13">
                                            <p:txEl>
                                              <p:pRg st="0" end="0"/>
                                            </p:txEl>
                                          </p:spTgt>
                                        </p:tgtEl>
                                        <p:attrNameLst>
                                          <p:attrName>style.visibility</p:attrName>
                                        </p:attrNameLst>
                                      </p:cBhvr>
                                      <p:to>
                                        <p:strVal val="visible"/>
                                      </p:to>
                                    </p:set>
                                    <p:animEffect transition="in" filter="wipe(left)">
                                      <p:cBhvr>
                                        <p:cTn id="22" dur="1000"/>
                                        <p:tgtEl>
                                          <p:spTgt spid="113">
                                            <p:txEl>
                                              <p:pRg st="0" end="0"/>
                                            </p:txEl>
                                          </p:spTgt>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fade">
                                      <p:cBhvr>
                                        <p:cTn id="26" dur="500"/>
                                        <p:tgtEl>
                                          <p:spTgt spid="114"/>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13">
                                            <p:txEl>
                                              <p:pRg st="1" end="1"/>
                                            </p:txEl>
                                          </p:spTgt>
                                        </p:tgtEl>
                                        <p:attrNameLst>
                                          <p:attrName>style.visibility</p:attrName>
                                        </p:attrNameLst>
                                      </p:cBhvr>
                                      <p:to>
                                        <p:strVal val="visible"/>
                                      </p:to>
                                    </p:set>
                                    <p:animEffect transition="in" filter="wipe(left)">
                                      <p:cBhvr>
                                        <p:cTn id="30" dur="1000"/>
                                        <p:tgtEl>
                                          <p:spTgt spid="113">
                                            <p:txEl>
                                              <p:pRg st="1" end="1"/>
                                            </p:txEl>
                                          </p:spTgt>
                                        </p:tgtEl>
                                      </p:cBhvr>
                                    </p:animEffec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500"/>
                                        <p:tgtEl>
                                          <p:spTgt spid="117"/>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113">
                                            <p:txEl>
                                              <p:pRg st="2" end="2"/>
                                            </p:txEl>
                                          </p:spTgt>
                                        </p:tgtEl>
                                        <p:attrNameLst>
                                          <p:attrName>style.visibility</p:attrName>
                                        </p:attrNameLst>
                                      </p:cBhvr>
                                      <p:to>
                                        <p:strVal val="visible"/>
                                      </p:to>
                                    </p:set>
                                    <p:animEffect transition="in" filter="wipe(left)">
                                      <p:cBhvr>
                                        <p:cTn id="38" dur="1000"/>
                                        <p:tgtEl>
                                          <p:spTgt spid="113">
                                            <p:txEl>
                                              <p:pRg st="2" end="2"/>
                                            </p:txEl>
                                          </p:spTgt>
                                        </p:tgtEl>
                                      </p:cBhvr>
                                    </p:animEffect>
                                  </p:childTnLst>
                                </p:cTn>
                              </p:par>
                            </p:childTnLst>
                          </p:cTn>
                        </p:par>
                        <p:par>
                          <p:cTn id="39" fill="hold">
                            <p:stCondLst>
                              <p:cond delay="5500"/>
                            </p:stCondLst>
                            <p:childTnLst>
                              <p:par>
                                <p:cTn id="40" presetID="10" presetClass="entr" presetSubtype="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6000"/>
                            </p:stCondLst>
                            <p:childTnLst>
                              <p:par>
                                <p:cTn id="44" presetID="22" presetClass="entr" presetSubtype="8" fill="hold" grpId="0" nodeType="afterEffect">
                                  <p:stCondLst>
                                    <p:cond delay="0"/>
                                  </p:stCondLst>
                                  <p:childTnLst>
                                    <p:set>
                                      <p:cBhvr>
                                        <p:cTn id="45" dur="1" fill="hold">
                                          <p:stCondLst>
                                            <p:cond delay="0"/>
                                          </p:stCondLst>
                                        </p:cTn>
                                        <p:tgtEl>
                                          <p:spTgt spid="113">
                                            <p:txEl>
                                              <p:pRg st="3" end="3"/>
                                            </p:txEl>
                                          </p:spTgt>
                                        </p:tgtEl>
                                        <p:attrNameLst>
                                          <p:attrName>style.visibility</p:attrName>
                                        </p:attrNameLst>
                                      </p:cBhvr>
                                      <p:to>
                                        <p:strVal val="visible"/>
                                      </p:to>
                                    </p:set>
                                    <p:animEffect transition="in" filter="wipe(left)">
                                      <p:cBhvr>
                                        <p:cTn id="46" dur="1000"/>
                                        <p:tgtEl>
                                          <p:spTgt spid="1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3" grpId="0" uiExpand="1" build="p"/>
      <p:bldP spid="34"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83A6CA-6326-4F24-B60B-5384B686F1E6}"/>
              </a:ext>
            </a:extLst>
          </p:cNvPr>
          <p:cNvSpPr/>
          <p:nvPr/>
        </p:nvSpPr>
        <p:spPr>
          <a:xfrm>
            <a:off x="0" y="0"/>
            <a:ext cx="9144000" cy="6858000"/>
          </a:xfrm>
          <a:prstGeom prst="rect">
            <a:avLst/>
          </a:prstGeom>
          <a:solidFill>
            <a:schemeClr val="accent1"/>
          </a:solidFill>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 name="Rectangle 3">
            <a:extLst>
              <a:ext uri="{FF2B5EF4-FFF2-40B4-BE49-F238E27FC236}">
                <a16:creationId xmlns:a16="http://schemas.microsoft.com/office/drawing/2014/main" id="{0BFDC4B5-DC6C-4791-9F57-D36D09FF9901}"/>
              </a:ext>
            </a:extLst>
          </p:cNvPr>
          <p:cNvSpPr/>
          <p:nvPr/>
        </p:nvSpPr>
        <p:spPr>
          <a:xfrm>
            <a:off x="4711847" y="-505609"/>
            <a:ext cx="3132589" cy="7725192"/>
          </a:xfrm>
          <a:prstGeom prst="rect">
            <a:avLst/>
          </a:prstGeom>
        </p:spPr>
        <p:txBody>
          <a:bodyPr wrap="none">
            <a:spAutoFit/>
          </a:bodyPr>
          <a:lstStyle/>
          <a:p>
            <a:r>
              <a:rPr lang="en-CA" sz="49600" b="1" dirty="0">
                <a:solidFill>
                  <a:schemeClr val="accent3"/>
                </a:solidFill>
              </a:rPr>
              <a:t>?</a:t>
            </a:r>
            <a:endParaRPr lang="en-CA" sz="5400" dirty="0">
              <a:solidFill>
                <a:schemeClr val="accent3"/>
              </a:solidFill>
            </a:endParaRPr>
          </a:p>
        </p:txBody>
      </p:sp>
      <p:sp>
        <p:nvSpPr>
          <p:cNvPr id="11" name="Content Placeholder 8">
            <a:extLst>
              <a:ext uri="{FF2B5EF4-FFF2-40B4-BE49-F238E27FC236}">
                <a16:creationId xmlns:a16="http://schemas.microsoft.com/office/drawing/2014/main" id="{6D14EF01-FB7E-46C3-87FF-ED3DADDCCD16}"/>
              </a:ext>
            </a:extLst>
          </p:cNvPr>
          <p:cNvSpPr txBox="1">
            <a:spLocks/>
          </p:cNvSpPr>
          <p:nvPr/>
        </p:nvSpPr>
        <p:spPr>
          <a:xfrm>
            <a:off x="324984" y="3756730"/>
            <a:ext cx="8494031" cy="51905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tx2"/>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13800" spc="300" dirty="0" err="1">
                <a:solidFill>
                  <a:schemeClr val="bg1"/>
                </a:solidFill>
              </a:rPr>
              <a:t>Questi</a:t>
            </a:r>
            <a:r>
              <a:rPr lang="en-CA" sz="12200" spc="300" dirty="0">
                <a:solidFill>
                  <a:schemeClr val="accent3"/>
                </a:solidFill>
              </a:rPr>
              <a:t>   </a:t>
            </a:r>
            <a:r>
              <a:rPr lang="en-CA" sz="13800" spc="300" dirty="0">
                <a:solidFill>
                  <a:schemeClr val="bg1"/>
                </a:solidFill>
              </a:rPr>
              <a:t>ns</a:t>
            </a:r>
          </a:p>
        </p:txBody>
      </p:sp>
      <p:sp>
        <p:nvSpPr>
          <p:cNvPr id="6" name="Title 2">
            <a:extLst>
              <a:ext uri="{FF2B5EF4-FFF2-40B4-BE49-F238E27FC236}">
                <a16:creationId xmlns:a16="http://schemas.microsoft.com/office/drawing/2014/main" id="{DB5EF55E-8551-432B-8AC8-B814C5555C9A}"/>
              </a:ext>
            </a:extLst>
          </p:cNvPr>
          <p:cNvSpPr txBox="1">
            <a:spLocks/>
          </p:cNvSpPr>
          <p:nvPr/>
        </p:nvSpPr>
        <p:spPr>
          <a:xfrm>
            <a:off x="304474" y="181050"/>
            <a:ext cx="8804030" cy="871686"/>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l"/>
            <a:r>
              <a:rPr lang="en-CA" sz="3200" b="1" cap="all" spc="300" dirty="0">
                <a:solidFill>
                  <a:schemeClr val="accent4"/>
                </a:solidFill>
              </a:rPr>
              <a:t>Q &amp; A</a:t>
            </a:r>
          </a:p>
        </p:txBody>
      </p:sp>
    </p:spTree>
    <p:custDataLst>
      <p:tags r:id="rId1"/>
    </p:custDataLst>
    <p:extLst>
      <p:ext uri="{BB962C8B-B14F-4D97-AF65-F5344CB8AC3E}">
        <p14:creationId xmlns:p14="http://schemas.microsoft.com/office/powerpoint/2010/main" val="283176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90D5FDC-5F34-4A96-8DA6-F7A4C941C3CA}"/>
              </a:ext>
            </a:extLst>
          </p:cNvPr>
          <p:cNvGrpSpPr/>
          <p:nvPr/>
        </p:nvGrpSpPr>
        <p:grpSpPr>
          <a:xfrm>
            <a:off x="6727508" y="3542585"/>
            <a:ext cx="1937702" cy="1281748"/>
            <a:chOff x="6727508" y="3257550"/>
            <a:chExt cx="1937702" cy="1281748"/>
          </a:xfrm>
        </p:grpSpPr>
        <p:sp>
          <p:nvSpPr>
            <p:cNvPr id="16" name="Freeform 5">
              <a:extLst>
                <a:ext uri="{FF2B5EF4-FFF2-40B4-BE49-F238E27FC236}">
                  <a16:creationId xmlns:a16="http://schemas.microsoft.com/office/drawing/2014/main" id="{76012524-60D9-4FE5-BAD8-EF3D5CE76805}"/>
                </a:ext>
              </a:extLst>
            </p:cNvPr>
            <p:cNvSpPr>
              <a:spLocks/>
            </p:cNvSpPr>
            <p:nvPr/>
          </p:nvSpPr>
          <p:spPr bwMode="auto">
            <a:xfrm>
              <a:off x="6733223" y="3270885"/>
              <a:ext cx="1931987" cy="1268413"/>
            </a:xfrm>
            <a:custGeom>
              <a:avLst/>
              <a:gdLst>
                <a:gd name="T0" fmla="*/ 0 w 1217"/>
                <a:gd name="T1" fmla="*/ 799 h 799"/>
                <a:gd name="T2" fmla="*/ 1138 w 1217"/>
                <a:gd name="T3" fmla="*/ 799 h 799"/>
                <a:gd name="T4" fmla="*/ 803 w 1217"/>
                <a:gd name="T5" fmla="*/ 415 h 799"/>
                <a:gd name="T6" fmla="*/ 1217 w 1217"/>
                <a:gd name="T7" fmla="*/ 0 h 799"/>
                <a:gd name="T8" fmla="*/ 309 w 1217"/>
                <a:gd name="T9" fmla="*/ 0 h 799"/>
                <a:gd name="T10" fmla="*/ 0 w 1217"/>
                <a:gd name="T11" fmla="*/ 799 h 799"/>
              </a:gdLst>
              <a:ahLst/>
              <a:cxnLst>
                <a:cxn ang="0">
                  <a:pos x="T0" y="T1"/>
                </a:cxn>
                <a:cxn ang="0">
                  <a:pos x="T2" y="T3"/>
                </a:cxn>
                <a:cxn ang="0">
                  <a:pos x="T4" y="T5"/>
                </a:cxn>
                <a:cxn ang="0">
                  <a:pos x="T6" y="T7"/>
                </a:cxn>
                <a:cxn ang="0">
                  <a:pos x="T8" y="T9"/>
                </a:cxn>
                <a:cxn ang="0">
                  <a:pos x="T10" y="T11"/>
                </a:cxn>
              </a:cxnLst>
              <a:rect l="0" t="0" r="r" b="b"/>
              <a:pathLst>
                <a:path w="1217" h="799">
                  <a:moveTo>
                    <a:pt x="0" y="799"/>
                  </a:moveTo>
                  <a:lnTo>
                    <a:pt x="1138" y="799"/>
                  </a:lnTo>
                  <a:lnTo>
                    <a:pt x="803" y="415"/>
                  </a:lnTo>
                  <a:lnTo>
                    <a:pt x="1217" y="0"/>
                  </a:lnTo>
                  <a:lnTo>
                    <a:pt x="309" y="0"/>
                  </a:lnTo>
                  <a:lnTo>
                    <a:pt x="0" y="799"/>
                  </a:lnTo>
                  <a:close/>
                </a:path>
              </a:pathLst>
            </a:custGeom>
            <a:solidFill>
              <a:srgbClr val="F76537"/>
            </a:solidFill>
            <a:ln>
              <a:noFill/>
            </a:ln>
          </p:spPr>
          <p:txBody>
            <a:bodyPr vert="horz" wrap="square" lIns="91440" tIns="45720" rIns="91440" bIns="45720" numCol="1" anchor="t" anchorCtr="0" compatLnSpc="1">
              <a:prstTxWarp prst="textNoShape">
                <a:avLst/>
              </a:prstTxWarp>
            </a:bodyPr>
            <a:lstStyle/>
            <a:p>
              <a:endParaRPr lang="en-CA"/>
            </a:p>
          </p:txBody>
        </p:sp>
        <p:sp>
          <p:nvSpPr>
            <p:cNvPr id="17" name="Freeform 6">
              <a:extLst>
                <a:ext uri="{FF2B5EF4-FFF2-40B4-BE49-F238E27FC236}">
                  <a16:creationId xmlns:a16="http://schemas.microsoft.com/office/drawing/2014/main" id="{FEB91EF8-F536-47E9-B3AD-7A34C3831FB3}"/>
                </a:ext>
              </a:extLst>
            </p:cNvPr>
            <p:cNvSpPr>
              <a:spLocks/>
            </p:cNvSpPr>
            <p:nvPr/>
          </p:nvSpPr>
          <p:spPr bwMode="auto">
            <a:xfrm>
              <a:off x="6727508" y="3257550"/>
              <a:ext cx="1931987" cy="1268413"/>
            </a:xfrm>
            <a:custGeom>
              <a:avLst/>
              <a:gdLst>
                <a:gd name="T0" fmla="*/ 0 w 1217"/>
                <a:gd name="T1" fmla="*/ 799 h 799"/>
                <a:gd name="T2" fmla="*/ 1138 w 1217"/>
                <a:gd name="T3" fmla="*/ 799 h 799"/>
                <a:gd name="T4" fmla="*/ 803 w 1217"/>
                <a:gd name="T5" fmla="*/ 415 h 799"/>
                <a:gd name="T6" fmla="*/ 1217 w 1217"/>
                <a:gd name="T7" fmla="*/ 0 h 799"/>
                <a:gd name="T8" fmla="*/ 309 w 1217"/>
                <a:gd name="T9" fmla="*/ 0 h 799"/>
              </a:gdLst>
              <a:ahLst/>
              <a:cxnLst>
                <a:cxn ang="0">
                  <a:pos x="T0" y="T1"/>
                </a:cxn>
                <a:cxn ang="0">
                  <a:pos x="T2" y="T3"/>
                </a:cxn>
                <a:cxn ang="0">
                  <a:pos x="T4" y="T5"/>
                </a:cxn>
                <a:cxn ang="0">
                  <a:pos x="T6" y="T7"/>
                </a:cxn>
                <a:cxn ang="0">
                  <a:pos x="T8" y="T9"/>
                </a:cxn>
              </a:cxnLst>
              <a:rect l="0" t="0" r="r" b="b"/>
              <a:pathLst>
                <a:path w="1217" h="799">
                  <a:moveTo>
                    <a:pt x="0" y="799"/>
                  </a:moveTo>
                  <a:lnTo>
                    <a:pt x="1138" y="799"/>
                  </a:lnTo>
                  <a:lnTo>
                    <a:pt x="803" y="415"/>
                  </a:lnTo>
                  <a:lnTo>
                    <a:pt x="1217" y="0"/>
                  </a:lnTo>
                  <a:lnTo>
                    <a:pt x="3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7">
              <a:extLst>
                <a:ext uri="{FF2B5EF4-FFF2-40B4-BE49-F238E27FC236}">
                  <a16:creationId xmlns:a16="http://schemas.microsoft.com/office/drawing/2014/main" id="{C0BA11C5-402B-4306-BF48-51E9C5F4B6D6}"/>
                </a:ext>
              </a:extLst>
            </p:cNvPr>
            <p:cNvSpPr>
              <a:spLocks/>
            </p:cNvSpPr>
            <p:nvPr/>
          </p:nvSpPr>
          <p:spPr bwMode="auto">
            <a:xfrm>
              <a:off x="6731953" y="3978593"/>
              <a:ext cx="765175" cy="560388"/>
            </a:xfrm>
            <a:custGeom>
              <a:avLst/>
              <a:gdLst>
                <a:gd name="T0" fmla="*/ 482 w 482"/>
                <a:gd name="T1" fmla="*/ 102 h 353"/>
                <a:gd name="T2" fmla="*/ 0 w 482"/>
                <a:gd name="T3" fmla="*/ 353 h 353"/>
                <a:gd name="T4" fmla="*/ 0 w 482"/>
                <a:gd name="T5" fmla="*/ 0 h 353"/>
                <a:gd name="T6" fmla="*/ 482 w 482"/>
                <a:gd name="T7" fmla="*/ 102 h 353"/>
              </a:gdLst>
              <a:ahLst/>
              <a:cxnLst>
                <a:cxn ang="0">
                  <a:pos x="T0" y="T1"/>
                </a:cxn>
                <a:cxn ang="0">
                  <a:pos x="T2" y="T3"/>
                </a:cxn>
                <a:cxn ang="0">
                  <a:pos x="T4" y="T5"/>
                </a:cxn>
                <a:cxn ang="0">
                  <a:pos x="T6" y="T7"/>
                </a:cxn>
              </a:cxnLst>
              <a:rect l="0" t="0" r="r" b="b"/>
              <a:pathLst>
                <a:path w="482" h="353">
                  <a:moveTo>
                    <a:pt x="482" y="102"/>
                  </a:moveTo>
                  <a:lnTo>
                    <a:pt x="0" y="353"/>
                  </a:lnTo>
                  <a:lnTo>
                    <a:pt x="0" y="0"/>
                  </a:lnTo>
                  <a:lnTo>
                    <a:pt x="482" y="102"/>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 name="Freeform 8">
              <a:extLst>
                <a:ext uri="{FF2B5EF4-FFF2-40B4-BE49-F238E27FC236}">
                  <a16:creationId xmlns:a16="http://schemas.microsoft.com/office/drawing/2014/main" id="{E49F1546-BE7C-43ED-9967-E182374DC4A3}"/>
                </a:ext>
              </a:extLst>
            </p:cNvPr>
            <p:cNvSpPr>
              <a:spLocks/>
            </p:cNvSpPr>
            <p:nvPr/>
          </p:nvSpPr>
          <p:spPr bwMode="auto">
            <a:xfrm>
              <a:off x="6733858" y="3976688"/>
              <a:ext cx="765175" cy="560388"/>
            </a:xfrm>
            <a:custGeom>
              <a:avLst/>
              <a:gdLst>
                <a:gd name="T0" fmla="*/ 482 w 482"/>
                <a:gd name="T1" fmla="*/ 102 h 353"/>
                <a:gd name="T2" fmla="*/ 0 w 482"/>
                <a:gd name="T3" fmla="*/ 353 h 353"/>
                <a:gd name="T4" fmla="*/ 0 w 482"/>
                <a:gd name="T5" fmla="*/ 0 h 353"/>
              </a:gdLst>
              <a:ahLst/>
              <a:cxnLst>
                <a:cxn ang="0">
                  <a:pos x="T0" y="T1"/>
                </a:cxn>
                <a:cxn ang="0">
                  <a:pos x="T2" y="T3"/>
                </a:cxn>
                <a:cxn ang="0">
                  <a:pos x="T4" y="T5"/>
                </a:cxn>
              </a:cxnLst>
              <a:rect l="0" t="0" r="r" b="b"/>
              <a:pathLst>
                <a:path w="482" h="353">
                  <a:moveTo>
                    <a:pt x="482" y="102"/>
                  </a:moveTo>
                  <a:lnTo>
                    <a:pt x="0" y="35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0" name="Group 19">
            <a:extLst>
              <a:ext uri="{FF2B5EF4-FFF2-40B4-BE49-F238E27FC236}">
                <a16:creationId xmlns:a16="http://schemas.microsoft.com/office/drawing/2014/main" id="{7FCCB928-D357-49C8-AF6A-1D3B6F8A354E}"/>
              </a:ext>
            </a:extLst>
          </p:cNvPr>
          <p:cNvGrpSpPr/>
          <p:nvPr/>
        </p:nvGrpSpPr>
        <p:grpSpPr>
          <a:xfrm flipH="1">
            <a:off x="478791" y="3542585"/>
            <a:ext cx="1937702" cy="1281748"/>
            <a:chOff x="6727508" y="3257550"/>
            <a:chExt cx="1937702" cy="1281748"/>
          </a:xfrm>
        </p:grpSpPr>
        <p:sp>
          <p:nvSpPr>
            <p:cNvPr id="34" name="Freeform 5">
              <a:extLst>
                <a:ext uri="{FF2B5EF4-FFF2-40B4-BE49-F238E27FC236}">
                  <a16:creationId xmlns:a16="http://schemas.microsoft.com/office/drawing/2014/main" id="{D35EC139-8B13-4B00-8D3A-21594BB9AEC4}"/>
                </a:ext>
              </a:extLst>
            </p:cNvPr>
            <p:cNvSpPr>
              <a:spLocks/>
            </p:cNvSpPr>
            <p:nvPr/>
          </p:nvSpPr>
          <p:spPr bwMode="auto">
            <a:xfrm>
              <a:off x="6733223" y="3270885"/>
              <a:ext cx="1931987" cy="1268413"/>
            </a:xfrm>
            <a:custGeom>
              <a:avLst/>
              <a:gdLst>
                <a:gd name="T0" fmla="*/ 0 w 1217"/>
                <a:gd name="T1" fmla="*/ 799 h 799"/>
                <a:gd name="T2" fmla="*/ 1138 w 1217"/>
                <a:gd name="T3" fmla="*/ 799 h 799"/>
                <a:gd name="T4" fmla="*/ 803 w 1217"/>
                <a:gd name="T5" fmla="*/ 415 h 799"/>
                <a:gd name="T6" fmla="*/ 1217 w 1217"/>
                <a:gd name="T7" fmla="*/ 0 h 799"/>
                <a:gd name="T8" fmla="*/ 309 w 1217"/>
                <a:gd name="T9" fmla="*/ 0 h 799"/>
                <a:gd name="T10" fmla="*/ 0 w 1217"/>
                <a:gd name="T11" fmla="*/ 799 h 799"/>
              </a:gdLst>
              <a:ahLst/>
              <a:cxnLst>
                <a:cxn ang="0">
                  <a:pos x="T0" y="T1"/>
                </a:cxn>
                <a:cxn ang="0">
                  <a:pos x="T2" y="T3"/>
                </a:cxn>
                <a:cxn ang="0">
                  <a:pos x="T4" y="T5"/>
                </a:cxn>
                <a:cxn ang="0">
                  <a:pos x="T6" y="T7"/>
                </a:cxn>
                <a:cxn ang="0">
                  <a:pos x="T8" y="T9"/>
                </a:cxn>
                <a:cxn ang="0">
                  <a:pos x="T10" y="T11"/>
                </a:cxn>
              </a:cxnLst>
              <a:rect l="0" t="0" r="r" b="b"/>
              <a:pathLst>
                <a:path w="1217" h="799">
                  <a:moveTo>
                    <a:pt x="0" y="799"/>
                  </a:moveTo>
                  <a:lnTo>
                    <a:pt x="1138" y="799"/>
                  </a:lnTo>
                  <a:lnTo>
                    <a:pt x="803" y="415"/>
                  </a:lnTo>
                  <a:lnTo>
                    <a:pt x="1217" y="0"/>
                  </a:lnTo>
                  <a:lnTo>
                    <a:pt x="309" y="0"/>
                  </a:lnTo>
                  <a:lnTo>
                    <a:pt x="0" y="799"/>
                  </a:lnTo>
                  <a:close/>
                </a:path>
              </a:pathLst>
            </a:custGeom>
            <a:solidFill>
              <a:srgbClr val="F76537"/>
            </a:solidFill>
            <a:ln>
              <a:noFill/>
            </a:ln>
          </p:spPr>
          <p:txBody>
            <a:bodyPr vert="horz" wrap="square" lIns="91440" tIns="45720" rIns="91440" bIns="45720" numCol="1" anchor="t" anchorCtr="0" compatLnSpc="1">
              <a:prstTxWarp prst="textNoShape">
                <a:avLst/>
              </a:prstTxWarp>
            </a:bodyPr>
            <a:lstStyle/>
            <a:p>
              <a:endParaRPr lang="en-CA"/>
            </a:p>
          </p:txBody>
        </p:sp>
        <p:sp>
          <p:nvSpPr>
            <p:cNvPr id="35" name="Freeform 6">
              <a:extLst>
                <a:ext uri="{FF2B5EF4-FFF2-40B4-BE49-F238E27FC236}">
                  <a16:creationId xmlns:a16="http://schemas.microsoft.com/office/drawing/2014/main" id="{D9610D4B-42E4-4ACB-AECB-0EFE857BB190}"/>
                </a:ext>
              </a:extLst>
            </p:cNvPr>
            <p:cNvSpPr>
              <a:spLocks/>
            </p:cNvSpPr>
            <p:nvPr/>
          </p:nvSpPr>
          <p:spPr bwMode="auto">
            <a:xfrm>
              <a:off x="6727508" y="3257550"/>
              <a:ext cx="1931987" cy="1268413"/>
            </a:xfrm>
            <a:custGeom>
              <a:avLst/>
              <a:gdLst>
                <a:gd name="T0" fmla="*/ 0 w 1217"/>
                <a:gd name="T1" fmla="*/ 799 h 799"/>
                <a:gd name="T2" fmla="*/ 1138 w 1217"/>
                <a:gd name="T3" fmla="*/ 799 h 799"/>
                <a:gd name="T4" fmla="*/ 803 w 1217"/>
                <a:gd name="T5" fmla="*/ 415 h 799"/>
                <a:gd name="T6" fmla="*/ 1217 w 1217"/>
                <a:gd name="T7" fmla="*/ 0 h 799"/>
                <a:gd name="T8" fmla="*/ 309 w 1217"/>
                <a:gd name="T9" fmla="*/ 0 h 799"/>
              </a:gdLst>
              <a:ahLst/>
              <a:cxnLst>
                <a:cxn ang="0">
                  <a:pos x="T0" y="T1"/>
                </a:cxn>
                <a:cxn ang="0">
                  <a:pos x="T2" y="T3"/>
                </a:cxn>
                <a:cxn ang="0">
                  <a:pos x="T4" y="T5"/>
                </a:cxn>
                <a:cxn ang="0">
                  <a:pos x="T6" y="T7"/>
                </a:cxn>
                <a:cxn ang="0">
                  <a:pos x="T8" y="T9"/>
                </a:cxn>
              </a:cxnLst>
              <a:rect l="0" t="0" r="r" b="b"/>
              <a:pathLst>
                <a:path w="1217" h="799">
                  <a:moveTo>
                    <a:pt x="0" y="799"/>
                  </a:moveTo>
                  <a:lnTo>
                    <a:pt x="1138" y="799"/>
                  </a:lnTo>
                  <a:lnTo>
                    <a:pt x="803" y="415"/>
                  </a:lnTo>
                  <a:lnTo>
                    <a:pt x="1217" y="0"/>
                  </a:lnTo>
                  <a:lnTo>
                    <a:pt x="3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 name="Freeform 7">
              <a:extLst>
                <a:ext uri="{FF2B5EF4-FFF2-40B4-BE49-F238E27FC236}">
                  <a16:creationId xmlns:a16="http://schemas.microsoft.com/office/drawing/2014/main" id="{F6DBC708-2C4A-4DA8-9CC5-5D1EFDAAF072}"/>
                </a:ext>
              </a:extLst>
            </p:cNvPr>
            <p:cNvSpPr>
              <a:spLocks/>
            </p:cNvSpPr>
            <p:nvPr/>
          </p:nvSpPr>
          <p:spPr bwMode="auto">
            <a:xfrm>
              <a:off x="6731953" y="3978593"/>
              <a:ext cx="765175" cy="560388"/>
            </a:xfrm>
            <a:custGeom>
              <a:avLst/>
              <a:gdLst>
                <a:gd name="T0" fmla="*/ 482 w 482"/>
                <a:gd name="T1" fmla="*/ 102 h 353"/>
                <a:gd name="T2" fmla="*/ 0 w 482"/>
                <a:gd name="T3" fmla="*/ 353 h 353"/>
                <a:gd name="T4" fmla="*/ 0 w 482"/>
                <a:gd name="T5" fmla="*/ 0 h 353"/>
                <a:gd name="T6" fmla="*/ 482 w 482"/>
                <a:gd name="T7" fmla="*/ 102 h 353"/>
              </a:gdLst>
              <a:ahLst/>
              <a:cxnLst>
                <a:cxn ang="0">
                  <a:pos x="T0" y="T1"/>
                </a:cxn>
                <a:cxn ang="0">
                  <a:pos x="T2" y="T3"/>
                </a:cxn>
                <a:cxn ang="0">
                  <a:pos x="T4" y="T5"/>
                </a:cxn>
                <a:cxn ang="0">
                  <a:pos x="T6" y="T7"/>
                </a:cxn>
              </a:cxnLst>
              <a:rect l="0" t="0" r="r" b="b"/>
              <a:pathLst>
                <a:path w="482" h="353">
                  <a:moveTo>
                    <a:pt x="482" y="102"/>
                  </a:moveTo>
                  <a:lnTo>
                    <a:pt x="0" y="353"/>
                  </a:lnTo>
                  <a:lnTo>
                    <a:pt x="0" y="0"/>
                  </a:lnTo>
                  <a:lnTo>
                    <a:pt x="482" y="102"/>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 name="Freeform 8">
              <a:extLst>
                <a:ext uri="{FF2B5EF4-FFF2-40B4-BE49-F238E27FC236}">
                  <a16:creationId xmlns:a16="http://schemas.microsoft.com/office/drawing/2014/main" id="{741A5692-852D-48B5-BDE5-07CA5EAD8193}"/>
                </a:ext>
              </a:extLst>
            </p:cNvPr>
            <p:cNvSpPr>
              <a:spLocks/>
            </p:cNvSpPr>
            <p:nvPr/>
          </p:nvSpPr>
          <p:spPr bwMode="auto">
            <a:xfrm>
              <a:off x="6733858" y="3976688"/>
              <a:ext cx="765175" cy="560388"/>
            </a:xfrm>
            <a:custGeom>
              <a:avLst/>
              <a:gdLst>
                <a:gd name="T0" fmla="*/ 482 w 482"/>
                <a:gd name="T1" fmla="*/ 102 h 353"/>
                <a:gd name="T2" fmla="*/ 0 w 482"/>
                <a:gd name="T3" fmla="*/ 353 h 353"/>
                <a:gd name="T4" fmla="*/ 0 w 482"/>
                <a:gd name="T5" fmla="*/ 0 h 353"/>
              </a:gdLst>
              <a:ahLst/>
              <a:cxnLst>
                <a:cxn ang="0">
                  <a:pos x="T0" y="T1"/>
                </a:cxn>
                <a:cxn ang="0">
                  <a:pos x="T2" y="T3"/>
                </a:cxn>
                <a:cxn ang="0">
                  <a:pos x="T4" y="T5"/>
                </a:cxn>
              </a:cxnLst>
              <a:rect l="0" t="0" r="r" b="b"/>
              <a:pathLst>
                <a:path w="482" h="353">
                  <a:moveTo>
                    <a:pt x="482" y="102"/>
                  </a:moveTo>
                  <a:lnTo>
                    <a:pt x="0" y="35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8" name="Rectangle 9">
            <a:extLst>
              <a:ext uri="{FF2B5EF4-FFF2-40B4-BE49-F238E27FC236}">
                <a16:creationId xmlns:a16="http://schemas.microsoft.com/office/drawing/2014/main" id="{154AAF60-BC4C-44E2-A6F6-94C16834EB77}"/>
              </a:ext>
            </a:extLst>
          </p:cNvPr>
          <p:cNvSpPr>
            <a:spLocks noChangeArrowheads="1"/>
          </p:cNvSpPr>
          <p:nvPr/>
        </p:nvSpPr>
        <p:spPr bwMode="auto">
          <a:xfrm>
            <a:off x="1646872" y="2647451"/>
            <a:ext cx="5845811" cy="1790268"/>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CA"/>
          </a:p>
        </p:txBody>
      </p:sp>
      <p:sp>
        <p:nvSpPr>
          <p:cNvPr id="39" name="TextBox 38">
            <a:extLst>
              <a:ext uri="{FF2B5EF4-FFF2-40B4-BE49-F238E27FC236}">
                <a16:creationId xmlns:a16="http://schemas.microsoft.com/office/drawing/2014/main" id="{CFBAA0FF-100B-4AD7-B5AE-04DB0C48AAC6}"/>
              </a:ext>
            </a:extLst>
          </p:cNvPr>
          <p:cNvSpPr txBox="1"/>
          <p:nvPr/>
        </p:nvSpPr>
        <p:spPr>
          <a:xfrm>
            <a:off x="2549426" y="1183181"/>
            <a:ext cx="3844322" cy="1631216"/>
          </a:xfrm>
          <a:prstGeom prst="rect">
            <a:avLst/>
          </a:prstGeom>
          <a:noFill/>
        </p:spPr>
        <p:txBody>
          <a:bodyPr wrap="none" rtlCol="0">
            <a:spAutoFit/>
          </a:bodyPr>
          <a:lstStyle/>
          <a:p>
            <a:pPr algn="ctr"/>
            <a:r>
              <a:rPr lang="en-CA" sz="10000" dirty="0">
                <a:solidFill>
                  <a:schemeClr val="bg1"/>
                </a:solidFill>
              </a:rPr>
              <a:t>THANK</a:t>
            </a:r>
          </a:p>
        </p:txBody>
      </p:sp>
      <p:sp>
        <p:nvSpPr>
          <p:cNvPr id="40" name="TextBox 39">
            <a:extLst>
              <a:ext uri="{FF2B5EF4-FFF2-40B4-BE49-F238E27FC236}">
                <a16:creationId xmlns:a16="http://schemas.microsoft.com/office/drawing/2014/main" id="{99D10735-78B5-4DF5-8ED3-C9AC851BC4B7}"/>
              </a:ext>
            </a:extLst>
          </p:cNvPr>
          <p:cNvSpPr txBox="1"/>
          <p:nvPr/>
        </p:nvSpPr>
        <p:spPr>
          <a:xfrm>
            <a:off x="2555776" y="2175233"/>
            <a:ext cx="4040017" cy="2646878"/>
          </a:xfrm>
          <a:prstGeom prst="rect">
            <a:avLst/>
          </a:prstGeom>
          <a:noFill/>
        </p:spPr>
        <p:txBody>
          <a:bodyPr wrap="none" rtlCol="0">
            <a:spAutoFit/>
          </a:bodyPr>
          <a:lstStyle/>
          <a:p>
            <a:pPr algn="ctr"/>
            <a:r>
              <a:rPr lang="en-CA" sz="16600" b="1" dirty="0">
                <a:solidFill>
                  <a:schemeClr val="bg1"/>
                </a:solidFill>
              </a:rPr>
              <a:t>YOU</a:t>
            </a:r>
          </a:p>
        </p:txBody>
      </p:sp>
    </p:spTree>
    <p:custDataLst>
      <p:tags r:id="rId1"/>
    </p:custDataLst>
    <p:extLst>
      <p:ext uri="{BB962C8B-B14F-4D97-AF65-F5344CB8AC3E}">
        <p14:creationId xmlns:p14="http://schemas.microsoft.com/office/powerpoint/2010/main" val="410149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24F583-4812-4586-A157-11CEEFF42F9A}"/>
              </a:ext>
            </a:extLst>
          </p:cNvPr>
          <p:cNvPicPr>
            <a:picLocks noChangeAspect="1"/>
          </p:cNvPicPr>
          <p:nvPr/>
        </p:nvPicPr>
        <p:blipFill rotWithShape="1">
          <a:blip r:embed="rId4">
            <a:extLst>
              <a:ext uri="{28A0092B-C50C-407E-A947-70E740481C1C}">
                <a14:useLocalDpi xmlns:a14="http://schemas.microsoft.com/office/drawing/2010/main" val="0"/>
              </a:ext>
            </a:extLst>
          </a:blip>
          <a:srcRect l="11067"/>
          <a:stretch/>
        </p:blipFill>
        <p:spPr>
          <a:xfrm>
            <a:off x="0" y="0"/>
            <a:ext cx="9179496" cy="6858000"/>
          </a:xfrm>
          <a:prstGeom prst="rect">
            <a:avLst/>
          </a:prstGeom>
        </p:spPr>
      </p:pic>
      <p:sp>
        <p:nvSpPr>
          <p:cNvPr id="6" name="Title 5">
            <a:extLst>
              <a:ext uri="{FF2B5EF4-FFF2-40B4-BE49-F238E27FC236}">
                <a16:creationId xmlns:a16="http://schemas.microsoft.com/office/drawing/2014/main" id="{BB3F409B-B20E-4D04-93ED-9E3A9B8FAD2E}"/>
              </a:ext>
            </a:extLst>
          </p:cNvPr>
          <p:cNvSpPr>
            <a:spLocks noGrp="1"/>
          </p:cNvSpPr>
          <p:nvPr>
            <p:ph type="title"/>
          </p:nvPr>
        </p:nvSpPr>
        <p:spPr>
          <a:xfrm>
            <a:off x="3203848" y="4221088"/>
            <a:ext cx="5544616" cy="871686"/>
          </a:xfrm>
        </p:spPr>
        <p:txBody>
          <a:bodyPr/>
          <a:lstStyle/>
          <a:p>
            <a:r>
              <a:rPr lang="en-CA" sz="5400" dirty="0">
                <a:solidFill>
                  <a:schemeClr val="accent4"/>
                </a:solidFill>
              </a:rPr>
              <a:t>introduction</a:t>
            </a:r>
          </a:p>
        </p:txBody>
      </p:sp>
    </p:spTree>
    <p:custDataLst>
      <p:tags r:id="rId1"/>
    </p:custDataLst>
    <p:extLst>
      <p:ext uri="{BB962C8B-B14F-4D97-AF65-F5344CB8AC3E}">
        <p14:creationId xmlns:p14="http://schemas.microsoft.com/office/powerpoint/2010/main" val="19011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79601AD7-A4AA-4330-9589-8F4327851251}"/>
              </a:ext>
            </a:extLst>
          </p:cNvPr>
          <p:cNvGrpSpPr/>
          <p:nvPr/>
        </p:nvGrpSpPr>
        <p:grpSpPr>
          <a:xfrm>
            <a:off x="304474" y="1296185"/>
            <a:ext cx="8521638" cy="4911607"/>
            <a:chOff x="304474" y="1296185"/>
            <a:chExt cx="8521638" cy="4911607"/>
          </a:xfrm>
        </p:grpSpPr>
        <p:sp>
          <p:nvSpPr>
            <p:cNvPr id="43" name="Rectangle 42">
              <a:extLst>
                <a:ext uri="{FF2B5EF4-FFF2-40B4-BE49-F238E27FC236}">
                  <a16:creationId xmlns:a16="http://schemas.microsoft.com/office/drawing/2014/main" id="{1E286F17-529F-4998-A971-AA28A2C49D52}"/>
                </a:ext>
              </a:extLst>
            </p:cNvPr>
            <p:cNvSpPr/>
            <p:nvPr/>
          </p:nvSpPr>
          <p:spPr>
            <a:xfrm>
              <a:off x="1678193" y="1678193"/>
              <a:ext cx="5852160" cy="3679115"/>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pic>
          <p:nvPicPr>
            <p:cNvPr id="17" name="Picture 16">
              <a:extLst>
                <a:ext uri="{FF2B5EF4-FFF2-40B4-BE49-F238E27FC236}">
                  <a16:creationId xmlns:a16="http://schemas.microsoft.com/office/drawing/2014/main" id="{2FE4F597-D552-4636-A059-3C987188E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474" y="1296185"/>
              <a:ext cx="8521638" cy="4911607"/>
            </a:xfrm>
            <a:prstGeom prst="rect">
              <a:avLst/>
            </a:prstGeom>
          </p:spPr>
        </p:pic>
        <p:sp>
          <p:nvSpPr>
            <p:cNvPr id="44" name="Rectangle 43">
              <a:extLst>
                <a:ext uri="{FF2B5EF4-FFF2-40B4-BE49-F238E27FC236}">
                  <a16:creationId xmlns:a16="http://schemas.microsoft.com/office/drawing/2014/main" id="{01154317-C67F-4CCE-80DC-DBA6DCA415AE}"/>
                </a:ext>
              </a:extLst>
            </p:cNvPr>
            <p:cNvSpPr/>
            <p:nvPr/>
          </p:nvSpPr>
          <p:spPr>
            <a:xfrm>
              <a:off x="1678193" y="2924944"/>
              <a:ext cx="5787614" cy="2088232"/>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
        <p:nvSpPr>
          <p:cNvPr id="3" name="Title 2">
            <a:extLst>
              <a:ext uri="{FF2B5EF4-FFF2-40B4-BE49-F238E27FC236}">
                <a16:creationId xmlns:a16="http://schemas.microsoft.com/office/drawing/2014/main" id="{304A0D47-5C78-4472-A1FB-02ED60E2EC45}"/>
              </a:ext>
            </a:extLst>
          </p:cNvPr>
          <p:cNvSpPr>
            <a:spLocks noGrp="1"/>
          </p:cNvSpPr>
          <p:nvPr>
            <p:ph type="title"/>
          </p:nvPr>
        </p:nvSpPr>
        <p:spPr>
          <a:xfrm>
            <a:off x="304474" y="181050"/>
            <a:ext cx="8804030" cy="871686"/>
          </a:xfrm>
        </p:spPr>
        <p:txBody>
          <a:bodyPr/>
          <a:lstStyle/>
          <a:p>
            <a:r>
              <a:rPr lang="en-CA" dirty="0">
                <a:solidFill>
                  <a:schemeClr val="accent1"/>
                </a:solidFill>
              </a:rPr>
              <a:t>tools</a:t>
            </a:r>
          </a:p>
        </p:txBody>
      </p:sp>
      <p:sp>
        <p:nvSpPr>
          <p:cNvPr id="2" name="Content Placeholder 1">
            <a:extLst>
              <a:ext uri="{FF2B5EF4-FFF2-40B4-BE49-F238E27FC236}">
                <a16:creationId xmlns:a16="http://schemas.microsoft.com/office/drawing/2014/main" id="{D7123E71-192E-4CAF-A92E-60A28B80277F}"/>
              </a:ext>
            </a:extLst>
          </p:cNvPr>
          <p:cNvSpPr>
            <a:spLocks noGrp="1"/>
          </p:cNvSpPr>
          <p:nvPr>
            <p:ph idx="1"/>
          </p:nvPr>
        </p:nvSpPr>
        <p:spPr>
          <a:xfrm>
            <a:off x="1996889" y="1916832"/>
            <a:ext cx="1280288" cy="531875"/>
          </a:xfrm>
        </p:spPr>
        <p:txBody>
          <a:bodyPr/>
          <a:lstStyle/>
          <a:p>
            <a:pPr algn="ctr">
              <a:spcBef>
                <a:spcPts val="0"/>
              </a:spcBef>
            </a:pPr>
            <a:r>
              <a:rPr lang="en-CA" sz="2800" dirty="0">
                <a:solidFill>
                  <a:schemeClr val="accent1"/>
                </a:solidFill>
              </a:rPr>
              <a:t>Raise hand</a:t>
            </a:r>
          </a:p>
        </p:txBody>
      </p:sp>
      <p:sp>
        <p:nvSpPr>
          <p:cNvPr id="8" name="Content Placeholder 1">
            <a:extLst>
              <a:ext uri="{FF2B5EF4-FFF2-40B4-BE49-F238E27FC236}">
                <a16:creationId xmlns:a16="http://schemas.microsoft.com/office/drawing/2014/main" id="{E799F42B-88C8-4B3F-A041-000B28427806}"/>
              </a:ext>
            </a:extLst>
          </p:cNvPr>
          <p:cNvSpPr txBox="1">
            <a:spLocks/>
          </p:cNvSpPr>
          <p:nvPr/>
        </p:nvSpPr>
        <p:spPr>
          <a:xfrm>
            <a:off x="3872229" y="1916832"/>
            <a:ext cx="1280289" cy="53187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tx2"/>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spcBef>
                <a:spcPts val="0"/>
              </a:spcBef>
            </a:pPr>
            <a:r>
              <a:rPr lang="en-CA" sz="2800" dirty="0">
                <a:solidFill>
                  <a:schemeClr val="accent1"/>
                </a:solidFill>
              </a:rPr>
              <a:t>Chat</a:t>
            </a:r>
          </a:p>
        </p:txBody>
      </p:sp>
      <p:sp>
        <p:nvSpPr>
          <p:cNvPr id="9" name="Content Placeholder 1">
            <a:extLst>
              <a:ext uri="{FF2B5EF4-FFF2-40B4-BE49-F238E27FC236}">
                <a16:creationId xmlns:a16="http://schemas.microsoft.com/office/drawing/2014/main" id="{E81CEEEF-9DB2-4C33-BB7F-79259700B319}"/>
              </a:ext>
            </a:extLst>
          </p:cNvPr>
          <p:cNvSpPr txBox="1">
            <a:spLocks/>
          </p:cNvSpPr>
          <p:nvPr/>
        </p:nvSpPr>
        <p:spPr>
          <a:xfrm>
            <a:off x="5547907" y="1916832"/>
            <a:ext cx="1738838" cy="53187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tx2"/>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spcBef>
                <a:spcPts val="0"/>
              </a:spcBef>
            </a:pPr>
            <a:r>
              <a:rPr lang="en-CA" sz="2800" dirty="0">
                <a:solidFill>
                  <a:schemeClr val="accent1"/>
                </a:solidFill>
              </a:rPr>
              <a:t>Poll questions</a:t>
            </a:r>
          </a:p>
        </p:txBody>
      </p:sp>
      <p:sp>
        <p:nvSpPr>
          <p:cNvPr id="37" name="Freeform 20">
            <a:extLst>
              <a:ext uri="{FF2B5EF4-FFF2-40B4-BE49-F238E27FC236}">
                <a16:creationId xmlns:a16="http://schemas.microsoft.com/office/drawing/2014/main" id="{B84E77BE-6DC2-43C9-A3B5-8798FFA50DEB}"/>
              </a:ext>
            </a:extLst>
          </p:cNvPr>
          <p:cNvSpPr>
            <a:spLocks noEditPoints="1"/>
          </p:cNvSpPr>
          <p:nvPr/>
        </p:nvSpPr>
        <p:spPr bwMode="auto">
          <a:xfrm>
            <a:off x="2241363" y="3429000"/>
            <a:ext cx="832178" cy="1083187"/>
          </a:xfrm>
          <a:custGeom>
            <a:avLst/>
            <a:gdLst>
              <a:gd name="T0" fmla="*/ 1273 w 1402"/>
              <a:gd name="T1" fmla="*/ 427 h 1822"/>
              <a:gd name="T2" fmla="*/ 1169 w 1402"/>
              <a:gd name="T3" fmla="*/ 294 h 1822"/>
              <a:gd name="T4" fmla="*/ 1169 w 1402"/>
              <a:gd name="T5" fmla="*/ 293 h 1822"/>
              <a:gd name="T6" fmla="*/ 907 w 1402"/>
              <a:gd name="T7" fmla="*/ 227 h 1822"/>
              <a:gd name="T8" fmla="*/ 907 w 1402"/>
              <a:gd name="T9" fmla="*/ 138 h 1822"/>
              <a:gd name="T10" fmla="*/ 632 w 1402"/>
              <a:gd name="T11" fmla="*/ 137 h 1822"/>
              <a:gd name="T12" fmla="*/ 632 w 1402"/>
              <a:gd name="T13" fmla="*/ 232 h 1822"/>
              <a:gd name="T14" fmla="*/ 378 w 1402"/>
              <a:gd name="T15" fmla="*/ 308 h 1822"/>
              <a:gd name="T16" fmla="*/ 378 w 1402"/>
              <a:gd name="T17" fmla="*/ 310 h 1822"/>
              <a:gd name="T18" fmla="*/ 378 w 1402"/>
              <a:gd name="T19" fmla="*/ 313 h 1822"/>
              <a:gd name="T20" fmla="*/ 207 w 1402"/>
              <a:gd name="T21" fmla="*/ 917 h 1822"/>
              <a:gd name="T22" fmla="*/ 205 w 1402"/>
              <a:gd name="T23" fmla="*/ 915 h 1822"/>
              <a:gd name="T24" fmla="*/ 118 w 1402"/>
              <a:gd name="T25" fmla="*/ 877 h 1822"/>
              <a:gd name="T26" fmla="*/ 13 w 1402"/>
              <a:gd name="T27" fmla="*/ 1049 h 1822"/>
              <a:gd name="T28" fmla="*/ 13 w 1402"/>
              <a:gd name="T29" fmla="*/ 1050 h 1822"/>
              <a:gd name="T30" fmla="*/ 327 w 1402"/>
              <a:gd name="T31" fmla="*/ 1587 h 1822"/>
              <a:gd name="T32" fmla="*/ 755 w 1402"/>
              <a:gd name="T33" fmla="*/ 1822 h 1822"/>
              <a:gd name="T34" fmla="*/ 1090 w 1402"/>
              <a:gd name="T35" fmla="*/ 1822 h 1822"/>
              <a:gd name="T36" fmla="*/ 1402 w 1402"/>
              <a:gd name="T37" fmla="*/ 557 h 1822"/>
              <a:gd name="T38" fmla="*/ 1091 w 1402"/>
              <a:gd name="T39" fmla="*/ 1797 h 1822"/>
              <a:gd name="T40" fmla="*/ 755 w 1402"/>
              <a:gd name="T41" fmla="*/ 1797 h 1822"/>
              <a:gd name="T42" fmla="*/ 36 w 1402"/>
              <a:gd name="T43" fmla="*/ 1039 h 1822"/>
              <a:gd name="T44" fmla="*/ 35 w 1402"/>
              <a:gd name="T45" fmla="*/ 1037 h 1822"/>
              <a:gd name="T46" fmla="*/ 118 w 1402"/>
              <a:gd name="T47" fmla="*/ 902 h 1822"/>
              <a:gd name="T48" fmla="*/ 187 w 1402"/>
              <a:gd name="T49" fmla="*/ 933 h 1822"/>
              <a:gd name="T50" fmla="*/ 381 w 1402"/>
              <a:gd name="T51" fmla="*/ 1154 h 1822"/>
              <a:gd name="T52" fmla="*/ 384 w 1402"/>
              <a:gd name="T53" fmla="*/ 1156 h 1822"/>
              <a:gd name="T54" fmla="*/ 390 w 1402"/>
              <a:gd name="T55" fmla="*/ 1158 h 1822"/>
              <a:gd name="T56" fmla="*/ 397 w 1402"/>
              <a:gd name="T57" fmla="*/ 1156 h 1822"/>
              <a:gd name="T58" fmla="*/ 399 w 1402"/>
              <a:gd name="T59" fmla="*/ 1155 h 1822"/>
              <a:gd name="T60" fmla="*/ 402 w 1402"/>
              <a:gd name="T61" fmla="*/ 1151 h 1822"/>
              <a:gd name="T62" fmla="*/ 403 w 1402"/>
              <a:gd name="T63" fmla="*/ 1146 h 1822"/>
              <a:gd name="T64" fmla="*/ 403 w 1402"/>
              <a:gd name="T65" fmla="*/ 311 h 1822"/>
              <a:gd name="T66" fmla="*/ 632 w 1402"/>
              <a:gd name="T67" fmla="*/ 311 h 1822"/>
              <a:gd name="T68" fmla="*/ 645 w 1402"/>
              <a:gd name="T69" fmla="*/ 843 h 1822"/>
              <a:gd name="T70" fmla="*/ 657 w 1402"/>
              <a:gd name="T71" fmla="*/ 314 h 1822"/>
              <a:gd name="T72" fmla="*/ 657 w 1402"/>
              <a:gd name="T73" fmla="*/ 310 h 1822"/>
              <a:gd name="T74" fmla="*/ 657 w 1402"/>
              <a:gd name="T75" fmla="*/ 138 h 1822"/>
              <a:gd name="T76" fmla="*/ 882 w 1402"/>
              <a:gd name="T77" fmla="*/ 138 h 1822"/>
              <a:gd name="T78" fmla="*/ 882 w 1402"/>
              <a:gd name="T79" fmla="*/ 854 h 1822"/>
              <a:gd name="T80" fmla="*/ 907 w 1402"/>
              <a:gd name="T81" fmla="*/ 854 h 1822"/>
              <a:gd name="T82" fmla="*/ 907 w 1402"/>
              <a:gd name="T83" fmla="*/ 307 h 1822"/>
              <a:gd name="T84" fmla="*/ 1144 w 1402"/>
              <a:gd name="T85" fmla="*/ 295 h 1822"/>
              <a:gd name="T86" fmla="*/ 1156 w 1402"/>
              <a:gd name="T87" fmla="*/ 974 h 1822"/>
              <a:gd name="T88" fmla="*/ 1169 w 1402"/>
              <a:gd name="T89" fmla="*/ 556 h 1822"/>
              <a:gd name="T90" fmla="*/ 1377 w 1402"/>
              <a:gd name="T91" fmla="*/ 556 h 1822"/>
              <a:gd name="T92" fmla="*/ 1377 w 1402"/>
              <a:gd name="T93" fmla="*/ 1456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2" h="1822">
                <a:moveTo>
                  <a:pt x="1402" y="556"/>
                </a:moveTo>
                <a:cubicBezTo>
                  <a:pt x="1402" y="485"/>
                  <a:pt x="1344" y="427"/>
                  <a:pt x="1273" y="427"/>
                </a:cubicBezTo>
                <a:cubicBezTo>
                  <a:pt x="1230" y="427"/>
                  <a:pt x="1193" y="448"/>
                  <a:pt x="1169" y="480"/>
                </a:cubicBezTo>
                <a:cubicBezTo>
                  <a:pt x="1169" y="294"/>
                  <a:pt x="1169" y="294"/>
                  <a:pt x="1169" y="294"/>
                </a:cubicBezTo>
                <a:cubicBezTo>
                  <a:pt x="1169" y="294"/>
                  <a:pt x="1169" y="294"/>
                  <a:pt x="1169" y="293"/>
                </a:cubicBezTo>
                <a:cubicBezTo>
                  <a:pt x="1169" y="293"/>
                  <a:pt x="1169" y="293"/>
                  <a:pt x="1169" y="293"/>
                </a:cubicBezTo>
                <a:cubicBezTo>
                  <a:pt x="1162" y="220"/>
                  <a:pt x="1100" y="165"/>
                  <a:pt x="1026" y="165"/>
                </a:cubicBezTo>
                <a:cubicBezTo>
                  <a:pt x="977" y="165"/>
                  <a:pt x="933" y="189"/>
                  <a:pt x="907" y="227"/>
                </a:cubicBezTo>
                <a:cubicBezTo>
                  <a:pt x="907" y="138"/>
                  <a:pt x="907" y="138"/>
                  <a:pt x="907" y="138"/>
                </a:cubicBezTo>
                <a:cubicBezTo>
                  <a:pt x="907" y="138"/>
                  <a:pt x="907" y="138"/>
                  <a:pt x="907" y="138"/>
                </a:cubicBezTo>
                <a:cubicBezTo>
                  <a:pt x="907" y="62"/>
                  <a:pt x="846" y="0"/>
                  <a:pt x="770" y="0"/>
                </a:cubicBezTo>
                <a:cubicBezTo>
                  <a:pt x="694" y="0"/>
                  <a:pt x="633" y="61"/>
                  <a:pt x="632" y="137"/>
                </a:cubicBezTo>
                <a:cubicBezTo>
                  <a:pt x="632" y="137"/>
                  <a:pt x="632" y="137"/>
                  <a:pt x="632" y="138"/>
                </a:cubicBezTo>
                <a:cubicBezTo>
                  <a:pt x="632" y="232"/>
                  <a:pt x="632" y="232"/>
                  <a:pt x="632" y="232"/>
                </a:cubicBezTo>
                <a:cubicBezTo>
                  <a:pt x="607" y="196"/>
                  <a:pt x="565" y="173"/>
                  <a:pt x="518" y="173"/>
                </a:cubicBezTo>
                <a:cubicBezTo>
                  <a:pt x="442" y="173"/>
                  <a:pt x="380" y="233"/>
                  <a:pt x="378" y="308"/>
                </a:cubicBezTo>
                <a:cubicBezTo>
                  <a:pt x="378" y="309"/>
                  <a:pt x="378" y="309"/>
                  <a:pt x="378" y="309"/>
                </a:cubicBezTo>
                <a:cubicBezTo>
                  <a:pt x="378" y="310"/>
                  <a:pt x="378" y="310"/>
                  <a:pt x="378" y="310"/>
                </a:cubicBezTo>
                <a:cubicBezTo>
                  <a:pt x="378" y="311"/>
                  <a:pt x="377" y="312"/>
                  <a:pt x="377" y="313"/>
                </a:cubicBezTo>
                <a:cubicBezTo>
                  <a:pt x="377" y="313"/>
                  <a:pt x="378" y="313"/>
                  <a:pt x="378" y="313"/>
                </a:cubicBezTo>
                <a:cubicBezTo>
                  <a:pt x="378" y="1112"/>
                  <a:pt x="378" y="1112"/>
                  <a:pt x="378" y="1112"/>
                </a:cubicBezTo>
                <a:cubicBezTo>
                  <a:pt x="207" y="917"/>
                  <a:pt x="207" y="917"/>
                  <a:pt x="207" y="917"/>
                </a:cubicBezTo>
                <a:cubicBezTo>
                  <a:pt x="207" y="917"/>
                  <a:pt x="207" y="917"/>
                  <a:pt x="206" y="916"/>
                </a:cubicBezTo>
                <a:cubicBezTo>
                  <a:pt x="206" y="916"/>
                  <a:pt x="205" y="916"/>
                  <a:pt x="205" y="915"/>
                </a:cubicBezTo>
                <a:cubicBezTo>
                  <a:pt x="199" y="909"/>
                  <a:pt x="193" y="904"/>
                  <a:pt x="188" y="900"/>
                </a:cubicBezTo>
                <a:cubicBezTo>
                  <a:pt x="168" y="885"/>
                  <a:pt x="143" y="877"/>
                  <a:pt x="118" y="877"/>
                </a:cubicBezTo>
                <a:cubicBezTo>
                  <a:pt x="53" y="877"/>
                  <a:pt x="0" y="930"/>
                  <a:pt x="0" y="995"/>
                </a:cubicBezTo>
                <a:cubicBezTo>
                  <a:pt x="0" y="1014"/>
                  <a:pt x="4" y="1032"/>
                  <a:pt x="13" y="1049"/>
                </a:cubicBezTo>
                <a:cubicBezTo>
                  <a:pt x="13" y="1049"/>
                  <a:pt x="13" y="1049"/>
                  <a:pt x="13" y="1049"/>
                </a:cubicBezTo>
                <a:cubicBezTo>
                  <a:pt x="13" y="1049"/>
                  <a:pt x="13" y="1049"/>
                  <a:pt x="13" y="1050"/>
                </a:cubicBezTo>
                <a:cubicBezTo>
                  <a:pt x="327" y="1587"/>
                  <a:pt x="327" y="1587"/>
                  <a:pt x="327" y="1587"/>
                </a:cubicBezTo>
                <a:cubicBezTo>
                  <a:pt x="327" y="1587"/>
                  <a:pt x="327" y="1587"/>
                  <a:pt x="327" y="1587"/>
                </a:cubicBezTo>
                <a:cubicBezTo>
                  <a:pt x="327" y="1587"/>
                  <a:pt x="327" y="1587"/>
                  <a:pt x="327" y="1587"/>
                </a:cubicBezTo>
                <a:cubicBezTo>
                  <a:pt x="421" y="1734"/>
                  <a:pt x="581" y="1822"/>
                  <a:pt x="755" y="1822"/>
                </a:cubicBezTo>
                <a:cubicBezTo>
                  <a:pt x="1090" y="1822"/>
                  <a:pt x="1090" y="1822"/>
                  <a:pt x="1090" y="1822"/>
                </a:cubicBezTo>
                <a:cubicBezTo>
                  <a:pt x="1090" y="1822"/>
                  <a:pt x="1090" y="1822"/>
                  <a:pt x="1090" y="1822"/>
                </a:cubicBezTo>
                <a:cubicBezTo>
                  <a:pt x="1262" y="1822"/>
                  <a:pt x="1402" y="1658"/>
                  <a:pt x="1402" y="1456"/>
                </a:cubicBezTo>
                <a:cubicBezTo>
                  <a:pt x="1402" y="557"/>
                  <a:pt x="1402" y="557"/>
                  <a:pt x="1402" y="557"/>
                </a:cubicBezTo>
                <a:cubicBezTo>
                  <a:pt x="1402" y="557"/>
                  <a:pt x="1402" y="556"/>
                  <a:pt x="1402" y="556"/>
                </a:cubicBezTo>
                <a:close/>
                <a:moveTo>
                  <a:pt x="1091" y="1797"/>
                </a:moveTo>
                <a:cubicBezTo>
                  <a:pt x="1091" y="1797"/>
                  <a:pt x="1091" y="1797"/>
                  <a:pt x="1091" y="1797"/>
                </a:cubicBezTo>
                <a:cubicBezTo>
                  <a:pt x="755" y="1797"/>
                  <a:pt x="755" y="1797"/>
                  <a:pt x="755" y="1797"/>
                </a:cubicBezTo>
                <a:cubicBezTo>
                  <a:pt x="590" y="1797"/>
                  <a:pt x="438" y="1713"/>
                  <a:pt x="348" y="1574"/>
                </a:cubicBezTo>
                <a:cubicBezTo>
                  <a:pt x="36" y="1039"/>
                  <a:pt x="36" y="1039"/>
                  <a:pt x="36" y="1039"/>
                </a:cubicBezTo>
                <a:cubicBezTo>
                  <a:pt x="36" y="1038"/>
                  <a:pt x="36" y="1038"/>
                  <a:pt x="36" y="1038"/>
                </a:cubicBezTo>
                <a:cubicBezTo>
                  <a:pt x="35" y="1038"/>
                  <a:pt x="36" y="1037"/>
                  <a:pt x="35" y="1037"/>
                </a:cubicBezTo>
                <a:cubicBezTo>
                  <a:pt x="29" y="1024"/>
                  <a:pt x="25" y="1010"/>
                  <a:pt x="25" y="995"/>
                </a:cubicBezTo>
                <a:cubicBezTo>
                  <a:pt x="25" y="944"/>
                  <a:pt x="67" y="902"/>
                  <a:pt x="118" y="902"/>
                </a:cubicBezTo>
                <a:cubicBezTo>
                  <a:pt x="138" y="902"/>
                  <a:pt x="157" y="909"/>
                  <a:pt x="174" y="921"/>
                </a:cubicBezTo>
                <a:cubicBezTo>
                  <a:pt x="178" y="924"/>
                  <a:pt x="183" y="928"/>
                  <a:pt x="187" y="933"/>
                </a:cubicBezTo>
                <a:cubicBezTo>
                  <a:pt x="187" y="933"/>
                  <a:pt x="187" y="933"/>
                  <a:pt x="187" y="934"/>
                </a:cubicBezTo>
                <a:cubicBezTo>
                  <a:pt x="381" y="1154"/>
                  <a:pt x="381" y="1154"/>
                  <a:pt x="381" y="1154"/>
                </a:cubicBezTo>
                <a:cubicBezTo>
                  <a:pt x="381" y="1154"/>
                  <a:pt x="381" y="1154"/>
                  <a:pt x="381" y="1154"/>
                </a:cubicBezTo>
                <a:cubicBezTo>
                  <a:pt x="382" y="1155"/>
                  <a:pt x="383" y="1156"/>
                  <a:pt x="384" y="1156"/>
                </a:cubicBezTo>
                <a:cubicBezTo>
                  <a:pt x="385" y="1157"/>
                  <a:pt x="385" y="1157"/>
                  <a:pt x="385" y="1157"/>
                </a:cubicBezTo>
                <a:cubicBezTo>
                  <a:pt x="387" y="1158"/>
                  <a:pt x="388" y="1158"/>
                  <a:pt x="390" y="1158"/>
                </a:cubicBezTo>
                <a:cubicBezTo>
                  <a:pt x="392" y="1158"/>
                  <a:pt x="393" y="1158"/>
                  <a:pt x="395" y="1157"/>
                </a:cubicBezTo>
                <a:cubicBezTo>
                  <a:pt x="396" y="1157"/>
                  <a:pt x="396" y="1156"/>
                  <a:pt x="397" y="1156"/>
                </a:cubicBezTo>
                <a:cubicBezTo>
                  <a:pt x="397" y="1156"/>
                  <a:pt x="398" y="1155"/>
                  <a:pt x="399" y="1155"/>
                </a:cubicBezTo>
                <a:cubicBezTo>
                  <a:pt x="399" y="1155"/>
                  <a:pt x="399" y="1155"/>
                  <a:pt x="399" y="1155"/>
                </a:cubicBezTo>
                <a:cubicBezTo>
                  <a:pt x="400" y="1154"/>
                  <a:pt x="400" y="1153"/>
                  <a:pt x="400" y="1152"/>
                </a:cubicBezTo>
                <a:cubicBezTo>
                  <a:pt x="401" y="1152"/>
                  <a:pt x="401" y="1151"/>
                  <a:pt x="402" y="1151"/>
                </a:cubicBezTo>
                <a:cubicBezTo>
                  <a:pt x="402" y="1150"/>
                  <a:pt x="402" y="1149"/>
                  <a:pt x="402" y="1148"/>
                </a:cubicBezTo>
                <a:cubicBezTo>
                  <a:pt x="402" y="1148"/>
                  <a:pt x="403" y="1147"/>
                  <a:pt x="403" y="1146"/>
                </a:cubicBezTo>
                <a:cubicBezTo>
                  <a:pt x="403" y="1146"/>
                  <a:pt x="403" y="1146"/>
                  <a:pt x="403" y="1145"/>
                </a:cubicBezTo>
                <a:cubicBezTo>
                  <a:pt x="403" y="311"/>
                  <a:pt x="403" y="311"/>
                  <a:pt x="403" y="311"/>
                </a:cubicBezTo>
                <a:cubicBezTo>
                  <a:pt x="404" y="249"/>
                  <a:pt x="455" y="198"/>
                  <a:pt x="518" y="198"/>
                </a:cubicBezTo>
                <a:cubicBezTo>
                  <a:pt x="580" y="198"/>
                  <a:pt x="631" y="249"/>
                  <a:pt x="632" y="311"/>
                </a:cubicBezTo>
                <a:cubicBezTo>
                  <a:pt x="632" y="830"/>
                  <a:pt x="632" y="830"/>
                  <a:pt x="632" y="830"/>
                </a:cubicBezTo>
                <a:cubicBezTo>
                  <a:pt x="632" y="837"/>
                  <a:pt x="638" y="843"/>
                  <a:pt x="645" y="843"/>
                </a:cubicBezTo>
                <a:cubicBezTo>
                  <a:pt x="652" y="843"/>
                  <a:pt x="657" y="837"/>
                  <a:pt x="657" y="830"/>
                </a:cubicBezTo>
                <a:cubicBezTo>
                  <a:pt x="657" y="314"/>
                  <a:pt x="657" y="314"/>
                  <a:pt x="657" y="314"/>
                </a:cubicBezTo>
                <a:cubicBezTo>
                  <a:pt x="657" y="313"/>
                  <a:pt x="657" y="313"/>
                  <a:pt x="657" y="313"/>
                </a:cubicBezTo>
                <a:cubicBezTo>
                  <a:pt x="657" y="312"/>
                  <a:pt x="657" y="311"/>
                  <a:pt x="657" y="310"/>
                </a:cubicBezTo>
                <a:cubicBezTo>
                  <a:pt x="657" y="139"/>
                  <a:pt x="657" y="139"/>
                  <a:pt x="657" y="139"/>
                </a:cubicBezTo>
                <a:cubicBezTo>
                  <a:pt x="657" y="138"/>
                  <a:pt x="657" y="138"/>
                  <a:pt x="657" y="138"/>
                </a:cubicBezTo>
                <a:cubicBezTo>
                  <a:pt x="657" y="76"/>
                  <a:pt x="708" y="26"/>
                  <a:pt x="770" y="26"/>
                </a:cubicBezTo>
                <a:cubicBezTo>
                  <a:pt x="832" y="26"/>
                  <a:pt x="882" y="76"/>
                  <a:pt x="882" y="138"/>
                </a:cubicBezTo>
                <a:cubicBezTo>
                  <a:pt x="882" y="138"/>
                  <a:pt x="882" y="138"/>
                  <a:pt x="882" y="138"/>
                </a:cubicBezTo>
                <a:cubicBezTo>
                  <a:pt x="882" y="854"/>
                  <a:pt x="882" y="854"/>
                  <a:pt x="882" y="854"/>
                </a:cubicBezTo>
                <a:cubicBezTo>
                  <a:pt x="882" y="861"/>
                  <a:pt x="888" y="867"/>
                  <a:pt x="895" y="867"/>
                </a:cubicBezTo>
                <a:cubicBezTo>
                  <a:pt x="902" y="867"/>
                  <a:pt x="907" y="861"/>
                  <a:pt x="907" y="854"/>
                </a:cubicBezTo>
                <a:cubicBezTo>
                  <a:pt x="907" y="307"/>
                  <a:pt x="907" y="307"/>
                  <a:pt x="907" y="307"/>
                </a:cubicBezTo>
                <a:cubicBezTo>
                  <a:pt x="907" y="307"/>
                  <a:pt x="907" y="307"/>
                  <a:pt x="907" y="307"/>
                </a:cubicBezTo>
                <a:cubicBezTo>
                  <a:pt x="907" y="243"/>
                  <a:pt x="960" y="190"/>
                  <a:pt x="1026" y="190"/>
                </a:cubicBezTo>
                <a:cubicBezTo>
                  <a:pt x="1087" y="190"/>
                  <a:pt x="1137" y="235"/>
                  <a:pt x="1144" y="295"/>
                </a:cubicBezTo>
                <a:cubicBezTo>
                  <a:pt x="1144" y="962"/>
                  <a:pt x="1144" y="962"/>
                  <a:pt x="1144" y="962"/>
                </a:cubicBezTo>
                <a:cubicBezTo>
                  <a:pt x="1144" y="969"/>
                  <a:pt x="1149" y="974"/>
                  <a:pt x="1156" y="974"/>
                </a:cubicBezTo>
                <a:cubicBezTo>
                  <a:pt x="1163" y="974"/>
                  <a:pt x="1169" y="969"/>
                  <a:pt x="1169" y="962"/>
                </a:cubicBezTo>
                <a:cubicBezTo>
                  <a:pt x="1169" y="556"/>
                  <a:pt x="1169" y="556"/>
                  <a:pt x="1169" y="556"/>
                </a:cubicBezTo>
                <a:cubicBezTo>
                  <a:pt x="1169" y="499"/>
                  <a:pt x="1216" y="453"/>
                  <a:pt x="1273" y="453"/>
                </a:cubicBezTo>
                <a:cubicBezTo>
                  <a:pt x="1330" y="453"/>
                  <a:pt x="1376" y="499"/>
                  <a:pt x="1377" y="556"/>
                </a:cubicBezTo>
                <a:cubicBezTo>
                  <a:pt x="1377" y="556"/>
                  <a:pt x="1377" y="556"/>
                  <a:pt x="1377" y="556"/>
                </a:cubicBezTo>
                <a:cubicBezTo>
                  <a:pt x="1377" y="1456"/>
                  <a:pt x="1377" y="1456"/>
                  <a:pt x="1377" y="1456"/>
                </a:cubicBezTo>
                <a:cubicBezTo>
                  <a:pt x="1377" y="1644"/>
                  <a:pt x="1248" y="1797"/>
                  <a:pt x="1091" y="1797"/>
                </a:cubicBezTo>
                <a:close/>
              </a:path>
            </a:pathLst>
          </a:custGeom>
          <a:solidFill>
            <a:schemeClr val="accent6"/>
          </a:solidFill>
          <a:ln w="38100">
            <a:solidFill>
              <a:schemeClr val="bg1"/>
            </a:solidFill>
          </a:ln>
        </p:spPr>
        <p:txBody>
          <a:bodyPr vert="horz" wrap="square" lIns="91440" tIns="45720" rIns="91440" bIns="45720" numCol="1" anchor="t" anchorCtr="0" compatLnSpc="1">
            <a:prstTxWarp prst="textNoShape">
              <a:avLst/>
            </a:prstTxWarp>
          </a:bodyPr>
          <a:lstStyle/>
          <a:p>
            <a:endParaRPr lang="en-CA"/>
          </a:p>
        </p:txBody>
      </p:sp>
      <p:grpSp>
        <p:nvGrpSpPr>
          <p:cNvPr id="42" name="Group 41">
            <a:extLst>
              <a:ext uri="{FF2B5EF4-FFF2-40B4-BE49-F238E27FC236}">
                <a16:creationId xmlns:a16="http://schemas.microsoft.com/office/drawing/2014/main" id="{01417A37-E07F-4D87-B503-AA49EC5505FA}"/>
              </a:ext>
            </a:extLst>
          </p:cNvPr>
          <p:cNvGrpSpPr/>
          <p:nvPr/>
        </p:nvGrpSpPr>
        <p:grpSpPr>
          <a:xfrm>
            <a:off x="5951205" y="3450528"/>
            <a:ext cx="870365" cy="1037065"/>
            <a:chOff x="5919253" y="3093320"/>
            <a:chExt cx="1118794" cy="1037065"/>
          </a:xfrm>
        </p:grpSpPr>
        <p:sp>
          <p:nvSpPr>
            <p:cNvPr id="38" name="Rectangle 37">
              <a:extLst>
                <a:ext uri="{FF2B5EF4-FFF2-40B4-BE49-F238E27FC236}">
                  <a16:creationId xmlns:a16="http://schemas.microsoft.com/office/drawing/2014/main" id="{83EFEF64-1BF2-49A1-8081-A97C51A904DC}"/>
                </a:ext>
              </a:extLst>
            </p:cNvPr>
            <p:cNvSpPr/>
            <p:nvPr/>
          </p:nvSpPr>
          <p:spPr>
            <a:xfrm>
              <a:off x="5919253" y="3093320"/>
              <a:ext cx="1118794" cy="1037065"/>
            </a:xfrm>
            <a:prstGeom prst="rect">
              <a:avLst/>
            </a:prstGeom>
            <a:noFill/>
            <a:ln w="50800">
              <a:solidFill>
                <a:schemeClr val="bg1"/>
              </a:solidFill>
            </a:ln>
          </p:spPr>
          <p:txBody>
            <a:bodyPr vert="horz" wrap="square" lIns="91440" tIns="45720" rIns="91440" bIns="45720" numCol="1" anchor="t" anchorCtr="0" compatLnSpc="1">
              <a:prstTxWarp prst="textNoShape">
                <a:avLst/>
              </a:prstTxWarp>
            </a:bodyPr>
            <a:lstStyle/>
            <a:p>
              <a:endParaRPr lang="en-CA" dirty="0"/>
            </a:p>
          </p:txBody>
        </p:sp>
        <p:sp>
          <p:nvSpPr>
            <p:cNvPr id="39" name="Rectangle 38">
              <a:extLst>
                <a:ext uri="{FF2B5EF4-FFF2-40B4-BE49-F238E27FC236}">
                  <a16:creationId xmlns:a16="http://schemas.microsoft.com/office/drawing/2014/main" id="{A6844826-6E17-49C1-A8BE-F59B05AC9C04}"/>
                </a:ext>
              </a:extLst>
            </p:cNvPr>
            <p:cNvSpPr/>
            <p:nvPr/>
          </p:nvSpPr>
          <p:spPr>
            <a:xfrm>
              <a:off x="6057078" y="3587338"/>
              <a:ext cx="210898" cy="467434"/>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0" name="Rectangle 39">
              <a:extLst>
                <a:ext uri="{FF2B5EF4-FFF2-40B4-BE49-F238E27FC236}">
                  <a16:creationId xmlns:a16="http://schemas.microsoft.com/office/drawing/2014/main" id="{9DDA0468-E4D2-42BF-ABA8-375A74AD5D8B}"/>
                </a:ext>
              </a:extLst>
            </p:cNvPr>
            <p:cNvSpPr/>
            <p:nvPr/>
          </p:nvSpPr>
          <p:spPr>
            <a:xfrm>
              <a:off x="6371133" y="3309492"/>
              <a:ext cx="210898" cy="745280"/>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1" name="Rectangle 40">
              <a:extLst>
                <a:ext uri="{FF2B5EF4-FFF2-40B4-BE49-F238E27FC236}">
                  <a16:creationId xmlns:a16="http://schemas.microsoft.com/office/drawing/2014/main" id="{DCEDB913-E380-49AB-9DC9-8276B0446D30}"/>
                </a:ext>
              </a:extLst>
            </p:cNvPr>
            <p:cNvSpPr/>
            <p:nvPr/>
          </p:nvSpPr>
          <p:spPr>
            <a:xfrm>
              <a:off x="6685204" y="3677213"/>
              <a:ext cx="210898" cy="377559"/>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grpSp>
        <p:nvGrpSpPr>
          <p:cNvPr id="48" name="Group 47">
            <a:extLst>
              <a:ext uri="{FF2B5EF4-FFF2-40B4-BE49-F238E27FC236}">
                <a16:creationId xmlns:a16="http://schemas.microsoft.com/office/drawing/2014/main" id="{F6C770F9-6F75-445E-BBF0-8AEBEBE6DE70}"/>
              </a:ext>
            </a:extLst>
          </p:cNvPr>
          <p:cNvGrpSpPr/>
          <p:nvPr/>
        </p:nvGrpSpPr>
        <p:grpSpPr>
          <a:xfrm>
            <a:off x="3717780" y="3407611"/>
            <a:ext cx="1589186" cy="1164389"/>
            <a:chOff x="3717780" y="3407611"/>
            <a:chExt cx="1589186" cy="1164389"/>
          </a:xfrm>
        </p:grpSpPr>
        <p:pic>
          <p:nvPicPr>
            <p:cNvPr id="34" name="Graphic 33" descr="Speech">
              <a:extLst>
                <a:ext uri="{FF2B5EF4-FFF2-40B4-BE49-F238E27FC236}">
                  <a16:creationId xmlns:a16="http://schemas.microsoft.com/office/drawing/2014/main" id="{B3667ECF-986B-488E-872A-A8F371C88085}"/>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t="14647" b="12084"/>
            <a:stretch/>
          </p:blipFill>
          <p:spPr>
            <a:xfrm>
              <a:off x="3717780" y="3407611"/>
              <a:ext cx="1589186" cy="1164389"/>
            </a:xfrm>
            <a:prstGeom prst="rect">
              <a:avLst/>
            </a:prstGeom>
          </p:spPr>
        </p:pic>
        <p:sp>
          <p:nvSpPr>
            <p:cNvPr id="45" name="Oval 44">
              <a:extLst>
                <a:ext uri="{FF2B5EF4-FFF2-40B4-BE49-F238E27FC236}">
                  <a16:creationId xmlns:a16="http://schemas.microsoft.com/office/drawing/2014/main" id="{47A4A390-6503-41EF-8527-E5E093F85F2C}"/>
                </a:ext>
              </a:extLst>
            </p:cNvPr>
            <p:cNvSpPr/>
            <p:nvPr/>
          </p:nvSpPr>
          <p:spPr>
            <a:xfrm>
              <a:off x="4158240"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6" name="Oval 45">
              <a:extLst>
                <a:ext uri="{FF2B5EF4-FFF2-40B4-BE49-F238E27FC236}">
                  <a16:creationId xmlns:a16="http://schemas.microsoft.com/office/drawing/2014/main" id="{0FC3D8B4-8A53-496C-BCBC-42059E2596E6}"/>
                </a:ext>
              </a:extLst>
            </p:cNvPr>
            <p:cNvSpPr/>
            <p:nvPr/>
          </p:nvSpPr>
          <p:spPr>
            <a:xfrm>
              <a:off x="4433592"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7" name="Oval 46">
              <a:extLst>
                <a:ext uri="{FF2B5EF4-FFF2-40B4-BE49-F238E27FC236}">
                  <a16:creationId xmlns:a16="http://schemas.microsoft.com/office/drawing/2014/main" id="{9B2CA4A9-53DA-4517-87DA-89B0B8A66F62}"/>
                </a:ext>
              </a:extLst>
            </p:cNvPr>
            <p:cNvSpPr/>
            <p:nvPr/>
          </p:nvSpPr>
          <p:spPr>
            <a:xfrm>
              <a:off x="4708944"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
        <p:nvSpPr>
          <p:cNvPr id="22" name="Rectangle 21">
            <a:extLst>
              <a:ext uri="{FF2B5EF4-FFF2-40B4-BE49-F238E27FC236}">
                <a16:creationId xmlns:a16="http://schemas.microsoft.com/office/drawing/2014/main" id="{4500CE14-DCDD-4FAC-8AAA-8C86DF042799}"/>
              </a:ext>
            </a:extLst>
          </p:cNvPr>
          <p:cNvSpPr/>
          <p:nvPr/>
        </p:nvSpPr>
        <p:spPr>
          <a:xfrm>
            <a:off x="7917873" y="269918"/>
            <a:ext cx="1226127" cy="778840"/>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23" name="Group 22">
            <a:extLst>
              <a:ext uri="{FF2B5EF4-FFF2-40B4-BE49-F238E27FC236}">
                <a16:creationId xmlns:a16="http://schemas.microsoft.com/office/drawing/2014/main" id="{DFC466BD-D2BA-4647-8794-95575F40ABCD}"/>
              </a:ext>
            </a:extLst>
          </p:cNvPr>
          <p:cNvGrpSpPr/>
          <p:nvPr/>
        </p:nvGrpSpPr>
        <p:grpSpPr>
          <a:xfrm>
            <a:off x="8219022" y="397127"/>
            <a:ext cx="438566" cy="522564"/>
            <a:chOff x="5919256" y="3093320"/>
            <a:chExt cx="1118795" cy="1037065"/>
          </a:xfrm>
        </p:grpSpPr>
        <p:sp>
          <p:nvSpPr>
            <p:cNvPr id="24" name="Rectangle 23">
              <a:extLst>
                <a:ext uri="{FF2B5EF4-FFF2-40B4-BE49-F238E27FC236}">
                  <a16:creationId xmlns:a16="http://schemas.microsoft.com/office/drawing/2014/main" id="{5EB02DA4-4867-4A06-91EE-911A24921381}"/>
                </a:ext>
              </a:extLst>
            </p:cNvPr>
            <p:cNvSpPr/>
            <p:nvPr/>
          </p:nvSpPr>
          <p:spPr>
            <a:xfrm>
              <a:off x="5919256" y="3093320"/>
              <a:ext cx="1118795" cy="1037065"/>
            </a:xfrm>
            <a:prstGeom prst="rect">
              <a:avLst/>
            </a:prstGeom>
            <a:noFill/>
            <a:ln w="25400">
              <a:solidFill>
                <a:schemeClr val="bg1"/>
              </a:solidFill>
            </a:ln>
          </p:spPr>
          <p:txBody>
            <a:bodyPr vert="horz" wrap="square" lIns="91440" tIns="45720" rIns="91440" bIns="45720" numCol="1" anchor="t" anchorCtr="0" compatLnSpc="1">
              <a:prstTxWarp prst="textNoShape">
                <a:avLst/>
              </a:prstTxWarp>
            </a:bodyPr>
            <a:lstStyle/>
            <a:p>
              <a:endParaRPr lang="en-CA" dirty="0"/>
            </a:p>
          </p:txBody>
        </p:sp>
        <p:sp>
          <p:nvSpPr>
            <p:cNvPr id="25" name="Rectangle 24">
              <a:extLst>
                <a:ext uri="{FF2B5EF4-FFF2-40B4-BE49-F238E27FC236}">
                  <a16:creationId xmlns:a16="http://schemas.microsoft.com/office/drawing/2014/main" id="{3D2D6416-9764-458E-833C-CB1E4B50F927}"/>
                </a:ext>
              </a:extLst>
            </p:cNvPr>
            <p:cNvSpPr/>
            <p:nvPr/>
          </p:nvSpPr>
          <p:spPr>
            <a:xfrm>
              <a:off x="6057079" y="3587338"/>
              <a:ext cx="210898" cy="467434"/>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6" name="Rectangle 25">
              <a:extLst>
                <a:ext uri="{FF2B5EF4-FFF2-40B4-BE49-F238E27FC236}">
                  <a16:creationId xmlns:a16="http://schemas.microsoft.com/office/drawing/2014/main" id="{481569E3-8159-41D9-8142-664A5FB3E35C}"/>
                </a:ext>
              </a:extLst>
            </p:cNvPr>
            <p:cNvSpPr/>
            <p:nvPr/>
          </p:nvSpPr>
          <p:spPr>
            <a:xfrm>
              <a:off x="6371141" y="3309492"/>
              <a:ext cx="210898" cy="745280"/>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7" name="Rectangle 26">
              <a:extLst>
                <a:ext uri="{FF2B5EF4-FFF2-40B4-BE49-F238E27FC236}">
                  <a16:creationId xmlns:a16="http://schemas.microsoft.com/office/drawing/2014/main" id="{BA18A863-BA4C-4025-90CE-A126979EB565}"/>
                </a:ext>
              </a:extLst>
            </p:cNvPr>
            <p:cNvSpPr/>
            <p:nvPr/>
          </p:nvSpPr>
          <p:spPr>
            <a:xfrm>
              <a:off x="6685204" y="3677213"/>
              <a:ext cx="210898" cy="377559"/>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
        <p:nvSpPr>
          <p:cNvPr id="28" name="Rectangle 27">
            <a:extLst>
              <a:ext uri="{FF2B5EF4-FFF2-40B4-BE49-F238E27FC236}">
                <a16:creationId xmlns:a16="http://schemas.microsoft.com/office/drawing/2014/main" id="{AAE430C7-B540-4E96-9BC4-4F23D8169F9F}"/>
              </a:ext>
            </a:extLst>
          </p:cNvPr>
          <p:cNvSpPr/>
          <p:nvPr/>
        </p:nvSpPr>
        <p:spPr>
          <a:xfrm>
            <a:off x="8894619" y="269918"/>
            <a:ext cx="249381" cy="778840"/>
          </a:xfrm>
          <a:prstGeom prst="rect">
            <a:avLst/>
          </a:prstGeom>
          <a:solidFill>
            <a:srgbClr val="3D7A8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Tree>
    <p:custDataLst>
      <p:tags r:id="rId1"/>
    </p:custDataLst>
    <p:extLst>
      <p:ext uri="{BB962C8B-B14F-4D97-AF65-F5344CB8AC3E}">
        <p14:creationId xmlns:p14="http://schemas.microsoft.com/office/powerpoint/2010/main" val="10674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04474" y="181050"/>
            <a:ext cx="8804030" cy="871686"/>
          </a:xfrm>
        </p:spPr>
        <p:txBody>
          <a:bodyPr/>
          <a:lstStyle/>
          <a:p>
            <a:r>
              <a:rPr lang="en-CA" dirty="0">
                <a:solidFill>
                  <a:schemeClr val="accent1"/>
                </a:solidFill>
              </a:rPr>
              <a:t>agenda</a:t>
            </a:r>
            <a:endParaRPr lang="en-US" dirty="0">
              <a:solidFill>
                <a:schemeClr val="accent1"/>
              </a:solidFill>
            </a:endParaRPr>
          </a:p>
        </p:txBody>
      </p:sp>
      <p:sp>
        <p:nvSpPr>
          <p:cNvPr id="8" name="Content Placeholder 1">
            <a:extLst>
              <a:ext uri="{FF2B5EF4-FFF2-40B4-BE49-F238E27FC236}">
                <a16:creationId xmlns:a16="http://schemas.microsoft.com/office/drawing/2014/main" id="{15590F25-EDE4-46FB-A80F-B157E31B1322}"/>
              </a:ext>
            </a:extLst>
          </p:cNvPr>
          <p:cNvSpPr>
            <a:spLocks noGrp="1"/>
          </p:cNvSpPr>
          <p:nvPr>
            <p:ph idx="4294967295"/>
          </p:nvPr>
        </p:nvSpPr>
        <p:spPr>
          <a:xfrm>
            <a:off x="1702996" y="3180815"/>
            <a:ext cx="2183991" cy="443352"/>
          </a:xfrm>
        </p:spPr>
        <p:txBody>
          <a:bodyPr vert="horz" lIns="91440" tIns="45720" rIns="91440" bIns="45720" rtlCol="0">
            <a:noAutofit/>
          </a:bodyPr>
          <a:lstStyle/>
          <a:p>
            <a:pPr marL="0" indent="0">
              <a:spcBef>
                <a:spcPct val="20000"/>
              </a:spcBef>
              <a:buNone/>
            </a:pPr>
            <a:r>
              <a:rPr lang="en-CA" sz="2400" dirty="0">
                <a:solidFill>
                  <a:schemeClr val="accent1"/>
                </a:solidFill>
              </a:rPr>
              <a:t>What’s new</a:t>
            </a:r>
          </a:p>
        </p:txBody>
      </p:sp>
      <p:sp>
        <p:nvSpPr>
          <p:cNvPr id="23" name="Rectangle 22">
            <a:extLst>
              <a:ext uri="{FF2B5EF4-FFF2-40B4-BE49-F238E27FC236}">
                <a16:creationId xmlns:a16="http://schemas.microsoft.com/office/drawing/2014/main" id="{1B45447F-6A25-455A-BE66-33959DE685D0}"/>
              </a:ext>
            </a:extLst>
          </p:cNvPr>
          <p:cNvSpPr/>
          <p:nvPr/>
        </p:nvSpPr>
        <p:spPr>
          <a:xfrm>
            <a:off x="1636090" y="1222743"/>
            <a:ext cx="2584448" cy="2404030"/>
          </a:xfrm>
          <a:prstGeom prst="rect">
            <a:avLst/>
          </a:prstGeom>
          <a:noFill/>
          <a:ln w="19050">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3" name="Group 2">
            <a:extLst>
              <a:ext uri="{FF2B5EF4-FFF2-40B4-BE49-F238E27FC236}">
                <a16:creationId xmlns:a16="http://schemas.microsoft.com/office/drawing/2014/main" id="{5A589A66-BF43-4ADA-9B5F-8797227C0373}"/>
              </a:ext>
            </a:extLst>
          </p:cNvPr>
          <p:cNvGrpSpPr/>
          <p:nvPr/>
        </p:nvGrpSpPr>
        <p:grpSpPr>
          <a:xfrm>
            <a:off x="4909300" y="1124744"/>
            <a:ext cx="2687036" cy="2502030"/>
            <a:chOff x="4909300" y="1124744"/>
            <a:chExt cx="2687036" cy="2502030"/>
          </a:xfrm>
        </p:grpSpPr>
        <p:sp>
          <p:nvSpPr>
            <p:cNvPr id="13" name="Rectangle 12">
              <a:extLst>
                <a:ext uri="{FF2B5EF4-FFF2-40B4-BE49-F238E27FC236}">
                  <a16:creationId xmlns:a16="http://schemas.microsoft.com/office/drawing/2014/main" id="{7AA7E3FB-5E6E-4CCD-A2DC-7E1C0FC189D5}"/>
                </a:ext>
              </a:extLst>
            </p:cNvPr>
            <p:cNvSpPr/>
            <p:nvPr/>
          </p:nvSpPr>
          <p:spPr>
            <a:xfrm>
              <a:off x="4909300" y="1222744"/>
              <a:ext cx="2584448" cy="2404030"/>
            </a:xfrm>
            <a:prstGeom prst="rect">
              <a:avLst/>
            </a:prstGeom>
            <a:noFill/>
            <a:ln w="19050">
              <a:solidFill>
                <a:schemeClr val="accent2"/>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8" name="Content Placeholder 1">
              <a:extLst>
                <a:ext uri="{FF2B5EF4-FFF2-40B4-BE49-F238E27FC236}">
                  <a16:creationId xmlns:a16="http://schemas.microsoft.com/office/drawing/2014/main" id="{FC209005-AE17-4321-8EAB-CEC7B393CF1C}"/>
                </a:ext>
              </a:extLst>
            </p:cNvPr>
            <p:cNvSpPr txBox="1">
              <a:spLocks/>
            </p:cNvSpPr>
            <p:nvPr/>
          </p:nvSpPr>
          <p:spPr>
            <a:xfrm>
              <a:off x="4971913" y="3180815"/>
              <a:ext cx="1825888" cy="443352"/>
            </a:xfrm>
            <a:prstGeom prst="rect">
              <a:avLst/>
            </a:prstGeom>
          </p:spPr>
          <p:txBody>
            <a:bodyPr vert="horz" lIns="91440" tIns="45720" rIns="91440" bIns="45720" rtlCol="0">
              <a:noAutofit/>
            </a:bodyPr>
            <a:lstStyle>
              <a:lvl1pPr indent="0">
                <a:lnSpc>
                  <a:spcPct val="90000"/>
                </a:lnSpc>
                <a:spcBef>
                  <a:spcPct val="20000"/>
                </a:spcBef>
                <a:buFont typeface="Arial" panose="020B0604020202020204" pitchFamily="34" charset="0"/>
                <a:buNone/>
                <a:defRPr sz="2400">
                  <a:solidFill>
                    <a:schemeClr val="tx2"/>
                  </a:solidFill>
                </a:defRPr>
              </a:lvl1pPr>
              <a:lvl2pPr marL="742950" indent="-285750">
                <a:lnSpc>
                  <a:spcPct val="90000"/>
                </a:lnSpc>
                <a:spcBef>
                  <a:spcPts val="1800"/>
                </a:spcBef>
                <a:buFont typeface="Arial" panose="020B0604020202020204" pitchFamily="34" charset="0"/>
                <a:buChar char="–"/>
                <a:defRPr sz="2800">
                  <a:solidFill>
                    <a:schemeClr val="tx2"/>
                  </a:solidFill>
                </a:defRPr>
              </a:lvl2pPr>
              <a:lvl3pPr marL="1143000" indent="-228600">
                <a:lnSpc>
                  <a:spcPct val="90000"/>
                </a:lnSpc>
                <a:spcBef>
                  <a:spcPts val="1800"/>
                </a:spcBef>
                <a:buFont typeface="Arial" panose="020B0604020202020204" pitchFamily="34" charset="0"/>
                <a:buChar char="•"/>
                <a:defRPr sz="2400">
                  <a:solidFill>
                    <a:schemeClr val="tx2"/>
                  </a:solidFill>
                </a:defRPr>
              </a:lvl3pPr>
              <a:lvl4pPr marL="1600200" indent="-228600">
                <a:lnSpc>
                  <a:spcPct val="90000"/>
                </a:lnSpc>
                <a:spcBef>
                  <a:spcPts val="1800"/>
                </a:spcBef>
                <a:buFont typeface="Arial" panose="020B0604020202020204" pitchFamily="34" charset="0"/>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solidFill>
                    <a:schemeClr val="accent1"/>
                  </a:solidFill>
                </a:rPr>
                <a:t>Reports</a:t>
              </a:r>
            </a:p>
          </p:txBody>
        </p:sp>
        <p:pic>
          <p:nvPicPr>
            <p:cNvPr id="26" name="Picture 25">
              <a:extLst>
                <a:ext uri="{FF2B5EF4-FFF2-40B4-BE49-F238E27FC236}">
                  <a16:creationId xmlns:a16="http://schemas.microsoft.com/office/drawing/2014/main" id="{0BFE5DD6-19EF-49A4-9B5C-1541D3AC9A0C}"/>
                </a:ext>
              </a:extLst>
            </p:cNvPr>
            <p:cNvPicPr>
              <a:picLocks noChangeAspect="1"/>
            </p:cNvPicPr>
            <p:nvPr/>
          </p:nvPicPr>
          <p:blipFill>
            <a:blip r:embed="rId4"/>
            <a:stretch>
              <a:fillRect/>
            </a:stretch>
          </p:blipFill>
          <p:spPr>
            <a:xfrm>
              <a:off x="5042736" y="1124744"/>
              <a:ext cx="2553600" cy="1915200"/>
            </a:xfrm>
            <a:prstGeom prst="rect">
              <a:avLst/>
            </a:prstGeom>
          </p:spPr>
        </p:pic>
      </p:grpSp>
      <p:grpSp>
        <p:nvGrpSpPr>
          <p:cNvPr id="4" name="Group 3">
            <a:extLst>
              <a:ext uri="{FF2B5EF4-FFF2-40B4-BE49-F238E27FC236}">
                <a16:creationId xmlns:a16="http://schemas.microsoft.com/office/drawing/2014/main" id="{419C23F3-108C-43D2-BF39-829DC7F56DCA}"/>
              </a:ext>
            </a:extLst>
          </p:cNvPr>
          <p:cNvGrpSpPr/>
          <p:nvPr/>
        </p:nvGrpSpPr>
        <p:grpSpPr>
          <a:xfrm>
            <a:off x="1636090" y="3862493"/>
            <a:ext cx="2680445" cy="2502029"/>
            <a:chOff x="1636090" y="3862493"/>
            <a:chExt cx="2680445" cy="2502029"/>
          </a:xfrm>
        </p:grpSpPr>
        <p:sp>
          <p:nvSpPr>
            <p:cNvPr id="28" name="Rectangle 27">
              <a:extLst>
                <a:ext uri="{FF2B5EF4-FFF2-40B4-BE49-F238E27FC236}">
                  <a16:creationId xmlns:a16="http://schemas.microsoft.com/office/drawing/2014/main" id="{090BB4FC-D6D8-443C-AF76-58E827C029C7}"/>
                </a:ext>
              </a:extLst>
            </p:cNvPr>
            <p:cNvSpPr/>
            <p:nvPr/>
          </p:nvSpPr>
          <p:spPr>
            <a:xfrm>
              <a:off x="1636090" y="3960492"/>
              <a:ext cx="2584448" cy="2404030"/>
            </a:xfrm>
            <a:prstGeom prst="rect">
              <a:avLst/>
            </a:prstGeom>
            <a:noFill/>
            <a:ln w="19050">
              <a:solidFill>
                <a:schemeClr val="accent3"/>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pic>
          <p:nvPicPr>
            <p:cNvPr id="27" name="Picture 26">
              <a:extLst>
                <a:ext uri="{FF2B5EF4-FFF2-40B4-BE49-F238E27FC236}">
                  <a16:creationId xmlns:a16="http://schemas.microsoft.com/office/drawing/2014/main" id="{3BE33455-4EC0-4E7D-A821-ABA473F20BA8}"/>
                </a:ext>
              </a:extLst>
            </p:cNvPr>
            <p:cNvPicPr>
              <a:picLocks noChangeAspect="1"/>
            </p:cNvPicPr>
            <p:nvPr/>
          </p:nvPicPr>
          <p:blipFill>
            <a:blip r:embed="rId5"/>
            <a:stretch>
              <a:fillRect/>
            </a:stretch>
          </p:blipFill>
          <p:spPr>
            <a:xfrm>
              <a:off x="1768407" y="3862493"/>
              <a:ext cx="2548128" cy="1911096"/>
            </a:xfrm>
            <a:prstGeom prst="rect">
              <a:avLst/>
            </a:prstGeom>
          </p:spPr>
        </p:pic>
        <p:sp>
          <p:nvSpPr>
            <p:cNvPr id="30" name="Content Placeholder 1">
              <a:extLst>
                <a:ext uri="{FF2B5EF4-FFF2-40B4-BE49-F238E27FC236}">
                  <a16:creationId xmlns:a16="http://schemas.microsoft.com/office/drawing/2014/main" id="{3EF40864-2880-4AE7-B086-FBB165509DC6}"/>
                </a:ext>
              </a:extLst>
            </p:cNvPr>
            <p:cNvSpPr txBox="1">
              <a:spLocks/>
            </p:cNvSpPr>
            <p:nvPr/>
          </p:nvSpPr>
          <p:spPr>
            <a:xfrm>
              <a:off x="1702996" y="5918564"/>
              <a:ext cx="2602904" cy="443352"/>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8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lnSpc>
                  <a:spcPct val="90000"/>
                </a:lnSpc>
                <a:spcBef>
                  <a:spcPts val="18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20000"/>
                </a:spcBef>
                <a:buNone/>
              </a:pPr>
              <a:r>
                <a:rPr lang="en-CA" sz="2400" dirty="0">
                  <a:solidFill>
                    <a:schemeClr val="accent1"/>
                  </a:solidFill>
                </a:rPr>
                <a:t>Day end process</a:t>
              </a:r>
            </a:p>
          </p:txBody>
        </p:sp>
      </p:grpSp>
      <p:grpSp>
        <p:nvGrpSpPr>
          <p:cNvPr id="5" name="Group 4">
            <a:extLst>
              <a:ext uri="{FF2B5EF4-FFF2-40B4-BE49-F238E27FC236}">
                <a16:creationId xmlns:a16="http://schemas.microsoft.com/office/drawing/2014/main" id="{02951C17-1453-4F99-8915-205E654B953F}"/>
              </a:ext>
            </a:extLst>
          </p:cNvPr>
          <p:cNvGrpSpPr/>
          <p:nvPr/>
        </p:nvGrpSpPr>
        <p:grpSpPr>
          <a:xfrm>
            <a:off x="4909300" y="3862493"/>
            <a:ext cx="2681564" cy="2502030"/>
            <a:chOff x="4909300" y="3862493"/>
            <a:chExt cx="2681564" cy="2502030"/>
          </a:xfrm>
        </p:grpSpPr>
        <p:sp>
          <p:nvSpPr>
            <p:cNvPr id="29" name="Rectangle 28">
              <a:extLst>
                <a:ext uri="{FF2B5EF4-FFF2-40B4-BE49-F238E27FC236}">
                  <a16:creationId xmlns:a16="http://schemas.microsoft.com/office/drawing/2014/main" id="{3D7211C1-B58D-4076-A653-31CE1CA82616}"/>
                </a:ext>
              </a:extLst>
            </p:cNvPr>
            <p:cNvSpPr/>
            <p:nvPr/>
          </p:nvSpPr>
          <p:spPr>
            <a:xfrm>
              <a:off x="4909300" y="3960493"/>
              <a:ext cx="2584448" cy="2404030"/>
            </a:xfrm>
            <a:prstGeom prst="rect">
              <a:avLst/>
            </a:prstGeom>
            <a:noFill/>
            <a:ln w="19050">
              <a:solidFill>
                <a:schemeClr val="accent5"/>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31" name="Content Placeholder 1">
              <a:extLst>
                <a:ext uri="{FF2B5EF4-FFF2-40B4-BE49-F238E27FC236}">
                  <a16:creationId xmlns:a16="http://schemas.microsoft.com/office/drawing/2014/main" id="{7E887762-468F-4248-8DE3-459F325E9EEC}"/>
                </a:ext>
              </a:extLst>
            </p:cNvPr>
            <p:cNvSpPr txBox="1">
              <a:spLocks/>
            </p:cNvSpPr>
            <p:nvPr/>
          </p:nvSpPr>
          <p:spPr>
            <a:xfrm>
              <a:off x="4971912" y="5918564"/>
              <a:ext cx="2403297" cy="443352"/>
            </a:xfrm>
            <a:prstGeom prst="rect">
              <a:avLst/>
            </a:prstGeom>
          </p:spPr>
          <p:txBody>
            <a:bodyPr vert="horz" lIns="91440" tIns="45720" rIns="91440" bIns="45720" rtlCol="0">
              <a:noAutofit/>
            </a:bodyPr>
            <a:lstStyle>
              <a:lvl1pPr indent="0">
                <a:lnSpc>
                  <a:spcPct val="90000"/>
                </a:lnSpc>
                <a:spcBef>
                  <a:spcPct val="20000"/>
                </a:spcBef>
                <a:buFont typeface="Arial" panose="020B0604020202020204" pitchFamily="34" charset="0"/>
                <a:buNone/>
                <a:defRPr sz="2400">
                  <a:solidFill>
                    <a:schemeClr val="tx2"/>
                  </a:solidFill>
                </a:defRPr>
              </a:lvl1pPr>
              <a:lvl2pPr marL="742950" indent="-285750">
                <a:lnSpc>
                  <a:spcPct val="90000"/>
                </a:lnSpc>
                <a:spcBef>
                  <a:spcPts val="1800"/>
                </a:spcBef>
                <a:buFont typeface="Arial" panose="020B0604020202020204" pitchFamily="34" charset="0"/>
                <a:buChar char="–"/>
                <a:defRPr sz="2800">
                  <a:solidFill>
                    <a:schemeClr val="tx2"/>
                  </a:solidFill>
                </a:defRPr>
              </a:lvl2pPr>
              <a:lvl3pPr marL="1143000" indent="-228600">
                <a:lnSpc>
                  <a:spcPct val="90000"/>
                </a:lnSpc>
                <a:spcBef>
                  <a:spcPts val="1800"/>
                </a:spcBef>
                <a:buFont typeface="Arial" panose="020B0604020202020204" pitchFamily="34" charset="0"/>
                <a:buChar char="•"/>
                <a:defRPr sz="2400">
                  <a:solidFill>
                    <a:schemeClr val="tx2"/>
                  </a:solidFill>
                </a:defRPr>
              </a:lvl3pPr>
              <a:lvl4pPr marL="1600200" indent="-228600">
                <a:lnSpc>
                  <a:spcPct val="90000"/>
                </a:lnSpc>
                <a:spcBef>
                  <a:spcPts val="1800"/>
                </a:spcBef>
                <a:buFont typeface="Arial" panose="020B0604020202020204" pitchFamily="34" charset="0"/>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solidFill>
                    <a:schemeClr val="accent1"/>
                  </a:solidFill>
                </a:rPr>
                <a:t>Other updates</a:t>
              </a:r>
            </a:p>
            <a:p>
              <a:endParaRPr lang="en-CA" dirty="0">
                <a:solidFill>
                  <a:schemeClr val="accent1"/>
                </a:solidFill>
              </a:endParaRPr>
            </a:p>
          </p:txBody>
        </p:sp>
        <p:pic>
          <p:nvPicPr>
            <p:cNvPr id="34" name="Picture 33">
              <a:extLst>
                <a:ext uri="{FF2B5EF4-FFF2-40B4-BE49-F238E27FC236}">
                  <a16:creationId xmlns:a16="http://schemas.microsoft.com/office/drawing/2014/main" id="{ECD10069-D338-4B01-9525-993B4CB3AF1C}"/>
                </a:ext>
              </a:extLst>
            </p:cNvPr>
            <p:cNvPicPr>
              <a:picLocks noChangeAspect="1"/>
            </p:cNvPicPr>
            <p:nvPr/>
          </p:nvPicPr>
          <p:blipFill>
            <a:blip r:embed="rId6"/>
            <a:stretch>
              <a:fillRect/>
            </a:stretch>
          </p:blipFill>
          <p:spPr>
            <a:xfrm>
              <a:off x="5042736" y="3862493"/>
              <a:ext cx="2548128" cy="1911096"/>
            </a:xfrm>
            <a:prstGeom prst="rect">
              <a:avLst/>
            </a:prstGeom>
          </p:spPr>
        </p:pic>
      </p:grpSp>
      <p:grpSp>
        <p:nvGrpSpPr>
          <p:cNvPr id="20" name="Group 19">
            <a:extLst>
              <a:ext uri="{FF2B5EF4-FFF2-40B4-BE49-F238E27FC236}">
                <a16:creationId xmlns:a16="http://schemas.microsoft.com/office/drawing/2014/main" id="{7EBD99B4-7D9C-493D-9BA9-14119F6D65FB}"/>
              </a:ext>
            </a:extLst>
          </p:cNvPr>
          <p:cNvGrpSpPr/>
          <p:nvPr/>
        </p:nvGrpSpPr>
        <p:grpSpPr>
          <a:xfrm>
            <a:off x="2515811" y="937908"/>
            <a:ext cx="1982390" cy="1982390"/>
            <a:chOff x="-281674" y="1294294"/>
            <a:chExt cx="4613564" cy="4613564"/>
          </a:xfrm>
        </p:grpSpPr>
        <p:sp>
          <p:nvSpPr>
            <p:cNvPr id="24" name="Oval 23">
              <a:extLst>
                <a:ext uri="{FF2B5EF4-FFF2-40B4-BE49-F238E27FC236}">
                  <a16:creationId xmlns:a16="http://schemas.microsoft.com/office/drawing/2014/main" id="{11928813-B3AE-43CA-B98F-FA1F46D308F9}"/>
                </a:ext>
              </a:extLst>
            </p:cNvPr>
            <p:cNvSpPr/>
            <p:nvPr/>
          </p:nvSpPr>
          <p:spPr>
            <a:xfrm>
              <a:off x="-281674" y="1294294"/>
              <a:ext cx="4613564" cy="4613564"/>
            </a:xfrm>
            <a:prstGeom prst="ellipse">
              <a:avLst/>
            </a:prstGeom>
            <a:solidFill>
              <a:schemeClr val="accent4"/>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5" name="Freeform: Shape 24">
              <a:extLst>
                <a:ext uri="{FF2B5EF4-FFF2-40B4-BE49-F238E27FC236}">
                  <a16:creationId xmlns:a16="http://schemas.microsoft.com/office/drawing/2014/main" id="{69E1113B-4BF4-44B4-8BB3-BADFB54D8B5D}"/>
                </a:ext>
              </a:extLst>
            </p:cNvPr>
            <p:cNvSpPr/>
            <p:nvPr/>
          </p:nvSpPr>
          <p:spPr>
            <a:xfrm>
              <a:off x="945573" y="2337955"/>
              <a:ext cx="3378714" cy="3569903"/>
            </a:xfrm>
            <a:custGeom>
              <a:avLst/>
              <a:gdLst>
                <a:gd name="connsiteX0" fmla="*/ 2234045 w 3378714"/>
                <a:gd name="connsiteY0" fmla="*/ 0 h 3580294"/>
                <a:gd name="connsiteX1" fmla="*/ 3378714 w 3378714"/>
                <a:gd name="connsiteY1" fmla="*/ 1424076 h 3580294"/>
                <a:gd name="connsiteX2" fmla="*/ 3374408 w 3378714"/>
                <a:gd name="connsiteY2" fmla="*/ 1509367 h 3580294"/>
                <a:gd name="connsiteX3" fmla="*/ 1079535 w 3378714"/>
                <a:gd name="connsiteY3" fmla="*/ 3580294 h 3580294"/>
                <a:gd name="connsiteX4" fmla="*/ 843680 w 3378714"/>
                <a:gd name="connsiteY4" fmla="*/ 3568385 h 3580294"/>
                <a:gd name="connsiteX5" fmla="*/ 665225 w 3378714"/>
                <a:gd name="connsiteY5" fmla="*/ 3541149 h 3580294"/>
                <a:gd name="connsiteX6" fmla="*/ 0 w 3378714"/>
                <a:gd name="connsiteY6" fmla="*/ 2712027 h 3580294"/>
                <a:gd name="connsiteX0" fmla="*/ 2234045 w 3378714"/>
                <a:gd name="connsiteY0" fmla="*/ 0 h 3580294"/>
                <a:gd name="connsiteX1" fmla="*/ 2234045 w 3378714"/>
                <a:gd name="connsiteY1" fmla="*/ 10391 h 3580294"/>
                <a:gd name="connsiteX2" fmla="*/ 3378714 w 3378714"/>
                <a:gd name="connsiteY2" fmla="*/ 1424076 h 3580294"/>
                <a:gd name="connsiteX3" fmla="*/ 3374408 w 3378714"/>
                <a:gd name="connsiteY3" fmla="*/ 1509367 h 3580294"/>
                <a:gd name="connsiteX4" fmla="*/ 1079535 w 3378714"/>
                <a:gd name="connsiteY4" fmla="*/ 3580294 h 3580294"/>
                <a:gd name="connsiteX5" fmla="*/ 843680 w 3378714"/>
                <a:gd name="connsiteY5" fmla="*/ 3568385 h 3580294"/>
                <a:gd name="connsiteX6" fmla="*/ 665225 w 3378714"/>
                <a:gd name="connsiteY6" fmla="*/ 3541149 h 3580294"/>
                <a:gd name="connsiteX7" fmla="*/ 0 w 3378714"/>
                <a:gd name="connsiteY7" fmla="*/ 2712027 h 3580294"/>
                <a:gd name="connsiteX8" fmla="*/ 2234045 w 3378714"/>
                <a:gd name="connsiteY8" fmla="*/ 0 h 3580294"/>
                <a:gd name="connsiteX0" fmla="*/ 1433945 w 3378714"/>
                <a:gd name="connsiteY0" fmla="*/ 2337954 h 3569903"/>
                <a:gd name="connsiteX1" fmla="*/ 2234045 w 3378714"/>
                <a:gd name="connsiteY1" fmla="*/ 0 h 3569903"/>
                <a:gd name="connsiteX2" fmla="*/ 3378714 w 3378714"/>
                <a:gd name="connsiteY2" fmla="*/ 1413685 h 3569903"/>
                <a:gd name="connsiteX3" fmla="*/ 3374408 w 3378714"/>
                <a:gd name="connsiteY3" fmla="*/ 1498976 h 3569903"/>
                <a:gd name="connsiteX4" fmla="*/ 1079535 w 3378714"/>
                <a:gd name="connsiteY4" fmla="*/ 3569903 h 3569903"/>
                <a:gd name="connsiteX5" fmla="*/ 843680 w 3378714"/>
                <a:gd name="connsiteY5" fmla="*/ 3557994 h 3569903"/>
                <a:gd name="connsiteX6" fmla="*/ 665225 w 3378714"/>
                <a:gd name="connsiteY6" fmla="*/ 3530758 h 3569903"/>
                <a:gd name="connsiteX7" fmla="*/ 0 w 3378714"/>
                <a:gd name="connsiteY7" fmla="*/ 2701636 h 3569903"/>
                <a:gd name="connsiteX8" fmla="*/ 1433945 w 3378714"/>
                <a:gd name="connsiteY8" fmla="*/ 2337954 h 3569903"/>
                <a:gd name="connsiteX0" fmla="*/ 2078182 w 3378714"/>
                <a:gd name="connsiteY0" fmla="*/ 2753591 h 3569903"/>
                <a:gd name="connsiteX1" fmla="*/ 2234045 w 3378714"/>
                <a:gd name="connsiteY1" fmla="*/ 0 h 3569903"/>
                <a:gd name="connsiteX2" fmla="*/ 3378714 w 3378714"/>
                <a:gd name="connsiteY2" fmla="*/ 1413685 h 3569903"/>
                <a:gd name="connsiteX3" fmla="*/ 3374408 w 3378714"/>
                <a:gd name="connsiteY3" fmla="*/ 1498976 h 3569903"/>
                <a:gd name="connsiteX4" fmla="*/ 1079535 w 3378714"/>
                <a:gd name="connsiteY4" fmla="*/ 3569903 h 3569903"/>
                <a:gd name="connsiteX5" fmla="*/ 843680 w 3378714"/>
                <a:gd name="connsiteY5" fmla="*/ 3557994 h 3569903"/>
                <a:gd name="connsiteX6" fmla="*/ 665225 w 3378714"/>
                <a:gd name="connsiteY6" fmla="*/ 3530758 h 3569903"/>
                <a:gd name="connsiteX7" fmla="*/ 0 w 3378714"/>
                <a:gd name="connsiteY7" fmla="*/ 2701636 h 3569903"/>
                <a:gd name="connsiteX8" fmla="*/ 2078182 w 3378714"/>
                <a:gd name="connsiteY8" fmla="*/ 2753591 h 3569903"/>
                <a:gd name="connsiteX0" fmla="*/ 2150918 w 3378714"/>
                <a:gd name="connsiteY0" fmla="*/ 2660073 h 3569903"/>
                <a:gd name="connsiteX1" fmla="*/ 2234045 w 3378714"/>
                <a:gd name="connsiteY1" fmla="*/ 0 h 3569903"/>
                <a:gd name="connsiteX2" fmla="*/ 3378714 w 3378714"/>
                <a:gd name="connsiteY2" fmla="*/ 1413685 h 3569903"/>
                <a:gd name="connsiteX3" fmla="*/ 3374408 w 3378714"/>
                <a:gd name="connsiteY3" fmla="*/ 1498976 h 3569903"/>
                <a:gd name="connsiteX4" fmla="*/ 1079535 w 3378714"/>
                <a:gd name="connsiteY4" fmla="*/ 3569903 h 3569903"/>
                <a:gd name="connsiteX5" fmla="*/ 843680 w 3378714"/>
                <a:gd name="connsiteY5" fmla="*/ 3557994 h 3569903"/>
                <a:gd name="connsiteX6" fmla="*/ 665225 w 3378714"/>
                <a:gd name="connsiteY6" fmla="*/ 3530758 h 3569903"/>
                <a:gd name="connsiteX7" fmla="*/ 0 w 3378714"/>
                <a:gd name="connsiteY7" fmla="*/ 2701636 h 3569903"/>
                <a:gd name="connsiteX8" fmla="*/ 2150918 w 3378714"/>
                <a:gd name="connsiteY8" fmla="*/ 2660073 h 356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8714" h="3569903">
                  <a:moveTo>
                    <a:pt x="2150918" y="2660073"/>
                  </a:moveTo>
                  <a:lnTo>
                    <a:pt x="2234045" y="0"/>
                  </a:lnTo>
                  <a:lnTo>
                    <a:pt x="3378714" y="1413685"/>
                  </a:lnTo>
                  <a:lnTo>
                    <a:pt x="3374408" y="1498976"/>
                  </a:lnTo>
                  <a:cubicBezTo>
                    <a:pt x="3256277" y="2662186"/>
                    <a:pt x="2273911" y="3569903"/>
                    <a:pt x="1079535" y="3569903"/>
                  </a:cubicBezTo>
                  <a:cubicBezTo>
                    <a:pt x="999910" y="3569903"/>
                    <a:pt x="921227" y="3565869"/>
                    <a:pt x="843680" y="3557994"/>
                  </a:cubicBezTo>
                  <a:lnTo>
                    <a:pt x="665225" y="3530758"/>
                  </a:lnTo>
                  <a:lnTo>
                    <a:pt x="0" y="2701636"/>
                  </a:lnTo>
                  <a:lnTo>
                    <a:pt x="2150918" y="2660073"/>
                  </a:lnTo>
                  <a:close/>
                </a:path>
              </a:pathLst>
            </a:custGeom>
            <a:solidFill>
              <a:srgbClr val="CE8D0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32" name="Rectangle 31">
              <a:extLst>
                <a:ext uri="{FF2B5EF4-FFF2-40B4-BE49-F238E27FC236}">
                  <a16:creationId xmlns:a16="http://schemas.microsoft.com/office/drawing/2014/main" id="{0C7E7FAD-1BF4-4058-9C99-6393B0CED63A}"/>
                </a:ext>
              </a:extLst>
            </p:cNvPr>
            <p:cNvSpPr/>
            <p:nvPr/>
          </p:nvSpPr>
          <p:spPr>
            <a:xfrm>
              <a:off x="997527" y="2327564"/>
              <a:ext cx="2130136" cy="2670463"/>
            </a:xfrm>
            <a:prstGeom prst="rect">
              <a:avLst/>
            </a:prstGeom>
            <a:solidFill>
              <a:schemeClr val="bg1">
                <a:lumMod val="85000"/>
              </a:schemeClr>
            </a:solidFill>
            <a:ln w="127000">
              <a:solidFill>
                <a:schemeClr val="accent2"/>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pic>
          <p:nvPicPr>
            <p:cNvPr id="33" name="Graphic 32" descr="Checklist">
              <a:extLst>
                <a:ext uri="{FF2B5EF4-FFF2-40B4-BE49-F238E27FC236}">
                  <a16:creationId xmlns:a16="http://schemas.microsoft.com/office/drawing/2014/main" id="{73E48DF3-ACD4-45C5-A36C-2F1BF51BD29C}"/>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7211" t="17010" r="24517" b="16202"/>
            <a:stretch/>
          </p:blipFill>
          <p:spPr>
            <a:xfrm>
              <a:off x="1340426" y="2649682"/>
              <a:ext cx="1517073" cy="2098963"/>
            </a:xfrm>
            <a:prstGeom prst="rect">
              <a:avLst/>
            </a:prstGeom>
          </p:spPr>
        </p:pic>
      </p:grpSp>
    </p:spTree>
    <p:custDataLst>
      <p:tags r:id="rId1"/>
    </p:custDataLst>
    <p:extLst>
      <p:ext uri="{BB962C8B-B14F-4D97-AF65-F5344CB8AC3E}">
        <p14:creationId xmlns:p14="http://schemas.microsoft.com/office/powerpoint/2010/main" val="147329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BE74BE-9DA3-48F8-A127-1EFA51858009}"/>
              </a:ext>
            </a:extLst>
          </p:cNvPr>
          <p:cNvSpPr>
            <a:spLocks noGrp="1"/>
          </p:cNvSpPr>
          <p:nvPr>
            <p:ph type="title"/>
          </p:nvPr>
        </p:nvSpPr>
        <p:spPr/>
        <p:txBody>
          <a:bodyPr/>
          <a:lstStyle/>
          <a:p>
            <a:r>
              <a:rPr lang="en-CA"/>
              <a:t>rationale</a:t>
            </a:r>
            <a:endParaRPr lang="en-CA" dirty="0"/>
          </a:p>
        </p:txBody>
      </p:sp>
      <p:sp>
        <p:nvSpPr>
          <p:cNvPr id="7" name="Content Placeholder 7">
            <a:extLst>
              <a:ext uri="{FF2B5EF4-FFF2-40B4-BE49-F238E27FC236}">
                <a16:creationId xmlns:a16="http://schemas.microsoft.com/office/drawing/2014/main" id="{207AED53-8A3C-4554-B3B0-A84910CD59ED}"/>
              </a:ext>
            </a:extLst>
          </p:cNvPr>
          <p:cNvSpPr txBox="1">
            <a:spLocks/>
          </p:cNvSpPr>
          <p:nvPr/>
        </p:nvSpPr>
        <p:spPr>
          <a:xfrm>
            <a:off x="4572000" y="2205039"/>
            <a:ext cx="4384964" cy="3999818"/>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t>Adopt industry standards</a:t>
            </a:r>
          </a:p>
          <a:p>
            <a:r>
              <a:rPr lang="en-CA" dirty="0"/>
              <a:t>Leverage infrastructure</a:t>
            </a:r>
          </a:p>
          <a:p>
            <a:r>
              <a:rPr lang="en-CA" dirty="0"/>
              <a:t>Reduce potential security risks</a:t>
            </a:r>
          </a:p>
          <a:p>
            <a:r>
              <a:rPr lang="en-CA" dirty="0"/>
              <a:t>Improve competitive advantage</a:t>
            </a:r>
          </a:p>
          <a:p>
            <a:r>
              <a:rPr lang="en-CA" dirty="0"/>
              <a:t>Consolidated data</a:t>
            </a:r>
          </a:p>
          <a:p>
            <a:endParaRPr lang="en-CA" dirty="0"/>
          </a:p>
        </p:txBody>
      </p:sp>
      <p:grpSp>
        <p:nvGrpSpPr>
          <p:cNvPr id="20" name="Group 19">
            <a:extLst>
              <a:ext uri="{FF2B5EF4-FFF2-40B4-BE49-F238E27FC236}">
                <a16:creationId xmlns:a16="http://schemas.microsoft.com/office/drawing/2014/main" id="{D059D2A6-DF4E-4EB2-B517-B4E479374380}"/>
              </a:ext>
            </a:extLst>
          </p:cNvPr>
          <p:cNvGrpSpPr/>
          <p:nvPr/>
        </p:nvGrpSpPr>
        <p:grpSpPr>
          <a:xfrm>
            <a:off x="-281674" y="1294294"/>
            <a:ext cx="4613564" cy="4613564"/>
            <a:chOff x="-281674" y="1294294"/>
            <a:chExt cx="4613564" cy="4613564"/>
          </a:xfrm>
        </p:grpSpPr>
        <p:sp>
          <p:nvSpPr>
            <p:cNvPr id="17" name="Oval 16">
              <a:extLst>
                <a:ext uri="{FF2B5EF4-FFF2-40B4-BE49-F238E27FC236}">
                  <a16:creationId xmlns:a16="http://schemas.microsoft.com/office/drawing/2014/main" id="{C4C09C6A-0581-47A4-84C5-8F71262F0B0F}"/>
                </a:ext>
              </a:extLst>
            </p:cNvPr>
            <p:cNvSpPr/>
            <p:nvPr/>
          </p:nvSpPr>
          <p:spPr>
            <a:xfrm>
              <a:off x="-281674" y="1294294"/>
              <a:ext cx="4613564" cy="4613564"/>
            </a:xfrm>
            <a:prstGeom prst="ellipse">
              <a:avLst/>
            </a:prstGeom>
            <a:solidFill>
              <a:schemeClr val="accent4"/>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9" name="Freeform: Shape 18">
              <a:extLst>
                <a:ext uri="{FF2B5EF4-FFF2-40B4-BE49-F238E27FC236}">
                  <a16:creationId xmlns:a16="http://schemas.microsoft.com/office/drawing/2014/main" id="{F0D3E0E0-F691-48D0-90B6-29008D3C7ED9}"/>
                </a:ext>
              </a:extLst>
            </p:cNvPr>
            <p:cNvSpPr/>
            <p:nvPr/>
          </p:nvSpPr>
          <p:spPr>
            <a:xfrm>
              <a:off x="945573" y="2337955"/>
              <a:ext cx="3378714" cy="3569903"/>
            </a:xfrm>
            <a:custGeom>
              <a:avLst/>
              <a:gdLst>
                <a:gd name="connsiteX0" fmla="*/ 2234045 w 3378714"/>
                <a:gd name="connsiteY0" fmla="*/ 0 h 3580294"/>
                <a:gd name="connsiteX1" fmla="*/ 3378714 w 3378714"/>
                <a:gd name="connsiteY1" fmla="*/ 1424076 h 3580294"/>
                <a:gd name="connsiteX2" fmla="*/ 3374408 w 3378714"/>
                <a:gd name="connsiteY2" fmla="*/ 1509367 h 3580294"/>
                <a:gd name="connsiteX3" fmla="*/ 1079535 w 3378714"/>
                <a:gd name="connsiteY3" fmla="*/ 3580294 h 3580294"/>
                <a:gd name="connsiteX4" fmla="*/ 843680 w 3378714"/>
                <a:gd name="connsiteY4" fmla="*/ 3568385 h 3580294"/>
                <a:gd name="connsiteX5" fmla="*/ 665225 w 3378714"/>
                <a:gd name="connsiteY5" fmla="*/ 3541149 h 3580294"/>
                <a:gd name="connsiteX6" fmla="*/ 0 w 3378714"/>
                <a:gd name="connsiteY6" fmla="*/ 2712027 h 3580294"/>
                <a:gd name="connsiteX0" fmla="*/ 2234045 w 3378714"/>
                <a:gd name="connsiteY0" fmla="*/ 0 h 3580294"/>
                <a:gd name="connsiteX1" fmla="*/ 2234045 w 3378714"/>
                <a:gd name="connsiteY1" fmla="*/ 10391 h 3580294"/>
                <a:gd name="connsiteX2" fmla="*/ 3378714 w 3378714"/>
                <a:gd name="connsiteY2" fmla="*/ 1424076 h 3580294"/>
                <a:gd name="connsiteX3" fmla="*/ 3374408 w 3378714"/>
                <a:gd name="connsiteY3" fmla="*/ 1509367 h 3580294"/>
                <a:gd name="connsiteX4" fmla="*/ 1079535 w 3378714"/>
                <a:gd name="connsiteY4" fmla="*/ 3580294 h 3580294"/>
                <a:gd name="connsiteX5" fmla="*/ 843680 w 3378714"/>
                <a:gd name="connsiteY5" fmla="*/ 3568385 h 3580294"/>
                <a:gd name="connsiteX6" fmla="*/ 665225 w 3378714"/>
                <a:gd name="connsiteY6" fmla="*/ 3541149 h 3580294"/>
                <a:gd name="connsiteX7" fmla="*/ 0 w 3378714"/>
                <a:gd name="connsiteY7" fmla="*/ 2712027 h 3580294"/>
                <a:gd name="connsiteX8" fmla="*/ 2234045 w 3378714"/>
                <a:gd name="connsiteY8" fmla="*/ 0 h 3580294"/>
                <a:gd name="connsiteX0" fmla="*/ 1433945 w 3378714"/>
                <a:gd name="connsiteY0" fmla="*/ 2337954 h 3569903"/>
                <a:gd name="connsiteX1" fmla="*/ 2234045 w 3378714"/>
                <a:gd name="connsiteY1" fmla="*/ 0 h 3569903"/>
                <a:gd name="connsiteX2" fmla="*/ 3378714 w 3378714"/>
                <a:gd name="connsiteY2" fmla="*/ 1413685 h 3569903"/>
                <a:gd name="connsiteX3" fmla="*/ 3374408 w 3378714"/>
                <a:gd name="connsiteY3" fmla="*/ 1498976 h 3569903"/>
                <a:gd name="connsiteX4" fmla="*/ 1079535 w 3378714"/>
                <a:gd name="connsiteY4" fmla="*/ 3569903 h 3569903"/>
                <a:gd name="connsiteX5" fmla="*/ 843680 w 3378714"/>
                <a:gd name="connsiteY5" fmla="*/ 3557994 h 3569903"/>
                <a:gd name="connsiteX6" fmla="*/ 665225 w 3378714"/>
                <a:gd name="connsiteY6" fmla="*/ 3530758 h 3569903"/>
                <a:gd name="connsiteX7" fmla="*/ 0 w 3378714"/>
                <a:gd name="connsiteY7" fmla="*/ 2701636 h 3569903"/>
                <a:gd name="connsiteX8" fmla="*/ 1433945 w 3378714"/>
                <a:gd name="connsiteY8" fmla="*/ 2337954 h 3569903"/>
                <a:gd name="connsiteX0" fmla="*/ 2078182 w 3378714"/>
                <a:gd name="connsiteY0" fmla="*/ 2753591 h 3569903"/>
                <a:gd name="connsiteX1" fmla="*/ 2234045 w 3378714"/>
                <a:gd name="connsiteY1" fmla="*/ 0 h 3569903"/>
                <a:gd name="connsiteX2" fmla="*/ 3378714 w 3378714"/>
                <a:gd name="connsiteY2" fmla="*/ 1413685 h 3569903"/>
                <a:gd name="connsiteX3" fmla="*/ 3374408 w 3378714"/>
                <a:gd name="connsiteY3" fmla="*/ 1498976 h 3569903"/>
                <a:gd name="connsiteX4" fmla="*/ 1079535 w 3378714"/>
                <a:gd name="connsiteY4" fmla="*/ 3569903 h 3569903"/>
                <a:gd name="connsiteX5" fmla="*/ 843680 w 3378714"/>
                <a:gd name="connsiteY5" fmla="*/ 3557994 h 3569903"/>
                <a:gd name="connsiteX6" fmla="*/ 665225 w 3378714"/>
                <a:gd name="connsiteY6" fmla="*/ 3530758 h 3569903"/>
                <a:gd name="connsiteX7" fmla="*/ 0 w 3378714"/>
                <a:gd name="connsiteY7" fmla="*/ 2701636 h 3569903"/>
                <a:gd name="connsiteX8" fmla="*/ 2078182 w 3378714"/>
                <a:gd name="connsiteY8" fmla="*/ 2753591 h 3569903"/>
                <a:gd name="connsiteX0" fmla="*/ 2150918 w 3378714"/>
                <a:gd name="connsiteY0" fmla="*/ 2660073 h 3569903"/>
                <a:gd name="connsiteX1" fmla="*/ 2234045 w 3378714"/>
                <a:gd name="connsiteY1" fmla="*/ 0 h 3569903"/>
                <a:gd name="connsiteX2" fmla="*/ 3378714 w 3378714"/>
                <a:gd name="connsiteY2" fmla="*/ 1413685 h 3569903"/>
                <a:gd name="connsiteX3" fmla="*/ 3374408 w 3378714"/>
                <a:gd name="connsiteY3" fmla="*/ 1498976 h 3569903"/>
                <a:gd name="connsiteX4" fmla="*/ 1079535 w 3378714"/>
                <a:gd name="connsiteY4" fmla="*/ 3569903 h 3569903"/>
                <a:gd name="connsiteX5" fmla="*/ 843680 w 3378714"/>
                <a:gd name="connsiteY5" fmla="*/ 3557994 h 3569903"/>
                <a:gd name="connsiteX6" fmla="*/ 665225 w 3378714"/>
                <a:gd name="connsiteY6" fmla="*/ 3530758 h 3569903"/>
                <a:gd name="connsiteX7" fmla="*/ 0 w 3378714"/>
                <a:gd name="connsiteY7" fmla="*/ 2701636 h 3569903"/>
                <a:gd name="connsiteX8" fmla="*/ 2150918 w 3378714"/>
                <a:gd name="connsiteY8" fmla="*/ 2660073 h 356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8714" h="3569903">
                  <a:moveTo>
                    <a:pt x="2150918" y="2660073"/>
                  </a:moveTo>
                  <a:lnTo>
                    <a:pt x="2234045" y="0"/>
                  </a:lnTo>
                  <a:lnTo>
                    <a:pt x="3378714" y="1413685"/>
                  </a:lnTo>
                  <a:lnTo>
                    <a:pt x="3374408" y="1498976"/>
                  </a:lnTo>
                  <a:cubicBezTo>
                    <a:pt x="3256277" y="2662186"/>
                    <a:pt x="2273911" y="3569903"/>
                    <a:pt x="1079535" y="3569903"/>
                  </a:cubicBezTo>
                  <a:cubicBezTo>
                    <a:pt x="999910" y="3569903"/>
                    <a:pt x="921227" y="3565869"/>
                    <a:pt x="843680" y="3557994"/>
                  </a:cubicBezTo>
                  <a:lnTo>
                    <a:pt x="665225" y="3530758"/>
                  </a:lnTo>
                  <a:lnTo>
                    <a:pt x="0" y="2701636"/>
                  </a:lnTo>
                  <a:lnTo>
                    <a:pt x="2150918" y="2660073"/>
                  </a:lnTo>
                  <a:close/>
                </a:path>
              </a:pathLst>
            </a:custGeom>
            <a:solidFill>
              <a:srgbClr val="CE8D0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5" name="Rectangle 14">
              <a:extLst>
                <a:ext uri="{FF2B5EF4-FFF2-40B4-BE49-F238E27FC236}">
                  <a16:creationId xmlns:a16="http://schemas.microsoft.com/office/drawing/2014/main" id="{2975B7BE-4798-4A73-AB0E-4B955DC108E8}"/>
                </a:ext>
              </a:extLst>
            </p:cNvPr>
            <p:cNvSpPr/>
            <p:nvPr/>
          </p:nvSpPr>
          <p:spPr>
            <a:xfrm>
              <a:off x="997527" y="2327564"/>
              <a:ext cx="2130136" cy="2670463"/>
            </a:xfrm>
            <a:prstGeom prst="rect">
              <a:avLst/>
            </a:prstGeom>
            <a:solidFill>
              <a:schemeClr val="bg1">
                <a:lumMod val="85000"/>
              </a:schemeClr>
            </a:solidFill>
            <a:ln w="127000">
              <a:solidFill>
                <a:schemeClr val="accent2"/>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pic>
          <p:nvPicPr>
            <p:cNvPr id="12" name="Graphic 11" descr="Checklist">
              <a:extLst>
                <a:ext uri="{FF2B5EF4-FFF2-40B4-BE49-F238E27FC236}">
                  <a16:creationId xmlns:a16="http://schemas.microsoft.com/office/drawing/2014/main" id="{6A4B1D35-3937-4130-AAA2-892E779005D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211" t="17010" r="24517" b="16202"/>
            <a:stretch/>
          </p:blipFill>
          <p:spPr>
            <a:xfrm>
              <a:off x="1340426" y="2649682"/>
              <a:ext cx="1517073" cy="2098963"/>
            </a:xfrm>
            <a:prstGeom prst="rect">
              <a:avLst/>
            </a:prstGeom>
          </p:spPr>
        </p:pic>
      </p:grpSp>
    </p:spTree>
    <p:custDataLst>
      <p:tags r:id="rId1"/>
    </p:custDataLst>
    <p:extLst>
      <p:ext uri="{BB962C8B-B14F-4D97-AF65-F5344CB8AC3E}">
        <p14:creationId xmlns:p14="http://schemas.microsoft.com/office/powerpoint/2010/main" val="259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C100F-F302-4590-A045-F8498D89AEDF}"/>
              </a:ext>
            </a:extLst>
          </p:cNvPr>
          <p:cNvSpPr>
            <a:spLocks noGrp="1"/>
          </p:cNvSpPr>
          <p:nvPr>
            <p:ph type="title"/>
          </p:nvPr>
        </p:nvSpPr>
        <p:spPr/>
        <p:txBody>
          <a:bodyPr/>
          <a:lstStyle/>
          <a:p>
            <a:r>
              <a:rPr lang="en-CA" dirty="0">
                <a:solidFill>
                  <a:srgbClr val="F2AB1E"/>
                </a:solidFill>
              </a:rPr>
              <a:t>What to expect</a:t>
            </a:r>
            <a:endParaRPr lang="en-CA" dirty="0"/>
          </a:p>
        </p:txBody>
      </p:sp>
      <p:grpSp>
        <p:nvGrpSpPr>
          <p:cNvPr id="5" name="Group 4">
            <a:extLst>
              <a:ext uri="{FF2B5EF4-FFF2-40B4-BE49-F238E27FC236}">
                <a16:creationId xmlns:a16="http://schemas.microsoft.com/office/drawing/2014/main" id="{6F859359-1693-41AA-94AA-38ECE2DDC9F1}"/>
              </a:ext>
            </a:extLst>
          </p:cNvPr>
          <p:cNvGrpSpPr/>
          <p:nvPr/>
        </p:nvGrpSpPr>
        <p:grpSpPr>
          <a:xfrm>
            <a:off x="3237108" y="1714070"/>
            <a:ext cx="2675199" cy="3172944"/>
            <a:chOff x="3237108" y="1714070"/>
            <a:chExt cx="2675199" cy="3172944"/>
          </a:xfrm>
        </p:grpSpPr>
        <p:sp>
          <p:nvSpPr>
            <p:cNvPr id="7" name="Rectangle 6">
              <a:extLst>
                <a:ext uri="{FF2B5EF4-FFF2-40B4-BE49-F238E27FC236}">
                  <a16:creationId xmlns:a16="http://schemas.microsoft.com/office/drawing/2014/main" id="{DA33630E-577A-4035-B219-5D29E7578760}"/>
                </a:ext>
              </a:extLst>
            </p:cNvPr>
            <p:cNvSpPr/>
            <p:nvPr/>
          </p:nvSpPr>
          <p:spPr>
            <a:xfrm>
              <a:off x="3237108" y="1714070"/>
              <a:ext cx="2675199" cy="3172944"/>
            </a:xfrm>
            <a:prstGeom prst="rect">
              <a:avLst/>
            </a:prstGeom>
            <a:no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3" name="Rectangle 12">
              <a:extLst>
                <a:ext uri="{FF2B5EF4-FFF2-40B4-BE49-F238E27FC236}">
                  <a16:creationId xmlns:a16="http://schemas.microsoft.com/office/drawing/2014/main" id="{4C2C46D6-D7A1-4B90-9F61-711EDFFD7D47}"/>
                </a:ext>
              </a:extLst>
            </p:cNvPr>
            <p:cNvSpPr/>
            <p:nvPr/>
          </p:nvSpPr>
          <p:spPr>
            <a:xfrm>
              <a:off x="3237108" y="4137102"/>
              <a:ext cx="2675199" cy="749911"/>
            </a:xfrm>
            <a:prstGeom prst="rect">
              <a:avLst/>
            </a:prstGeom>
            <a:solidFill>
              <a:schemeClr val="accent4"/>
            </a:solidFill>
            <a:ln>
              <a:solidFill>
                <a:schemeClr val="bg1"/>
              </a:solidFill>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Updated day end process</a:t>
              </a:r>
            </a:p>
          </p:txBody>
        </p:sp>
        <p:pic>
          <p:nvPicPr>
            <p:cNvPr id="76" name="Picture 75">
              <a:extLst>
                <a:ext uri="{FF2B5EF4-FFF2-40B4-BE49-F238E27FC236}">
                  <a16:creationId xmlns:a16="http://schemas.microsoft.com/office/drawing/2014/main" id="{7F34D434-1D12-4C8D-943C-1FDC2D586190}"/>
                </a:ext>
              </a:extLst>
            </p:cNvPr>
            <p:cNvPicPr>
              <a:picLocks noChangeAspect="1"/>
            </p:cNvPicPr>
            <p:nvPr/>
          </p:nvPicPr>
          <p:blipFill>
            <a:blip r:embed="rId4"/>
            <a:stretch>
              <a:fillRect/>
            </a:stretch>
          </p:blipFill>
          <p:spPr>
            <a:xfrm>
              <a:off x="3727983" y="2159667"/>
              <a:ext cx="1675745" cy="1528718"/>
            </a:xfrm>
            <a:prstGeom prst="rect">
              <a:avLst/>
            </a:prstGeom>
          </p:spPr>
        </p:pic>
      </p:grpSp>
      <p:grpSp>
        <p:nvGrpSpPr>
          <p:cNvPr id="4" name="Group 3">
            <a:extLst>
              <a:ext uri="{FF2B5EF4-FFF2-40B4-BE49-F238E27FC236}">
                <a16:creationId xmlns:a16="http://schemas.microsoft.com/office/drawing/2014/main" id="{2C29C26E-A437-4EDF-A69E-B32F02CCB30A}"/>
              </a:ext>
            </a:extLst>
          </p:cNvPr>
          <p:cNvGrpSpPr/>
          <p:nvPr/>
        </p:nvGrpSpPr>
        <p:grpSpPr>
          <a:xfrm>
            <a:off x="400702" y="1714070"/>
            <a:ext cx="2675199" cy="3172944"/>
            <a:chOff x="400702" y="1714070"/>
            <a:chExt cx="2675199" cy="3172944"/>
          </a:xfrm>
        </p:grpSpPr>
        <p:sp>
          <p:nvSpPr>
            <p:cNvPr id="2" name="Rectangle 1">
              <a:extLst>
                <a:ext uri="{FF2B5EF4-FFF2-40B4-BE49-F238E27FC236}">
                  <a16:creationId xmlns:a16="http://schemas.microsoft.com/office/drawing/2014/main" id="{C0B55BBD-BFFA-45F7-B91D-F17D89CC100A}"/>
                </a:ext>
              </a:extLst>
            </p:cNvPr>
            <p:cNvSpPr/>
            <p:nvPr/>
          </p:nvSpPr>
          <p:spPr>
            <a:xfrm>
              <a:off x="400702" y="1714070"/>
              <a:ext cx="2675199" cy="3172944"/>
            </a:xfrm>
            <a:prstGeom prst="rect">
              <a:avLst/>
            </a:prstGeom>
            <a:no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2" name="Rectangle 11">
              <a:extLst>
                <a:ext uri="{FF2B5EF4-FFF2-40B4-BE49-F238E27FC236}">
                  <a16:creationId xmlns:a16="http://schemas.microsoft.com/office/drawing/2014/main" id="{62A5FF99-1F5E-4A20-8272-A2AE31DEAC22}"/>
                </a:ext>
              </a:extLst>
            </p:cNvPr>
            <p:cNvSpPr/>
            <p:nvPr/>
          </p:nvSpPr>
          <p:spPr>
            <a:xfrm>
              <a:off x="400702" y="4137102"/>
              <a:ext cx="2675199" cy="749911"/>
            </a:xfrm>
            <a:prstGeom prst="rect">
              <a:avLst/>
            </a:prstGeom>
            <a:solidFill>
              <a:schemeClr val="accent4"/>
            </a:solidFill>
            <a:ln>
              <a:solidFill>
                <a:schemeClr val="bg1"/>
              </a:solidFill>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latin typeface="+mj-lt"/>
                  <a:cs typeface="EMprint Regular"/>
                </a:rPr>
                <a:t>New reports</a:t>
              </a:r>
            </a:p>
          </p:txBody>
        </p:sp>
        <p:grpSp>
          <p:nvGrpSpPr>
            <p:cNvPr id="64" name="Group 63">
              <a:extLst>
                <a:ext uri="{FF2B5EF4-FFF2-40B4-BE49-F238E27FC236}">
                  <a16:creationId xmlns:a16="http://schemas.microsoft.com/office/drawing/2014/main" id="{DC3CBF49-20BC-4FEC-B5BB-FDF38A78BE80}"/>
                </a:ext>
              </a:extLst>
            </p:cNvPr>
            <p:cNvGrpSpPr/>
            <p:nvPr/>
          </p:nvGrpSpPr>
          <p:grpSpPr>
            <a:xfrm>
              <a:off x="1028711" y="2212505"/>
              <a:ext cx="1395432" cy="1653358"/>
              <a:chOff x="3900488" y="2201863"/>
              <a:chExt cx="1339850" cy="1587501"/>
            </a:xfrm>
          </p:grpSpPr>
          <p:sp>
            <p:nvSpPr>
              <p:cNvPr id="65" name="Rectangle 5">
                <a:extLst>
                  <a:ext uri="{FF2B5EF4-FFF2-40B4-BE49-F238E27FC236}">
                    <a16:creationId xmlns:a16="http://schemas.microsoft.com/office/drawing/2014/main" id="{F31D6048-C1CE-4159-8340-BFF034AAE4F8}"/>
                  </a:ext>
                </a:extLst>
              </p:cNvPr>
              <p:cNvSpPr>
                <a:spLocks noChangeArrowheads="1"/>
              </p:cNvSpPr>
              <p:nvPr/>
            </p:nvSpPr>
            <p:spPr bwMode="auto">
              <a:xfrm>
                <a:off x="4075113" y="2214563"/>
                <a:ext cx="1165225" cy="1574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sp>
            <p:nvSpPr>
              <p:cNvPr id="66" name="Rectangle 6">
                <a:extLst>
                  <a:ext uri="{FF2B5EF4-FFF2-40B4-BE49-F238E27FC236}">
                    <a16:creationId xmlns:a16="http://schemas.microsoft.com/office/drawing/2014/main" id="{1FF76BF5-EBEC-45C5-8A08-5C37809A2F1E}"/>
                  </a:ext>
                </a:extLst>
              </p:cNvPr>
              <p:cNvSpPr>
                <a:spLocks noChangeArrowheads="1"/>
              </p:cNvSpPr>
              <p:nvPr/>
            </p:nvSpPr>
            <p:spPr bwMode="auto">
              <a:xfrm>
                <a:off x="4075113" y="2201863"/>
                <a:ext cx="1165225" cy="12700"/>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 name="Rectangle 7">
                <a:extLst>
                  <a:ext uri="{FF2B5EF4-FFF2-40B4-BE49-F238E27FC236}">
                    <a16:creationId xmlns:a16="http://schemas.microsoft.com/office/drawing/2014/main" id="{F32F99A3-2F42-4D2F-A64B-872715607B71}"/>
                  </a:ext>
                </a:extLst>
              </p:cNvPr>
              <p:cNvSpPr>
                <a:spLocks noChangeArrowheads="1"/>
              </p:cNvSpPr>
              <p:nvPr/>
            </p:nvSpPr>
            <p:spPr bwMode="auto">
              <a:xfrm>
                <a:off x="4075113" y="3775076"/>
                <a:ext cx="1165225" cy="14288"/>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 name="Freeform 8">
                <a:extLst>
                  <a:ext uri="{FF2B5EF4-FFF2-40B4-BE49-F238E27FC236}">
                    <a16:creationId xmlns:a16="http://schemas.microsoft.com/office/drawing/2014/main" id="{A1D8099C-F236-4B3C-80EA-ADE46B24D6CD}"/>
                  </a:ext>
                </a:extLst>
              </p:cNvPr>
              <p:cNvSpPr>
                <a:spLocks/>
              </p:cNvSpPr>
              <p:nvPr/>
            </p:nvSpPr>
            <p:spPr bwMode="auto">
              <a:xfrm>
                <a:off x="4138613" y="2319338"/>
                <a:ext cx="1038225" cy="1397000"/>
              </a:xfrm>
              <a:custGeom>
                <a:avLst/>
                <a:gdLst>
                  <a:gd name="T0" fmla="*/ 654 w 654"/>
                  <a:gd name="T1" fmla="*/ 0 h 880"/>
                  <a:gd name="T2" fmla="*/ 654 w 654"/>
                  <a:gd name="T3" fmla="*/ 722 h 880"/>
                  <a:gd name="T4" fmla="*/ 496 w 654"/>
                  <a:gd name="T5" fmla="*/ 880 h 880"/>
                  <a:gd name="T6" fmla="*/ 0 w 654"/>
                  <a:gd name="T7" fmla="*/ 880 h 880"/>
                  <a:gd name="T8" fmla="*/ 0 w 654"/>
                  <a:gd name="T9" fmla="*/ 0 h 880"/>
                  <a:gd name="T10" fmla="*/ 654 w 654"/>
                  <a:gd name="T11" fmla="*/ 0 h 880"/>
                </a:gdLst>
                <a:ahLst/>
                <a:cxnLst>
                  <a:cxn ang="0">
                    <a:pos x="T0" y="T1"/>
                  </a:cxn>
                  <a:cxn ang="0">
                    <a:pos x="T2" y="T3"/>
                  </a:cxn>
                  <a:cxn ang="0">
                    <a:pos x="T4" y="T5"/>
                  </a:cxn>
                  <a:cxn ang="0">
                    <a:pos x="T6" y="T7"/>
                  </a:cxn>
                  <a:cxn ang="0">
                    <a:pos x="T8" y="T9"/>
                  </a:cxn>
                  <a:cxn ang="0">
                    <a:pos x="T10" y="T11"/>
                  </a:cxn>
                </a:cxnLst>
                <a:rect l="0" t="0" r="r" b="b"/>
                <a:pathLst>
                  <a:path w="654" h="880">
                    <a:moveTo>
                      <a:pt x="654" y="0"/>
                    </a:moveTo>
                    <a:lnTo>
                      <a:pt x="654" y="722"/>
                    </a:lnTo>
                    <a:lnTo>
                      <a:pt x="496" y="880"/>
                    </a:lnTo>
                    <a:lnTo>
                      <a:pt x="0" y="880"/>
                    </a:lnTo>
                    <a:lnTo>
                      <a:pt x="0" y="0"/>
                    </a:lnTo>
                    <a:lnTo>
                      <a:pt x="654" y="0"/>
                    </a:lnTo>
                    <a:close/>
                  </a:path>
                </a:pathLst>
              </a:custGeom>
              <a:solidFill>
                <a:srgbClr val="FB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9" name="Freeform 9">
                <a:extLst>
                  <a:ext uri="{FF2B5EF4-FFF2-40B4-BE49-F238E27FC236}">
                    <a16:creationId xmlns:a16="http://schemas.microsoft.com/office/drawing/2014/main" id="{A1708D91-578C-48B9-8ECC-E61D3C38424B}"/>
                  </a:ext>
                </a:extLst>
              </p:cNvPr>
              <p:cNvSpPr>
                <a:spLocks/>
              </p:cNvSpPr>
              <p:nvPr/>
            </p:nvSpPr>
            <p:spPr bwMode="auto">
              <a:xfrm>
                <a:off x="4926013" y="3465513"/>
                <a:ext cx="250825" cy="250825"/>
              </a:xfrm>
              <a:custGeom>
                <a:avLst/>
                <a:gdLst>
                  <a:gd name="T0" fmla="*/ 158 w 158"/>
                  <a:gd name="T1" fmla="*/ 0 h 158"/>
                  <a:gd name="T2" fmla="*/ 0 w 158"/>
                  <a:gd name="T3" fmla="*/ 158 h 158"/>
                  <a:gd name="T4" fmla="*/ 0 w 158"/>
                  <a:gd name="T5" fmla="*/ 0 h 158"/>
                  <a:gd name="T6" fmla="*/ 158 w 158"/>
                  <a:gd name="T7" fmla="*/ 0 h 158"/>
                </a:gdLst>
                <a:ahLst/>
                <a:cxnLst>
                  <a:cxn ang="0">
                    <a:pos x="T0" y="T1"/>
                  </a:cxn>
                  <a:cxn ang="0">
                    <a:pos x="T2" y="T3"/>
                  </a:cxn>
                  <a:cxn ang="0">
                    <a:pos x="T4" y="T5"/>
                  </a:cxn>
                  <a:cxn ang="0">
                    <a:pos x="T6" y="T7"/>
                  </a:cxn>
                </a:cxnLst>
                <a:rect l="0" t="0" r="r" b="b"/>
                <a:pathLst>
                  <a:path w="158" h="158">
                    <a:moveTo>
                      <a:pt x="158" y="0"/>
                    </a:moveTo>
                    <a:lnTo>
                      <a:pt x="0" y="158"/>
                    </a:lnTo>
                    <a:lnTo>
                      <a:pt x="0" y="0"/>
                    </a:lnTo>
                    <a:lnTo>
                      <a:pt x="158"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0" name="Rectangle 10">
                <a:extLst>
                  <a:ext uri="{FF2B5EF4-FFF2-40B4-BE49-F238E27FC236}">
                    <a16:creationId xmlns:a16="http://schemas.microsoft.com/office/drawing/2014/main" id="{1379CEB9-5BBB-469C-8B61-53DDD6510D70}"/>
                  </a:ext>
                </a:extLst>
              </p:cNvPr>
              <p:cNvSpPr>
                <a:spLocks noChangeArrowheads="1"/>
              </p:cNvSpPr>
              <p:nvPr/>
            </p:nvSpPr>
            <p:spPr bwMode="auto">
              <a:xfrm>
                <a:off x="4329113" y="2528888"/>
                <a:ext cx="657225" cy="107950"/>
              </a:xfrm>
              <a:prstGeom prst="rect">
                <a:avLst/>
              </a:prstGeom>
              <a:solidFill>
                <a:srgbClr val="F55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1" name="Rectangle 11">
                <a:extLst>
                  <a:ext uri="{FF2B5EF4-FFF2-40B4-BE49-F238E27FC236}">
                    <a16:creationId xmlns:a16="http://schemas.microsoft.com/office/drawing/2014/main" id="{0127EE2A-8FAA-4A40-B088-DA1F680F0976}"/>
                  </a:ext>
                </a:extLst>
              </p:cNvPr>
              <p:cNvSpPr>
                <a:spLocks noChangeArrowheads="1"/>
              </p:cNvSpPr>
              <p:nvPr/>
            </p:nvSpPr>
            <p:spPr bwMode="auto">
              <a:xfrm>
                <a:off x="4329113" y="2759076"/>
                <a:ext cx="455613" cy="74613"/>
              </a:xfrm>
              <a:prstGeom prst="rect">
                <a:avLst/>
              </a:prstGeom>
              <a:solidFill>
                <a:srgbClr val="C3C3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2" name="Rectangle 12">
                <a:extLst>
                  <a:ext uri="{FF2B5EF4-FFF2-40B4-BE49-F238E27FC236}">
                    <a16:creationId xmlns:a16="http://schemas.microsoft.com/office/drawing/2014/main" id="{543336EC-29A4-45C0-8FBF-DEAEBC0D0D75}"/>
                  </a:ext>
                </a:extLst>
              </p:cNvPr>
              <p:cNvSpPr>
                <a:spLocks noChangeArrowheads="1"/>
              </p:cNvSpPr>
              <p:nvPr/>
            </p:nvSpPr>
            <p:spPr bwMode="auto">
              <a:xfrm>
                <a:off x="4329113" y="2940051"/>
                <a:ext cx="455613" cy="73025"/>
              </a:xfrm>
              <a:prstGeom prst="rect">
                <a:avLst/>
              </a:prstGeom>
              <a:solidFill>
                <a:srgbClr val="C3C3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3" name="Rectangle 13">
                <a:extLst>
                  <a:ext uri="{FF2B5EF4-FFF2-40B4-BE49-F238E27FC236}">
                    <a16:creationId xmlns:a16="http://schemas.microsoft.com/office/drawing/2014/main" id="{26B9A877-D7C6-41DD-A829-8FD0C354A3A2}"/>
                  </a:ext>
                </a:extLst>
              </p:cNvPr>
              <p:cNvSpPr>
                <a:spLocks noChangeArrowheads="1"/>
              </p:cNvSpPr>
              <p:nvPr/>
            </p:nvSpPr>
            <p:spPr bwMode="auto">
              <a:xfrm>
                <a:off x="4329113" y="3119438"/>
                <a:ext cx="455613" cy="77788"/>
              </a:xfrm>
              <a:prstGeom prst="rect">
                <a:avLst/>
              </a:prstGeom>
              <a:solidFill>
                <a:srgbClr val="C3C3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4" name="Rectangle 14">
                <a:extLst>
                  <a:ext uri="{FF2B5EF4-FFF2-40B4-BE49-F238E27FC236}">
                    <a16:creationId xmlns:a16="http://schemas.microsoft.com/office/drawing/2014/main" id="{580C873B-1648-48BF-8C9A-98B610541B72}"/>
                  </a:ext>
                </a:extLst>
              </p:cNvPr>
              <p:cNvSpPr>
                <a:spLocks noChangeArrowheads="1"/>
              </p:cNvSpPr>
              <p:nvPr/>
            </p:nvSpPr>
            <p:spPr bwMode="auto">
              <a:xfrm>
                <a:off x="4329113" y="3300413"/>
                <a:ext cx="455613" cy="76200"/>
              </a:xfrm>
              <a:prstGeom prst="rect">
                <a:avLst/>
              </a:prstGeom>
              <a:solidFill>
                <a:srgbClr val="C3C3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5" name="Freeform 15">
                <a:extLst>
                  <a:ext uri="{FF2B5EF4-FFF2-40B4-BE49-F238E27FC236}">
                    <a16:creationId xmlns:a16="http://schemas.microsoft.com/office/drawing/2014/main" id="{240B390A-98BC-41D7-AD20-C7E6D8E34877}"/>
                  </a:ext>
                </a:extLst>
              </p:cNvPr>
              <p:cNvSpPr>
                <a:spLocks noEditPoints="1"/>
              </p:cNvSpPr>
              <p:nvPr/>
            </p:nvSpPr>
            <p:spPr bwMode="auto">
              <a:xfrm>
                <a:off x="4859338" y="2747963"/>
                <a:ext cx="130175" cy="93663"/>
              </a:xfrm>
              <a:custGeom>
                <a:avLst/>
                <a:gdLst>
                  <a:gd name="T0" fmla="*/ 82 w 82"/>
                  <a:gd name="T1" fmla="*/ 59 h 59"/>
                  <a:gd name="T2" fmla="*/ 0 w 82"/>
                  <a:gd name="T3" fmla="*/ 59 h 59"/>
                  <a:gd name="T4" fmla="*/ 0 w 82"/>
                  <a:gd name="T5" fmla="*/ 0 h 59"/>
                  <a:gd name="T6" fmla="*/ 82 w 82"/>
                  <a:gd name="T7" fmla="*/ 0 h 59"/>
                  <a:gd name="T8" fmla="*/ 82 w 82"/>
                  <a:gd name="T9" fmla="*/ 59 h 59"/>
                  <a:gd name="T10" fmla="*/ 12 w 82"/>
                  <a:gd name="T11" fmla="*/ 49 h 59"/>
                  <a:gd name="T12" fmla="*/ 72 w 82"/>
                  <a:gd name="T13" fmla="*/ 49 h 59"/>
                  <a:gd name="T14" fmla="*/ 72 w 82"/>
                  <a:gd name="T15" fmla="*/ 12 h 59"/>
                  <a:gd name="T16" fmla="*/ 12 w 82"/>
                  <a:gd name="T17" fmla="*/ 12 h 59"/>
                  <a:gd name="T18" fmla="*/ 12 w 82"/>
                  <a:gd name="T19" fmla="*/ 4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9">
                    <a:moveTo>
                      <a:pt x="82" y="59"/>
                    </a:moveTo>
                    <a:lnTo>
                      <a:pt x="0" y="59"/>
                    </a:lnTo>
                    <a:lnTo>
                      <a:pt x="0" y="0"/>
                    </a:lnTo>
                    <a:lnTo>
                      <a:pt x="82" y="0"/>
                    </a:lnTo>
                    <a:lnTo>
                      <a:pt x="82" y="59"/>
                    </a:lnTo>
                    <a:close/>
                    <a:moveTo>
                      <a:pt x="12" y="49"/>
                    </a:moveTo>
                    <a:lnTo>
                      <a:pt x="72" y="49"/>
                    </a:lnTo>
                    <a:lnTo>
                      <a:pt x="72" y="12"/>
                    </a:lnTo>
                    <a:lnTo>
                      <a:pt x="12" y="12"/>
                    </a:lnTo>
                    <a:lnTo>
                      <a:pt x="12" y="49"/>
                    </a:lnTo>
                    <a:close/>
                  </a:path>
                </a:pathLst>
              </a:custGeom>
              <a:solidFill>
                <a:srgbClr val="C3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7" name="Freeform 16">
                <a:extLst>
                  <a:ext uri="{FF2B5EF4-FFF2-40B4-BE49-F238E27FC236}">
                    <a16:creationId xmlns:a16="http://schemas.microsoft.com/office/drawing/2014/main" id="{FE2E1D1F-E5F2-4AEC-8401-97589447FEAB}"/>
                  </a:ext>
                </a:extLst>
              </p:cNvPr>
              <p:cNvSpPr>
                <a:spLocks noEditPoints="1"/>
              </p:cNvSpPr>
              <p:nvPr/>
            </p:nvSpPr>
            <p:spPr bwMode="auto">
              <a:xfrm>
                <a:off x="4859338" y="2932113"/>
                <a:ext cx="130175" cy="92075"/>
              </a:xfrm>
              <a:custGeom>
                <a:avLst/>
                <a:gdLst>
                  <a:gd name="T0" fmla="*/ 82 w 82"/>
                  <a:gd name="T1" fmla="*/ 58 h 58"/>
                  <a:gd name="T2" fmla="*/ 0 w 82"/>
                  <a:gd name="T3" fmla="*/ 58 h 58"/>
                  <a:gd name="T4" fmla="*/ 0 w 82"/>
                  <a:gd name="T5" fmla="*/ 0 h 58"/>
                  <a:gd name="T6" fmla="*/ 82 w 82"/>
                  <a:gd name="T7" fmla="*/ 0 h 58"/>
                  <a:gd name="T8" fmla="*/ 82 w 82"/>
                  <a:gd name="T9" fmla="*/ 58 h 58"/>
                  <a:gd name="T10" fmla="*/ 12 w 82"/>
                  <a:gd name="T11" fmla="*/ 46 h 58"/>
                  <a:gd name="T12" fmla="*/ 72 w 82"/>
                  <a:gd name="T13" fmla="*/ 46 h 58"/>
                  <a:gd name="T14" fmla="*/ 72 w 82"/>
                  <a:gd name="T15" fmla="*/ 10 h 58"/>
                  <a:gd name="T16" fmla="*/ 12 w 82"/>
                  <a:gd name="T17" fmla="*/ 10 h 58"/>
                  <a:gd name="T18" fmla="*/ 12 w 82"/>
                  <a:gd name="T19" fmla="*/ 4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8">
                    <a:moveTo>
                      <a:pt x="82" y="58"/>
                    </a:moveTo>
                    <a:lnTo>
                      <a:pt x="0" y="58"/>
                    </a:lnTo>
                    <a:lnTo>
                      <a:pt x="0" y="0"/>
                    </a:lnTo>
                    <a:lnTo>
                      <a:pt x="82" y="0"/>
                    </a:lnTo>
                    <a:lnTo>
                      <a:pt x="82" y="58"/>
                    </a:lnTo>
                    <a:close/>
                    <a:moveTo>
                      <a:pt x="12" y="46"/>
                    </a:moveTo>
                    <a:lnTo>
                      <a:pt x="72" y="46"/>
                    </a:lnTo>
                    <a:lnTo>
                      <a:pt x="72" y="10"/>
                    </a:lnTo>
                    <a:lnTo>
                      <a:pt x="12" y="10"/>
                    </a:lnTo>
                    <a:lnTo>
                      <a:pt x="12" y="46"/>
                    </a:lnTo>
                    <a:close/>
                  </a:path>
                </a:pathLst>
              </a:custGeom>
              <a:solidFill>
                <a:srgbClr val="C3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9" name="Freeform 17">
                <a:extLst>
                  <a:ext uri="{FF2B5EF4-FFF2-40B4-BE49-F238E27FC236}">
                    <a16:creationId xmlns:a16="http://schemas.microsoft.com/office/drawing/2014/main" id="{8042A008-6D11-4759-AB65-CD832BED43E3}"/>
                  </a:ext>
                </a:extLst>
              </p:cNvPr>
              <p:cNvSpPr>
                <a:spLocks noEditPoints="1"/>
              </p:cNvSpPr>
              <p:nvPr/>
            </p:nvSpPr>
            <p:spPr bwMode="auto">
              <a:xfrm>
                <a:off x="4859338" y="3111501"/>
                <a:ext cx="130175" cy="93663"/>
              </a:xfrm>
              <a:custGeom>
                <a:avLst/>
                <a:gdLst>
                  <a:gd name="T0" fmla="*/ 82 w 82"/>
                  <a:gd name="T1" fmla="*/ 59 h 59"/>
                  <a:gd name="T2" fmla="*/ 0 w 82"/>
                  <a:gd name="T3" fmla="*/ 59 h 59"/>
                  <a:gd name="T4" fmla="*/ 0 w 82"/>
                  <a:gd name="T5" fmla="*/ 0 h 59"/>
                  <a:gd name="T6" fmla="*/ 82 w 82"/>
                  <a:gd name="T7" fmla="*/ 0 h 59"/>
                  <a:gd name="T8" fmla="*/ 82 w 82"/>
                  <a:gd name="T9" fmla="*/ 59 h 59"/>
                  <a:gd name="T10" fmla="*/ 12 w 82"/>
                  <a:gd name="T11" fmla="*/ 47 h 59"/>
                  <a:gd name="T12" fmla="*/ 72 w 82"/>
                  <a:gd name="T13" fmla="*/ 47 h 59"/>
                  <a:gd name="T14" fmla="*/ 72 w 82"/>
                  <a:gd name="T15" fmla="*/ 10 h 59"/>
                  <a:gd name="T16" fmla="*/ 12 w 82"/>
                  <a:gd name="T17" fmla="*/ 10 h 59"/>
                  <a:gd name="T18" fmla="*/ 12 w 82"/>
                  <a:gd name="T19"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9">
                    <a:moveTo>
                      <a:pt x="82" y="59"/>
                    </a:moveTo>
                    <a:lnTo>
                      <a:pt x="0" y="59"/>
                    </a:lnTo>
                    <a:lnTo>
                      <a:pt x="0" y="0"/>
                    </a:lnTo>
                    <a:lnTo>
                      <a:pt x="82" y="0"/>
                    </a:lnTo>
                    <a:lnTo>
                      <a:pt x="82" y="59"/>
                    </a:lnTo>
                    <a:close/>
                    <a:moveTo>
                      <a:pt x="12" y="47"/>
                    </a:moveTo>
                    <a:lnTo>
                      <a:pt x="72" y="47"/>
                    </a:lnTo>
                    <a:lnTo>
                      <a:pt x="72" y="10"/>
                    </a:lnTo>
                    <a:lnTo>
                      <a:pt x="12" y="10"/>
                    </a:lnTo>
                    <a:lnTo>
                      <a:pt x="12" y="47"/>
                    </a:lnTo>
                    <a:close/>
                  </a:path>
                </a:pathLst>
              </a:custGeom>
              <a:solidFill>
                <a:srgbClr val="C3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0" name="Freeform 18">
                <a:extLst>
                  <a:ext uri="{FF2B5EF4-FFF2-40B4-BE49-F238E27FC236}">
                    <a16:creationId xmlns:a16="http://schemas.microsoft.com/office/drawing/2014/main" id="{E58491FB-4162-482F-9551-54CD59EB5EC1}"/>
                  </a:ext>
                </a:extLst>
              </p:cNvPr>
              <p:cNvSpPr>
                <a:spLocks noEditPoints="1"/>
              </p:cNvSpPr>
              <p:nvPr/>
            </p:nvSpPr>
            <p:spPr bwMode="auto">
              <a:xfrm>
                <a:off x="4859338" y="3292476"/>
                <a:ext cx="130175" cy="93663"/>
              </a:xfrm>
              <a:custGeom>
                <a:avLst/>
                <a:gdLst>
                  <a:gd name="T0" fmla="*/ 82 w 82"/>
                  <a:gd name="T1" fmla="*/ 59 h 59"/>
                  <a:gd name="T2" fmla="*/ 0 w 82"/>
                  <a:gd name="T3" fmla="*/ 59 h 59"/>
                  <a:gd name="T4" fmla="*/ 0 w 82"/>
                  <a:gd name="T5" fmla="*/ 0 h 59"/>
                  <a:gd name="T6" fmla="*/ 82 w 82"/>
                  <a:gd name="T7" fmla="*/ 0 h 59"/>
                  <a:gd name="T8" fmla="*/ 82 w 82"/>
                  <a:gd name="T9" fmla="*/ 59 h 59"/>
                  <a:gd name="T10" fmla="*/ 12 w 82"/>
                  <a:gd name="T11" fmla="*/ 47 h 59"/>
                  <a:gd name="T12" fmla="*/ 72 w 82"/>
                  <a:gd name="T13" fmla="*/ 47 h 59"/>
                  <a:gd name="T14" fmla="*/ 72 w 82"/>
                  <a:gd name="T15" fmla="*/ 12 h 59"/>
                  <a:gd name="T16" fmla="*/ 12 w 82"/>
                  <a:gd name="T17" fmla="*/ 12 h 59"/>
                  <a:gd name="T18" fmla="*/ 12 w 82"/>
                  <a:gd name="T19"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9">
                    <a:moveTo>
                      <a:pt x="82" y="59"/>
                    </a:moveTo>
                    <a:lnTo>
                      <a:pt x="0" y="59"/>
                    </a:lnTo>
                    <a:lnTo>
                      <a:pt x="0" y="0"/>
                    </a:lnTo>
                    <a:lnTo>
                      <a:pt x="82" y="0"/>
                    </a:lnTo>
                    <a:lnTo>
                      <a:pt x="82" y="59"/>
                    </a:lnTo>
                    <a:close/>
                    <a:moveTo>
                      <a:pt x="12" y="47"/>
                    </a:moveTo>
                    <a:lnTo>
                      <a:pt x="72" y="47"/>
                    </a:lnTo>
                    <a:lnTo>
                      <a:pt x="72" y="12"/>
                    </a:lnTo>
                    <a:lnTo>
                      <a:pt x="12" y="12"/>
                    </a:lnTo>
                    <a:lnTo>
                      <a:pt x="12" y="47"/>
                    </a:lnTo>
                    <a:close/>
                  </a:path>
                </a:pathLst>
              </a:custGeom>
              <a:solidFill>
                <a:srgbClr val="C3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1" name="Freeform 19">
                <a:extLst>
                  <a:ext uri="{FF2B5EF4-FFF2-40B4-BE49-F238E27FC236}">
                    <a16:creationId xmlns:a16="http://schemas.microsoft.com/office/drawing/2014/main" id="{D2699A26-CF47-408B-B536-8894AFDCEF08}"/>
                  </a:ext>
                </a:extLst>
              </p:cNvPr>
              <p:cNvSpPr>
                <a:spLocks/>
              </p:cNvSpPr>
              <p:nvPr/>
            </p:nvSpPr>
            <p:spPr bwMode="auto">
              <a:xfrm>
                <a:off x="3900488" y="3624263"/>
                <a:ext cx="100013" cy="150813"/>
              </a:xfrm>
              <a:custGeom>
                <a:avLst/>
                <a:gdLst>
                  <a:gd name="T0" fmla="*/ 38 w 38"/>
                  <a:gd name="T1" fmla="*/ 0 h 57"/>
                  <a:gd name="T2" fmla="*/ 38 w 38"/>
                  <a:gd name="T3" fmla="*/ 51 h 57"/>
                  <a:gd name="T4" fmla="*/ 19 w 38"/>
                  <a:gd name="T5" fmla="*/ 57 h 57"/>
                  <a:gd name="T6" fmla="*/ 17 w 38"/>
                  <a:gd name="T7" fmla="*/ 57 h 57"/>
                  <a:gd name="T8" fmla="*/ 8 w 38"/>
                  <a:gd name="T9" fmla="*/ 55 h 57"/>
                  <a:gd name="T10" fmla="*/ 0 w 38"/>
                  <a:gd name="T11" fmla="*/ 51 h 57"/>
                  <a:gd name="T12" fmla="*/ 0 w 38"/>
                  <a:gd name="T13" fmla="*/ 0 h 57"/>
                  <a:gd name="T14" fmla="*/ 38 w 38"/>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57">
                    <a:moveTo>
                      <a:pt x="38" y="0"/>
                    </a:moveTo>
                    <a:cubicBezTo>
                      <a:pt x="38" y="51"/>
                      <a:pt x="38" y="51"/>
                      <a:pt x="38" y="51"/>
                    </a:cubicBezTo>
                    <a:cubicBezTo>
                      <a:pt x="38" y="51"/>
                      <a:pt x="35" y="57"/>
                      <a:pt x="19" y="57"/>
                    </a:cubicBezTo>
                    <a:cubicBezTo>
                      <a:pt x="18" y="57"/>
                      <a:pt x="18" y="57"/>
                      <a:pt x="17" y="57"/>
                    </a:cubicBezTo>
                    <a:cubicBezTo>
                      <a:pt x="13" y="56"/>
                      <a:pt x="10" y="56"/>
                      <a:pt x="8" y="55"/>
                    </a:cubicBezTo>
                    <a:cubicBezTo>
                      <a:pt x="1" y="54"/>
                      <a:pt x="0" y="51"/>
                      <a:pt x="0" y="51"/>
                    </a:cubicBezTo>
                    <a:cubicBezTo>
                      <a:pt x="0" y="0"/>
                      <a:pt x="0" y="0"/>
                      <a:pt x="0" y="0"/>
                    </a:cubicBezTo>
                    <a:lnTo>
                      <a:pt x="38" y="0"/>
                    </a:lnTo>
                    <a:close/>
                  </a:path>
                </a:pathLst>
              </a:custGeom>
              <a:solidFill>
                <a:srgbClr val="224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2" name="Freeform 20">
                <a:extLst>
                  <a:ext uri="{FF2B5EF4-FFF2-40B4-BE49-F238E27FC236}">
                    <a16:creationId xmlns:a16="http://schemas.microsoft.com/office/drawing/2014/main" id="{5D6D69C6-C6E0-4DB1-AF99-14B218844492}"/>
                  </a:ext>
                </a:extLst>
              </p:cNvPr>
              <p:cNvSpPr>
                <a:spLocks/>
              </p:cNvSpPr>
              <p:nvPr/>
            </p:nvSpPr>
            <p:spPr bwMode="auto">
              <a:xfrm>
                <a:off x="3900488" y="2770188"/>
                <a:ext cx="100013" cy="854075"/>
              </a:xfrm>
              <a:custGeom>
                <a:avLst/>
                <a:gdLst>
                  <a:gd name="T0" fmla="*/ 63 w 63"/>
                  <a:gd name="T1" fmla="*/ 538 h 538"/>
                  <a:gd name="T2" fmla="*/ 0 w 63"/>
                  <a:gd name="T3" fmla="*/ 538 h 538"/>
                  <a:gd name="T4" fmla="*/ 0 w 63"/>
                  <a:gd name="T5" fmla="*/ 75 h 538"/>
                  <a:gd name="T6" fmla="*/ 32 w 63"/>
                  <a:gd name="T7" fmla="*/ 0 h 538"/>
                  <a:gd name="T8" fmla="*/ 63 w 63"/>
                  <a:gd name="T9" fmla="*/ 75 h 538"/>
                  <a:gd name="T10" fmla="*/ 63 w 63"/>
                  <a:gd name="T11" fmla="*/ 538 h 538"/>
                </a:gdLst>
                <a:ahLst/>
                <a:cxnLst>
                  <a:cxn ang="0">
                    <a:pos x="T0" y="T1"/>
                  </a:cxn>
                  <a:cxn ang="0">
                    <a:pos x="T2" y="T3"/>
                  </a:cxn>
                  <a:cxn ang="0">
                    <a:pos x="T4" y="T5"/>
                  </a:cxn>
                  <a:cxn ang="0">
                    <a:pos x="T6" y="T7"/>
                  </a:cxn>
                  <a:cxn ang="0">
                    <a:pos x="T8" y="T9"/>
                  </a:cxn>
                  <a:cxn ang="0">
                    <a:pos x="T10" y="T11"/>
                  </a:cxn>
                </a:cxnLst>
                <a:rect l="0" t="0" r="r" b="b"/>
                <a:pathLst>
                  <a:path w="63" h="538">
                    <a:moveTo>
                      <a:pt x="63" y="538"/>
                    </a:moveTo>
                    <a:lnTo>
                      <a:pt x="0" y="538"/>
                    </a:lnTo>
                    <a:lnTo>
                      <a:pt x="0" y="75"/>
                    </a:lnTo>
                    <a:lnTo>
                      <a:pt x="32" y="0"/>
                    </a:lnTo>
                    <a:lnTo>
                      <a:pt x="63" y="75"/>
                    </a:lnTo>
                    <a:lnTo>
                      <a:pt x="63" y="538"/>
                    </a:lnTo>
                    <a:close/>
                  </a:path>
                </a:pathLst>
              </a:custGeom>
              <a:solidFill>
                <a:srgbClr val="346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3" name="Freeform 21">
                <a:extLst>
                  <a:ext uri="{FF2B5EF4-FFF2-40B4-BE49-F238E27FC236}">
                    <a16:creationId xmlns:a16="http://schemas.microsoft.com/office/drawing/2014/main" id="{45543141-702E-448F-8972-DE93FFC17DE2}"/>
                  </a:ext>
                </a:extLst>
              </p:cNvPr>
              <p:cNvSpPr>
                <a:spLocks/>
              </p:cNvSpPr>
              <p:nvPr/>
            </p:nvSpPr>
            <p:spPr bwMode="auto">
              <a:xfrm>
                <a:off x="3921126" y="2770188"/>
                <a:ext cx="30163" cy="858838"/>
              </a:xfrm>
              <a:custGeom>
                <a:avLst/>
                <a:gdLst>
                  <a:gd name="T0" fmla="*/ 15 w 19"/>
                  <a:gd name="T1" fmla="*/ 541 h 541"/>
                  <a:gd name="T2" fmla="*/ 0 w 19"/>
                  <a:gd name="T3" fmla="*/ 538 h 541"/>
                  <a:gd name="T4" fmla="*/ 0 w 19"/>
                  <a:gd name="T5" fmla="*/ 75 h 541"/>
                  <a:gd name="T6" fmla="*/ 19 w 19"/>
                  <a:gd name="T7" fmla="*/ 0 h 541"/>
                  <a:gd name="T8" fmla="*/ 15 w 19"/>
                  <a:gd name="T9" fmla="*/ 78 h 541"/>
                  <a:gd name="T10" fmla="*/ 15 w 19"/>
                  <a:gd name="T11" fmla="*/ 541 h 541"/>
                </a:gdLst>
                <a:ahLst/>
                <a:cxnLst>
                  <a:cxn ang="0">
                    <a:pos x="T0" y="T1"/>
                  </a:cxn>
                  <a:cxn ang="0">
                    <a:pos x="T2" y="T3"/>
                  </a:cxn>
                  <a:cxn ang="0">
                    <a:pos x="T4" y="T5"/>
                  </a:cxn>
                  <a:cxn ang="0">
                    <a:pos x="T6" y="T7"/>
                  </a:cxn>
                  <a:cxn ang="0">
                    <a:pos x="T8" y="T9"/>
                  </a:cxn>
                  <a:cxn ang="0">
                    <a:pos x="T10" y="T11"/>
                  </a:cxn>
                </a:cxnLst>
                <a:rect l="0" t="0" r="r" b="b"/>
                <a:pathLst>
                  <a:path w="19" h="541">
                    <a:moveTo>
                      <a:pt x="15" y="541"/>
                    </a:moveTo>
                    <a:lnTo>
                      <a:pt x="0" y="538"/>
                    </a:lnTo>
                    <a:lnTo>
                      <a:pt x="0" y="75"/>
                    </a:lnTo>
                    <a:lnTo>
                      <a:pt x="19" y="0"/>
                    </a:lnTo>
                    <a:lnTo>
                      <a:pt x="15" y="78"/>
                    </a:lnTo>
                    <a:lnTo>
                      <a:pt x="15" y="541"/>
                    </a:lnTo>
                    <a:close/>
                  </a:path>
                </a:pathLst>
              </a:custGeom>
              <a:solidFill>
                <a:srgbClr val="408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4" name="Freeform 22">
                <a:extLst>
                  <a:ext uri="{FF2B5EF4-FFF2-40B4-BE49-F238E27FC236}">
                    <a16:creationId xmlns:a16="http://schemas.microsoft.com/office/drawing/2014/main" id="{82626865-186E-4B67-847D-68368ACE005C}"/>
                  </a:ext>
                </a:extLst>
              </p:cNvPr>
              <p:cNvSpPr>
                <a:spLocks/>
              </p:cNvSpPr>
              <p:nvPr/>
            </p:nvSpPr>
            <p:spPr bwMode="auto">
              <a:xfrm>
                <a:off x="3921126" y="3624263"/>
                <a:ext cx="23813" cy="150813"/>
              </a:xfrm>
              <a:custGeom>
                <a:avLst/>
                <a:gdLst>
                  <a:gd name="T0" fmla="*/ 9 w 9"/>
                  <a:gd name="T1" fmla="*/ 0 h 57"/>
                  <a:gd name="T2" fmla="*/ 9 w 9"/>
                  <a:gd name="T3" fmla="*/ 57 h 57"/>
                  <a:gd name="T4" fmla="*/ 0 w 9"/>
                  <a:gd name="T5" fmla="*/ 55 h 57"/>
                  <a:gd name="T6" fmla="*/ 0 w 9"/>
                  <a:gd name="T7" fmla="*/ 0 h 57"/>
                  <a:gd name="T8" fmla="*/ 9 w 9"/>
                  <a:gd name="T9" fmla="*/ 0 h 57"/>
                </a:gdLst>
                <a:ahLst/>
                <a:cxnLst>
                  <a:cxn ang="0">
                    <a:pos x="T0" y="T1"/>
                  </a:cxn>
                  <a:cxn ang="0">
                    <a:pos x="T2" y="T3"/>
                  </a:cxn>
                  <a:cxn ang="0">
                    <a:pos x="T4" y="T5"/>
                  </a:cxn>
                  <a:cxn ang="0">
                    <a:pos x="T6" y="T7"/>
                  </a:cxn>
                  <a:cxn ang="0">
                    <a:pos x="T8" y="T9"/>
                  </a:cxn>
                </a:cxnLst>
                <a:rect l="0" t="0" r="r" b="b"/>
                <a:pathLst>
                  <a:path w="9" h="57">
                    <a:moveTo>
                      <a:pt x="9" y="0"/>
                    </a:moveTo>
                    <a:cubicBezTo>
                      <a:pt x="9" y="57"/>
                      <a:pt x="9" y="57"/>
                      <a:pt x="9" y="57"/>
                    </a:cubicBezTo>
                    <a:cubicBezTo>
                      <a:pt x="5" y="56"/>
                      <a:pt x="2" y="56"/>
                      <a:pt x="0" y="55"/>
                    </a:cubicBezTo>
                    <a:cubicBezTo>
                      <a:pt x="0" y="0"/>
                      <a:pt x="0" y="0"/>
                      <a:pt x="0" y="0"/>
                    </a:cubicBezTo>
                    <a:lnTo>
                      <a:pt x="9" y="0"/>
                    </a:lnTo>
                    <a:close/>
                  </a:path>
                </a:pathLst>
              </a:custGeom>
              <a:solidFill>
                <a:srgbClr val="346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5" name="Rectangle 23">
                <a:extLst>
                  <a:ext uri="{FF2B5EF4-FFF2-40B4-BE49-F238E27FC236}">
                    <a16:creationId xmlns:a16="http://schemas.microsoft.com/office/drawing/2014/main" id="{C579AB83-E943-4FCB-ADEF-1C2DF29316E9}"/>
                  </a:ext>
                </a:extLst>
              </p:cNvPr>
              <p:cNvSpPr>
                <a:spLocks noChangeArrowheads="1"/>
              </p:cNvSpPr>
              <p:nvPr/>
            </p:nvSpPr>
            <p:spPr bwMode="auto">
              <a:xfrm>
                <a:off x="3935413" y="2754313"/>
                <a:ext cx="31750" cy="52388"/>
              </a:xfrm>
              <a:prstGeom prst="rect">
                <a:avLst/>
              </a:prstGeom>
              <a:solidFill>
                <a:srgbClr val="F55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6" name="Oval 24">
                <a:extLst>
                  <a:ext uri="{FF2B5EF4-FFF2-40B4-BE49-F238E27FC236}">
                    <a16:creationId xmlns:a16="http://schemas.microsoft.com/office/drawing/2014/main" id="{D22661D8-2CC7-4056-A20C-E1560FB224F9}"/>
                  </a:ext>
                </a:extLst>
              </p:cNvPr>
              <p:cNvSpPr>
                <a:spLocks noChangeArrowheads="1"/>
              </p:cNvSpPr>
              <p:nvPr/>
            </p:nvSpPr>
            <p:spPr bwMode="auto">
              <a:xfrm>
                <a:off x="3935413" y="2738438"/>
                <a:ext cx="31750" cy="31750"/>
              </a:xfrm>
              <a:prstGeom prst="ellipse">
                <a:avLst/>
              </a:prstGeom>
              <a:solidFill>
                <a:srgbClr val="F55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7" name="Freeform 25">
                <a:extLst>
                  <a:ext uri="{FF2B5EF4-FFF2-40B4-BE49-F238E27FC236}">
                    <a16:creationId xmlns:a16="http://schemas.microsoft.com/office/drawing/2014/main" id="{7A62FD3B-3723-4AE7-8F2C-FED0BC1DBCCB}"/>
                  </a:ext>
                </a:extLst>
              </p:cNvPr>
              <p:cNvSpPr>
                <a:spLocks/>
              </p:cNvSpPr>
              <p:nvPr/>
            </p:nvSpPr>
            <p:spPr bwMode="auto">
              <a:xfrm>
                <a:off x="4887913" y="2735263"/>
                <a:ext cx="103188" cy="82550"/>
              </a:xfrm>
              <a:custGeom>
                <a:avLst/>
                <a:gdLst>
                  <a:gd name="T0" fmla="*/ 22 w 65"/>
                  <a:gd name="T1" fmla="*/ 52 h 52"/>
                  <a:gd name="T2" fmla="*/ 0 w 65"/>
                  <a:gd name="T3" fmla="*/ 30 h 52"/>
                  <a:gd name="T4" fmla="*/ 7 w 65"/>
                  <a:gd name="T5" fmla="*/ 22 h 52"/>
                  <a:gd name="T6" fmla="*/ 22 w 65"/>
                  <a:gd name="T7" fmla="*/ 37 h 52"/>
                  <a:gd name="T8" fmla="*/ 57 w 65"/>
                  <a:gd name="T9" fmla="*/ 0 h 52"/>
                  <a:gd name="T10" fmla="*/ 65 w 65"/>
                  <a:gd name="T11" fmla="*/ 8 h 52"/>
                  <a:gd name="T12" fmla="*/ 22 w 65"/>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65" h="52">
                    <a:moveTo>
                      <a:pt x="22" y="52"/>
                    </a:moveTo>
                    <a:lnTo>
                      <a:pt x="0" y="30"/>
                    </a:lnTo>
                    <a:lnTo>
                      <a:pt x="7" y="22"/>
                    </a:lnTo>
                    <a:lnTo>
                      <a:pt x="22" y="37"/>
                    </a:lnTo>
                    <a:lnTo>
                      <a:pt x="57" y="0"/>
                    </a:lnTo>
                    <a:lnTo>
                      <a:pt x="65" y="8"/>
                    </a:lnTo>
                    <a:lnTo>
                      <a:pt x="22" y="52"/>
                    </a:lnTo>
                    <a:close/>
                  </a:path>
                </a:pathLst>
              </a:custGeom>
              <a:solidFill>
                <a:srgbClr val="F55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8" name="Freeform 26">
                <a:extLst>
                  <a:ext uri="{FF2B5EF4-FFF2-40B4-BE49-F238E27FC236}">
                    <a16:creationId xmlns:a16="http://schemas.microsoft.com/office/drawing/2014/main" id="{57432F28-D001-40C5-ADC1-737F239BF62B}"/>
                  </a:ext>
                </a:extLst>
              </p:cNvPr>
              <p:cNvSpPr>
                <a:spLocks/>
              </p:cNvSpPr>
              <p:nvPr/>
            </p:nvSpPr>
            <p:spPr bwMode="auto">
              <a:xfrm>
                <a:off x="4887913" y="2916238"/>
                <a:ext cx="103188" cy="80963"/>
              </a:xfrm>
              <a:custGeom>
                <a:avLst/>
                <a:gdLst>
                  <a:gd name="T0" fmla="*/ 22 w 65"/>
                  <a:gd name="T1" fmla="*/ 51 h 51"/>
                  <a:gd name="T2" fmla="*/ 0 w 65"/>
                  <a:gd name="T3" fmla="*/ 30 h 51"/>
                  <a:gd name="T4" fmla="*/ 7 w 65"/>
                  <a:gd name="T5" fmla="*/ 21 h 51"/>
                  <a:gd name="T6" fmla="*/ 22 w 65"/>
                  <a:gd name="T7" fmla="*/ 36 h 51"/>
                  <a:gd name="T8" fmla="*/ 57 w 65"/>
                  <a:gd name="T9" fmla="*/ 0 h 51"/>
                  <a:gd name="T10" fmla="*/ 65 w 65"/>
                  <a:gd name="T11" fmla="*/ 8 h 51"/>
                  <a:gd name="T12" fmla="*/ 22 w 65"/>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65" h="51">
                    <a:moveTo>
                      <a:pt x="22" y="51"/>
                    </a:moveTo>
                    <a:lnTo>
                      <a:pt x="0" y="30"/>
                    </a:lnTo>
                    <a:lnTo>
                      <a:pt x="7" y="21"/>
                    </a:lnTo>
                    <a:lnTo>
                      <a:pt x="22" y="36"/>
                    </a:lnTo>
                    <a:lnTo>
                      <a:pt x="57" y="0"/>
                    </a:lnTo>
                    <a:lnTo>
                      <a:pt x="65" y="8"/>
                    </a:lnTo>
                    <a:lnTo>
                      <a:pt x="22" y="51"/>
                    </a:lnTo>
                    <a:close/>
                  </a:path>
                </a:pathLst>
              </a:custGeom>
              <a:solidFill>
                <a:srgbClr val="F55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 name="Rectangle 27">
                <a:extLst>
                  <a:ext uri="{FF2B5EF4-FFF2-40B4-BE49-F238E27FC236}">
                    <a16:creationId xmlns:a16="http://schemas.microsoft.com/office/drawing/2014/main" id="{52CB797A-6F5F-46C2-8C98-01501000C4E9}"/>
                  </a:ext>
                </a:extLst>
              </p:cNvPr>
              <p:cNvSpPr>
                <a:spLocks noChangeArrowheads="1"/>
              </p:cNvSpPr>
              <p:nvPr/>
            </p:nvSpPr>
            <p:spPr bwMode="auto">
              <a:xfrm>
                <a:off x="4443413" y="2244726"/>
                <a:ext cx="404813" cy="49213"/>
              </a:xfrm>
              <a:prstGeom prst="rect">
                <a:avLst/>
              </a:prstGeom>
              <a:solidFill>
                <a:srgbClr val="3469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 name="Freeform 28">
                <a:extLst>
                  <a:ext uri="{FF2B5EF4-FFF2-40B4-BE49-F238E27FC236}">
                    <a16:creationId xmlns:a16="http://schemas.microsoft.com/office/drawing/2014/main" id="{A6A0BA7F-5F53-4CC3-AAF3-F4D49BBBFD10}"/>
                  </a:ext>
                </a:extLst>
              </p:cNvPr>
              <p:cNvSpPr>
                <a:spLocks noEditPoints="1"/>
              </p:cNvSpPr>
              <p:nvPr/>
            </p:nvSpPr>
            <p:spPr bwMode="auto">
              <a:xfrm>
                <a:off x="4387851" y="2262188"/>
                <a:ext cx="514350" cy="146050"/>
              </a:xfrm>
              <a:custGeom>
                <a:avLst/>
                <a:gdLst>
                  <a:gd name="T0" fmla="*/ 324 w 324"/>
                  <a:gd name="T1" fmla="*/ 92 h 92"/>
                  <a:gd name="T2" fmla="*/ 0 w 324"/>
                  <a:gd name="T3" fmla="*/ 92 h 92"/>
                  <a:gd name="T4" fmla="*/ 0 w 324"/>
                  <a:gd name="T5" fmla="*/ 0 h 92"/>
                  <a:gd name="T6" fmla="*/ 324 w 324"/>
                  <a:gd name="T7" fmla="*/ 0 h 92"/>
                  <a:gd name="T8" fmla="*/ 324 w 324"/>
                  <a:gd name="T9" fmla="*/ 92 h 92"/>
                  <a:gd name="T10" fmla="*/ 12 w 324"/>
                  <a:gd name="T11" fmla="*/ 81 h 92"/>
                  <a:gd name="T12" fmla="*/ 314 w 324"/>
                  <a:gd name="T13" fmla="*/ 81 h 92"/>
                  <a:gd name="T14" fmla="*/ 314 w 324"/>
                  <a:gd name="T15" fmla="*/ 10 h 92"/>
                  <a:gd name="T16" fmla="*/ 12 w 324"/>
                  <a:gd name="T17" fmla="*/ 10 h 92"/>
                  <a:gd name="T18" fmla="*/ 12 w 324"/>
                  <a:gd name="T1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4" h="92">
                    <a:moveTo>
                      <a:pt x="324" y="92"/>
                    </a:moveTo>
                    <a:lnTo>
                      <a:pt x="0" y="92"/>
                    </a:lnTo>
                    <a:lnTo>
                      <a:pt x="0" y="0"/>
                    </a:lnTo>
                    <a:lnTo>
                      <a:pt x="324" y="0"/>
                    </a:lnTo>
                    <a:lnTo>
                      <a:pt x="324" y="92"/>
                    </a:lnTo>
                    <a:close/>
                    <a:moveTo>
                      <a:pt x="12" y="81"/>
                    </a:moveTo>
                    <a:lnTo>
                      <a:pt x="314" y="81"/>
                    </a:lnTo>
                    <a:lnTo>
                      <a:pt x="314" y="10"/>
                    </a:lnTo>
                    <a:lnTo>
                      <a:pt x="12" y="10"/>
                    </a:lnTo>
                    <a:lnTo>
                      <a:pt x="12" y="81"/>
                    </a:lnTo>
                    <a:close/>
                  </a:path>
                </a:pathLst>
              </a:custGeom>
              <a:solidFill>
                <a:srgbClr val="346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 name="Rectangle 29">
                <a:extLst>
                  <a:ext uri="{FF2B5EF4-FFF2-40B4-BE49-F238E27FC236}">
                    <a16:creationId xmlns:a16="http://schemas.microsoft.com/office/drawing/2014/main" id="{8232844D-36FC-4813-A651-69144ED0066D}"/>
                  </a:ext>
                </a:extLst>
              </p:cNvPr>
              <p:cNvSpPr>
                <a:spLocks noChangeArrowheads="1"/>
              </p:cNvSpPr>
              <p:nvPr/>
            </p:nvSpPr>
            <p:spPr bwMode="auto">
              <a:xfrm>
                <a:off x="4519613" y="2390776"/>
                <a:ext cx="125413" cy="17463"/>
              </a:xfrm>
              <a:prstGeom prst="rect">
                <a:avLst/>
              </a:prstGeom>
              <a:solidFill>
                <a:srgbClr val="478F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 name="Rectangle 30">
                <a:extLst>
                  <a:ext uri="{FF2B5EF4-FFF2-40B4-BE49-F238E27FC236}">
                    <a16:creationId xmlns:a16="http://schemas.microsoft.com/office/drawing/2014/main" id="{D64DD82D-3887-4C18-8E0F-115D8B15A4A4}"/>
                  </a:ext>
                </a:extLst>
              </p:cNvPr>
              <p:cNvSpPr>
                <a:spLocks noChangeArrowheads="1"/>
              </p:cNvSpPr>
              <p:nvPr/>
            </p:nvSpPr>
            <p:spPr bwMode="auto">
              <a:xfrm>
                <a:off x="4645026" y="2390776"/>
                <a:ext cx="127000" cy="17463"/>
              </a:xfrm>
              <a:prstGeom prst="rect">
                <a:avLst/>
              </a:prstGeom>
              <a:solidFill>
                <a:srgbClr val="2828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 name="Rectangle 31">
                <a:extLst>
                  <a:ext uri="{FF2B5EF4-FFF2-40B4-BE49-F238E27FC236}">
                    <a16:creationId xmlns:a16="http://schemas.microsoft.com/office/drawing/2014/main" id="{F930BB3E-5E44-4711-8F57-27CE7B68C9BD}"/>
                  </a:ext>
                </a:extLst>
              </p:cNvPr>
              <p:cNvSpPr>
                <a:spLocks noChangeArrowheads="1"/>
              </p:cNvSpPr>
              <p:nvPr/>
            </p:nvSpPr>
            <p:spPr bwMode="auto">
              <a:xfrm>
                <a:off x="4443413" y="2249488"/>
                <a:ext cx="404813" cy="12700"/>
              </a:xfrm>
              <a:prstGeom prst="rect">
                <a:avLst/>
              </a:prstGeom>
              <a:solidFill>
                <a:srgbClr val="3E7D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6" name="Group 5">
            <a:extLst>
              <a:ext uri="{FF2B5EF4-FFF2-40B4-BE49-F238E27FC236}">
                <a16:creationId xmlns:a16="http://schemas.microsoft.com/office/drawing/2014/main" id="{5BDC881C-962C-4994-9068-A65533790264}"/>
              </a:ext>
            </a:extLst>
          </p:cNvPr>
          <p:cNvGrpSpPr/>
          <p:nvPr/>
        </p:nvGrpSpPr>
        <p:grpSpPr>
          <a:xfrm>
            <a:off x="6073514" y="1714069"/>
            <a:ext cx="2675199" cy="3172944"/>
            <a:chOff x="6073514" y="1714069"/>
            <a:chExt cx="2675199" cy="3172944"/>
          </a:xfrm>
        </p:grpSpPr>
        <p:sp>
          <p:nvSpPr>
            <p:cNvPr id="9" name="Rectangle 8">
              <a:extLst>
                <a:ext uri="{FF2B5EF4-FFF2-40B4-BE49-F238E27FC236}">
                  <a16:creationId xmlns:a16="http://schemas.microsoft.com/office/drawing/2014/main" id="{5FC1023B-CC3B-44BD-A6E1-6324A5037724}"/>
                </a:ext>
              </a:extLst>
            </p:cNvPr>
            <p:cNvSpPr/>
            <p:nvPr/>
          </p:nvSpPr>
          <p:spPr>
            <a:xfrm>
              <a:off x="6073514" y="1714069"/>
              <a:ext cx="2675199" cy="3172944"/>
            </a:xfrm>
            <a:prstGeom prst="rect">
              <a:avLst/>
            </a:prstGeom>
            <a:no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4" name="Rectangle 13">
              <a:extLst>
                <a:ext uri="{FF2B5EF4-FFF2-40B4-BE49-F238E27FC236}">
                  <a16:creationId xmlns:a16="http://schemas.microsoft.com/office/drawing/2014/main" id="{520541C8-5E8C-4C73-9897-7D2B5CDC50BC}"/>
                </a:ext>
              </a:extLst>
            </p:cNvPr>
            <p:cNvSpPr/>
            <p:nvPr/>
          </p:nvSpPr>
          <p:spPr>
            <a:xfrm>
              <a:off x="6073514" y="4137102"/>
              <a:ext cx="2675199" cy="749911"/>
            </a:xfrm>
            <a:prstGeom prst="rect">
              <a:avLst/>
            </a:prstGeom>
            <a:solidFill>
              <a:schemeClr val="accent4"/>
            </a:solidFill>
            <a:ln>
              <a:solidFill>
                <a:schemeClr val="bg1"/>
              </a:solidFill>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Other process updates</a:t>
              </a:r>
            </a:p>
          </p:txBody>
        </p:sp>
        <p:pic>
          <p:nvPicPr>
            <p:cNvPr id="94" name="Picture 93">
              <a:extLst>
                <a:ext uri="{FF2B5EF4-FFF2-40B4-BE49-F238E27FC236}">
                  <a16:creationId xmlns:a16="http://schemas.microsoft.com/office/drawing/2014/main" id="{03CC0E4B-2FF6-4B88-9AC2-45C6E860D998}"/>
                </a:ext>
              </a:extLst>
            </p:cNvPr>
            <p:cNvPicPr>
              <a:picLocks noChangeAspect="1"/>
            </p:cNvPicPr>
            <p:nvPr/>
          </p:nvPicPr>
          <p:blipFill>
            <a:blip r:embed="rId5"/>
            <a:stretch>
              <a:fillRect/>
            </a:stretch>
          </p:blipFill>
          <p:spPr>
            <a:xfrm>
              <a:off x="6592625" y="2309809"/>
              <a:ext cx="1636976" cy="1556054"/>
            </a:xfrm>
            <a:prstGeom prst="rect">
              <a:avLst/>
            </a:prstGeom>
          </p:spPr>
        </p:pic>
      </p:grpSp>
    </p:spTree>
    <p:custDataLst>
      <p:tags r:id="rId1"/>
    </p:custDataLst>
    <p:extLst>
      <p:ext uri="{BB962C8B-B14F-4D97-AF65-F5344CB8AC3E}">
        <p14:creationId xmlns:p14="http://schemas.microsoft.com/office/powerpoint/2010/main" val="66865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750"/>
                                        <p:tgtEl>
                                          <p:spTgt spid="5"/>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525B68"/>
      </a:dk2>
      <a:lt2>
        <a:srgbClr val="EEECE1"/>
      </a:lt2>
      <a:accent1>
        <a:srgbClr val="294250"/>
      </a:accent1>
      <a:accent2>
        <a:srgbClr val="4B95A9"/>
      </a:accent2>
      <a:accent3>
        <a:srgbClr val="17C4CB"/>
      </a:accent3>
      <a:accent4>
        <a:srgbClr val="F2AB1E"/>
      </a:accent4>
      <a:accent5>
        <a:srgbClr val="F8825B"/>
      </a:accent5>
      <a:accent6>
        <a:srgbClr val="F7310D"/>
      </a:accent6>
      <a:hlink>
        <a:srgbClr val="525B68"/>
      </a:hlink>
      <a:folHlink>
        <a:srgbClr val="B5B5B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defTabSz="457200" fontAlgn="base">
          <a:spcBef>
            <a:spcPct val="0"/>
          </a:spcBef>
          <a:spcAft>
            <a:spcPct val="0"/>
          </a:spcAft>
          <a:defRPr sz="2000" dirty="0">
            <a:solidFill>
              <a:srgbClr val="2B2A2A"/>
            </a:solidFill>
            <a:latin typeface="+mj-lt"/>
            <a:cs typeface="EMprint Regular"/>
          </a:defRPr>
        </a:defPPr>
      </a:lstStyle>
    </a:spDef>
    <a:txDef>
      <a:spPr>
        <a:noFill/>
      </a:spPr>
      <a:bodyPr wrap="square" rtlCol="0">
        <a:noAutofit/>
      </a:bodyPr>
      <a:lstStyle>
        <a:defPPr algn="l">
          <a:defRPr dirty="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a3cf6df-e8b2-4d3d-96a5-634a705f51c0">
      <UserInfo>
        <DisplayName/>
        <AccountId xsi:nil="true"/>
        <AccountType/>
      </UserInfo>
    </SharedWithUsers>
    <Dateandtime xmlns="519e9164-302e-403e-b91d-5ee9561f1baf" xsi:nil="true"/>
    <Posted xmlns="519e9164-302e-403e-b91d-5ee9561f1baf">false</Post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C71F52F7259D439D20C10A8762D670" ma:contentTypeVersion="16" ma:contentTypeDescription="Create a new document." ma:contentTypeScope="" ma:versionID="d59584fbd1baba3289977229452e0a7b">
  <xsd:schema xmlns:xsd="http://www.w3.org/2001/XMLSchema" xmlns:xs="http://www.w3.org/2001/XMLSchema" xmlns:p="http://schemas.microsoft.com/office/2006/metadata/properties" xmlns:ns2="519e9164-302e-403e-b91d-5ee9561f1baf" xmlns:ns3="8a3cf6df-e8b2-4d3d-96a5-634a705f51c0" targetNamespace="http://schemas.microsoft.com/office/2006/metadata/properties" ma:root="true" ma:fieldsID="73d05ee3e77ff0f2567bfbcddd1e7bb6" ns2:_="" ns3:_="">
    <xsd:import namespace="519e9164-302e-403e-b91d-5ee9561f1baf"/>
    <xsd:import namespace="8a3cf6df-e8b2-4d3d-96a5-634a705f51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Dateandtime" minOccurs="0"/>
                <xsd:element ref="ns2:MediaLengthInSeconds" minOccurs="0"/>
                <xsd:element ref="ns2:Pos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e9164-302e-403e-b91d-5ee9561f1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eandtime" ma:index="20" nillable="true" ma:displayName="Date and time" ma:format="DateTime" ma:internalName="Dateandtim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Posted" ma:index="22" nillable="true" ma:displayName="Posted" ma:default="0" ma:description="Yes - we have posted&#10;No - we have not posted yet" ma:format="Dropdown" ma:internalName="Post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3cf6df-e8b2-4d3d-96a5-634a705f51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D1DDC9-91FE-427F-BB15-94BBD51BE257}">
  <ds:schemaRefs>
    <ds:schemaRef ds:uri="http://schemas.microsoft.com/sharepoint/v3/contenttype/forms"/>
  </ds:schemaRefs>
</ds:datastoreItem>
</file>

<file path=customXml/itemProps2.xml><?xml version="1.0" encoding="utf-8"?>
<ds:datastoreItem xmlns:ds="http://schemas.openxmlformats.org/officeDocument/2006/customXml" ds:itemID="{9619FAE7-9167-4C77-903D-2649353CC2D9}">
  <ds:schemaRefs>
    <ds:schemaRef ds:uri="http://schemas.microsoft.com/office/2006/metadata/properties"/>
    <ds:schemaRef ds:uri="http://schemas.microsoft.com/office/infopath/2007/PartnerControls"/>
    <ds:schemaRef ds:uri="fe94c484-a568-4501-ba34-3e2d445b2a74"/>
    <ds:schemaRef ds:uri="71715bf3-873e-4792-89fe-ac146dca6588"/>
  </ds:schemaRefs>
</ds:datastoreItem>
</file>

<file path=customXml/itemProps3.xml><?xml version="1.0" encoding="utf-8"?>
<ds:datastoreItem xmlns:ds="http://schemas.openxmlformats.org/officeDocument/2006/customXml" ds:itemID="{9B6203BA-B5B6-4096-A871-A14B877C45AD}"/>
</file>

<file path=docProps/app.xml><?xml version="1.0" encoding="utf-8"?>
<Properties xmlns="http://schemas.openxmlformats.org/officeDocument/2006/extended-properties" xmlns:vt="http://schemas.openxmlformats.org/officeDocument/2006/docPropsVTypes">
  <TotalTime>19896</TotalTime>
  <Words>5945</Words>
  <Application>Microsoft Office PowerPoint</Application>
  <PresentationFormat>On-screen Show (4:3)</PresentationFormat>
  <Paragraphs>613</Paragraphs>
  <Slides>44</Slides>
  <Notes>44</Notes>
  <HiddenSlides>11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Courier New</vt:lpstr>
      <vt:lpstr>EMprint</vt:lpstr>
      <vt:lpstr>Symbol</vt:lpstr>
      <vt:lpstr>Wingdings</vt:lpstr>
      <vt:lpstr>Office Theme</vt:lpstr>
      <vt:lpstr>Webinar considerations </vt:lpstr>
      <vt:lpstr>Webinar considerations (cont.) </vt:lpstr>
      <vt:lpstr>Webinar considerations (cont.) </vt:lpstr>
      <vt:lpstr>PowerPoint Presentation</vt:lpstr>
      <vt:lpstr>introduction</vt:lpstr>
      <vt:lpstr>tools</vt:lpstr>
      <vt:lpstr>agenda</vt:lpstr>
      <vt:lpstr>rationale</vt:lpstr>
      <vt:lpstr>What to expect</vt:lpstr>
      <vt:lpstr>PowerPoint Presentation</vt:lpstr>
      <vt:lpstr>Online portal overview</vt:lpstr>
      <vt:lpstr>Portal - Message centre</vt:lpstr>
      <vt:lpstr>Portal – Retailer reports</vt:lpstr>
      <vt:lpstr>New reports</vt:lpstr>
      <vt:lpstr>New reports (cont.)</vt:lpstr>
      <vt:lpstr>Support – Training</vt:lpstr>
      <vt:lpstr>Support - DTN User Guide</vt:lpstr>
      <vt:lpstr>Settlement information portal</vt:lpstr>
      <vt:lpstr>Settlement information portal - BW</vt:lpstr>
      <vt:lpstr>What can you do to prepare your business to use the DTN portal to access and manage new reports?</vt:lpstr>
      <vt:lpstr>Poll question</vt:lpstr>
      <vt:lpstr>Poll question</vt:lpstr>
      <vt:lpstr>Poll question</vt:lpstr>
      <vt:lpstr>PowerPoint Presentation</vt:lpstr>
      <vt:lpstr>PowerPoint Presentation</vt:lpstr>
      <vt:lpstr>Day-end Close every 24 hours</vt:lpstr>
      <vt:lpstr>daily day-end close process</vt:lpstr>
      <vt:lpstr>Day-end with multiple pos terminals</vt:lpstr>
      <vt:lpstr>Timing of Retailer reports</vt:lpstr>
      <vt:lpstr>day-end process – Example 1</vt:lpstr>
      <vt:lpstr>day-end process – Example 2 </vt:lpstr>
      <vt:lpstr>What if I miss the cut-off time?</vt:lpstr>
      <vt:lpstr>Reconciling after a forced close</vt:lpstr>
      <vt:lpstr>Alerts &amp; reminders</vt:lpstr>
      <vt:lpstr>Thinking about the sites you manage, how can you best support them with this change?</vt:lpstr>
      <vt:lpstr>Poll question</vt:lpstr>
      <vt:lpstr>Poll question</vt:lpstr>
      <vt:lpstr>PowerPoint Presentation</vt:lpstr>
      <vt:lpstr>Pre-authorized transactions</vt:lpstr>
      <vt:lpstr>ID Number</vt:lpstr>
      <vt:lpstr>How do you plan to communicate the updates to Retailers?</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Geni</dc:creator>
  <cp:lastModifiedBy>David Fisher</cp:lastModifiedBy>
  <cp:revision>751</cp:revision>
  <dcterms:created xsi:type="dcterms:W3CDTF">2016-10-28T16:53:28Z</dcterms:created>
  <dcterms:modified xsi:type="dcterms:W3CDTF">2021-12-09T00:22:33Z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ArticulateGUID">
    <vt:lpwstr>4E4B0E78-DA2F-4611-9430-BB85557D0514</vt:lpwstr>
  </property>
  <property fmtid="{D5CDD505-2E9C-101B-9397-08002B2CF9AE}" pid="4" name="ArticulatePath">
    <vt:lpwstr>FEP_BW_Webinar_facilitator_version_EN_v14_Gold</vt:lpwstr>
  </property>
  <property fmtid="{D5CDD505-2E9C-101B-9397-08002B2CF9AE}" pid="5" name="ContentTypeId">
    <vt:lpwstr>0x01010093C71F52F7259D439D20C10A8762D670</vt:lpwstr>
  </property>
  <property fmtid="{D5CDD505-2E9C-101B-9397-08002B2CF9AE}" pid="6" name="Order">
    <vt:r8>1529800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