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9.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1.xml" ContentType="application/vnd.openxmlformats-officedocument.presentationml.tags+xml"/>
  <Override PartName="/ppt/tags/tag13.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20.xml" ContentType="application/vnd.openxmlformats-officedocument.presentationml.tags+xml"/>
  <Override PartName="/ppt/tags/tag23.xml" ContentType="application/vnd.openxmlformats-officedocument.presentationml.tags+xml"/>
  <Override PartName="/ppt/tags/tag2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34" r:id="rId2"/>
    <p:sldId id="435" r:id="rId3"/>
    <p:sldId id="439" r:id="rId4"/>
    <p:sldId id="440" r:id="rId5"/>
    <p:sldId id="441" r:id="rId6"/>
    <p:sldId id="442" r:id="rId7"/>
    <p:sldId id="444" r:id="rId8"/>
    <p:sldId id="446" r:id="rId9"/>
    <p:sldId id="404" r:id="rId10"/>
    <p:sldId id="405" r:id="rId11"/>
    <p:sldId id="406" r:id="rId12"/>
    <p:sldId id="407" r:id="rId13"/>
    <p:sldId id="408" r:id="rId14"/>
    <p:sldId id="409" r:id="rId15"/>
    <p:sldId id="410" r:id="rId16"/>
    <p:sldId id="412" r:id="rId17"/>
    <p:sldId id="413" r:id="rId18"/>
    <p:sldId id="416" r:id="rId19"/>
    <p:sldId id="414" r:id="rId20"/>
    <p:sldId id="418" r:id="rId21"/>
    <p:sldId id="419" r:id="rId22"/>
    <p:sldId id="421" r:id="rId23"/>
    <p:sldId id="424" r:id="rId24"/>
    <p:sldId id="430" r:id="rId25"/>
    <p:sldId id="432" r:id="rId26"/>
    <p:sldId id="415" r:id="rId27"/>
    <p:sldId id="433" r:id="rId28"/>
  </p:sldIdLst>
  <p:sldSz cx="9144000" cy="6858000" type="screen4x3"/>
  <p:notesSz cx="7102475" cy="938847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guide id="3" pos="1440" userDrawn="1">
          <p15:clr>
            <a:srgbClr val="A4A3A4"/>
          </p15:clr>
        </p15:guide>
        <p15:guide id="4" orient="horz" pos="572" userDrawn="1">
          <p15:clr>
            <a:srgbClr val="A4A3A4"/>
          </p15:clr>
        </p15:guide>
        <p15:guide id="5" pos="4422" userDrawn="1">
          <p15:clr>
            <a:srgbClr val="A4A3A4"/>
          </p15:clr>
        </p15:guide>
      </p15:sldGuideLst>
    </p:ext>
    <p:ext uri="{2D200454-40CA-4A62-9FC3-DE9A4176ACB9}">
      <p15:notesGuideLst xmlns:p15="http://schemas.microsoft.com/office/powerpoint/2012/main">
        <p15:guide id="1" orient="horz" pos="391" userDrawn="1">
          <p15:clr>
            <a:srgbClr val="A4A3A4"/>
          </p15:clr>
        </p15:guide>
        <p15:guide id="2" pos="408" userDrawn="1">
          <p15:clr>
            <a:srgbClr val="A4A3A4"/>
          </p15:clr>
        </p15:guide>
        <p15:guide id="3" orient="horz" pos="2818" userDrawn="1">
          <p15:clr>
            <a:srgbClr val="A4A3A4"/>
          </p15:clr>
        </p15:guide>
        <p15:guide id="4" pos="3991" userDrawn="1">
          <p15:clr>
            <a:srgbClr val="A4A3A4"/>
          </p15:clr>
        </p15:guide>
        <p15:guide id="5" orient="horz" pos="1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B68"/>
    <a:srgbClr val="294250"/>
    <a:srgbClr val="1B2E29"/>
    <a:srgbClr val="4B95A9"/>
    <a:srgbClr val="F2AB1E"/>
    <a:srgbClr val="FA8662"/>
    <a:srgbClr val="F7310D"/>
    <a:srgbClr val="B5B5B5"/>
    <a:srgbClr val="17C4CB"/>
    <a:srgbClr val="FDB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60364" autoAdjust="0"/>
  </p:normalViewPr>
  <p:slideViewPr>
    <p:cSldViewPr snapToGrid="0">
      <p:cViewPr>
        <p:scale>
          <a:sx n="75" d="100"/>
          <a:sy n="75" d="100"/>
        </p:scale>
        <p:origin x="2556" y="-234"/>
      </p:cViewPr>
      <p:guideLst>
        <p:guide orient="horz" pos="1824"/>
        <p:guide pos="2880"/>
        <p:guide pos="1440"/>
        <p:guide orient="horz" pos="572"/>
        <p:guide pos="4422"/>
      </p:guideLst>
    </p:cSldViewPr>
  </p:slideViewPr>
  <p:outlineViewPr>
    <p:cViewPr>
      <p:scale>
        <a:sx n="33" d="100"/>
        <a:sy n="33" d="100"/>
      </p:scale>
      <p:origin x="0" y="6451"/>
    </p:cViewPr>
  </p:outlineViewPr>
  <p:notesTextViewPr>
    <p:cViewPr>
      <p:scale>
        <a:sx n="75" d="100"/>
        <a:sy n="75" d="100"/>
      </p:scale>
      <p:origin x="0" y="0"/>
    </p:cViewPr>
  </p:notesTextViewPr>
  <p:sorterViewPr>
    <p:cViewPr>
      <p:scale>
        <a:sx n="70" d="100"/>
        <a:sy n="70" d="100"/>
      </p:scale>
      <p:origin x="0" y="0"/>
    </p:cViewPr>
  </p:sorterViewPr>
  <p:notesViewPr>
    <p:cSldViewPr snapToGrid="0">
      <p:cViewPr varScale="1">
        <p:scale>
          <a:sx n="82" d="100"/>
          <a:sy n="82" d="100"/>
        </p:scale>
        <p:origin x="3810" y="90"/>
      </p:cViewPr>
      <p:guideLst>
        <p:guide orient="horz" pos="391"/>
        <p:guide pos="408"/>
        <p:guide orient="horz" pos="2818"/>
        <p:guide pos="3991"/>
        <p:guide orient="horz" pos="12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44F9E-C87D-3F47-9568-B041C135D758}"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5193F54A-B226-3742-A35A-6AE7E75621E2}">
      <dgm:prSet phldrT="[Text]" custT="1"/>
      <dgm:spPr>
        <a:solidFill>
          <a:srgbClr val="FA8662"/>
        </a:solidFill>
      </dgm:spPr>
      <dgm:t>
        <a:bodyPr/>
        <a:lstStyle/>
        <a:p>
          <a:r>
            <a:rPr lang="en-US" sz="2400" b="1" dirty="0"/>
            <a:t>Staff Questions &amp; Answers</a:t>
          </a:r>
        </a:p>
      </dgm:t>
    </dgm:pt>
    <dgm:pt modelId="{AAD2F66D-8667-5F49-B399-991255B2756E}" type="parTrans" cxnId="{F6C9C2E2-FF8A-A141-AD4A-DEB5C79E8FA9}">
      <dgm:prSet/>
      <dgm:spPr/>
      <dgm:t>
        <a:bodyPr/>
        <a:lstStyle/>
        <a:p>
          <a:endParaRPr lang="en-US"/>
        </a:p>
      </dgm:t>
    </dgm:pt>
    <dgm:pt modelId="{0B821474-2C96-9A47-AF71-A51E48167030}" type="sibTrans" cxnId="{F6C9C2E2-FF8A-A141-AD4A-DEB5C79E8FA9}">
      <dgm:prSet/>
      <dgm:spPr/>
      <dgm:t>
        <a:bodyPr/>
        <a:lstStyle/>
        <a:p>
          <a:endParaRPr lang="en-US"/>
        </a:p>
      </dgm:t>
    </dgm:pt>
    <dgm:pt modelId="{F49204DD-823C-814D-8041-9BA4E3ACCEB7}">
      <dgm:prSet phldrT="[Text]" custT="1"/>
      <dgm:spPr>
        <a:solidFill>
          <a:srgbClr val="FA8662"/>
        </a:solidFill>
      </dgm:spPr>
      <dgm:t>
        <a:bodyPr lIns="0" rIns="0"/>
        <a:lstStyle/>
        <a:p>
          <a:r>
            <a:rPr lang="en-US" sz="2400" b="1" dirty="0"/>
            <a:t>Staff Challenges &amp; Solutions</a:t>
          </a:r>
        </a:p>
      </dgm:t>
    </dgm:pt>
    <dgm:pt modelId="{9012C0B2-3D49-C549-8D46-10FA5F6A4C32}" type="parTrans" cxnId="{10823629-0C0C-6942-9C2D-29CE5C521AD0}">
      <dgm:prSet/>
      <dgm:spPr/>
      <dgm:t>
        <a:bodyPr/>
        <a:lstStyle/>
        <a:p>
          <a:endParaRPr lang="en-US"/>
        </a:p>
      </dgm:t>
    </dgm:pt>
    <dgm:pt modelId="{8CA9B263-D6D2-0942-BD8C-9F8EC2BE403E}" type="sibTrans" cxnId="{10823629-0C0C-6942-9C2D-29CE5C521AD0}">
      <dgm:prSet/>
      <dgm:spPr/>
      <dgm:t>
        <a:bodyPr/>
        <a:lstStyle/>
        <a:p>
          <a:endParaRPr lang="en-US"/>
        </a:p>
      </dgm:t>
    </dgm:pt>
    <dgm:pt modelId="{6258F083-83F1-8147-88F8-4769DE4B3375}">
      <dgm:prSet phldrT="[Text]" custT="1"/>
      <dgm:spPr>
        <a:solidFill>
          <a:srgbClr val="FA8662"/>
        </a:solidFill>
      </dgm:spPr>
      <dgm:t>
        <a:bodyPr/>
        <a:lstStyle/>
        <a:p>
          <a:r>
            <a:rPr lang="en-US" sz="2400" b="1" dirty="0"/>
            <a:t>Staff Success with Bulloch</a:t>
          </a:r>
        </a:p>
      </dgm:t>
    </dgm:pt>
    <dgm:pt modelId="{58041CD8-E18E-1146-9A57-6424C1E585A9}" type="parTrans" cxnId="{AA3E9A63-930A-6143-8DDA-8A0088708D19}">
      <dgm:prSet/>
      <dgm:spPr/>
      <dgm:t>
        <a:bodyPr/>
        <a:lstStyle/>
        <a:p>
          <a:endParaRPr lang="en-US"/>
        </a:p>
      </dgm:t>
    </dgm:pt>
    <dgm:pt modelId="{29E7E713-0827-264B-B3F7-CA68826FD07A}" type="sibTrans" cxnId="{AA3E9A63-930A-6143-8DDA-8A0088708D19}">
      <dgm:prSet/>
      <dgm:spPr/>
      <dgm:t>
        <a:bodyPr/>
        <a:lstStyle/>
        <a:p>
          <a:endParaRPr lang="en-US"/>
        </a:p>
      </dgm:t>
    </dgm:pt>
    <dgm:pt modelId="{5E4E3BE6-E0DC-6A4D-8F21-8D08E07C12DF}">
      <dgm:prSet phldrT="[Text]" custT="1"/>
      <dgm:spPr>
        <a:solidFill>
          <a:schemeClr val="tx1">
            <a:lumMod val="50000"/>
            <a:lumOff val="50000"/>
          </a:schemeClr>
        </a:solidFill>
      </dgm:spPr>
      <dgm:t>
        <a:bodyPr/>
        <a:lstStyle/>
        <a:p>
          <a:r>
            <a:rPr lang="en-US" sz="2000" b="1" dirty="0"/>
            <a:t>Strive for Success</a:t>
          </a:r>
        </a:p>
      </dgm:t>
    </dgm:pt>
    <dgm:pt modelId="{FE23C8B8-2EA1-124F-BAB2-12B01BBF318B}" type="sibTrans" cxnId="{04BE64AB-2ECA-6C4D-A209-4AF10DDC9008}">
      <dgm:prSet/>
      <dgm:spPr/>
      <dgm:t>
        <a:bodyPr/>
        <a:lstStyle/>
        <a:p>
          <a:endParaRPr lang="en-US"/>
        </a:p>
      </dgm:t>
    </dgm:pt>
    <dgm:pt modelId="{7B48199C-EB20-8544-A4C4-64166C551CA9}" type="parTrans" cxnId="{04BE64AB-2ECA-6C4D-A209-4AF10DDC9008}">
      <dgm:prSet/>
      <dgm:spPr/>
      <dgm:t>
        <a:bodyPr/>
        <a:lstStyle/>
        <a:p>
          <a:endParaRPr lang="en-US"/>
        </a:p>
      </dgm:t>
    </dgm:pt>
    <dgm:pt modelId="{FFFEE6AF-92A9-0D41-95E6-94D4FAAB182F}" type="pres">
      <dgm:prSet presAssocID="{71744F9E-C87D-3F47-9568-B041C135D758}" presName="Name0" presStyleCnt="0">
        <dgm:presLayoutVars>
          <dgm:chMax val="1"/>
          <dgm:dir/>
          <dgm:animLvl val="ctr"/>
          <dgm:resizeHandles val="exact"/>
        </dgm:presLayoutVars>
      </dgm:prSet>
      <dgm:spPr/>
    </dgm:pt>
    <dgm:pt modelId="{53AA5F33-7144-4C4C-BB4F-563723E943A3}" type="pres">
      <dgm:prSet presAssocID="{5E4E3BE6-E0DC-6A4D-8F21-8D08E07C12DF}" presName="centerShape" presStyleLbl="node0" presStyleIdx="0" presStyleCnt="1" custScaleX="97849" custScaleY="86822"/>
      <dgm:spPr/>
    </dgm:pt>
    <dgm:pt modelId="{C137AE64-5917-F743-BE7E-D3C37A4CABCF}" type="pres">
      <dgm:prSet presAssocID="{5193F54A-B226-3742-A35A-6AE7E75621E2}" presName="node" presStyleLbl="node1" presStyleIdx="0" presStyleCnt="3" custScaleX="152613" custScaleY="140501">
        <dgm:presLayoutVars>
          <dgm:bulletEnabled val="1"/>
        </dgm:presLayoutVars>
      </dgm:prSet>
      <dgm:spPr/>
    </dgm:pt>
    <dgm:pt modelId="{EA828BA0-B59D-2644-B167-7110E20374EE}" type="pres">
      <dgm:prSet presAssocID="{5193F54A-B226-3742-A35A-6AE7E75621E2}" presName="dummy" presStyleCnt="0"/>
      <dgm:spPr/>
    </dgm:pt>
    <dgm:pt modelId="{2865F7ED-CC7C-4347-86E4-3DC079DCA4FD}" type="pres">
      <dgm:prSet presAssocID="{0B821474-2C96-9A47-AF71-A51E48167030}" presName="sibTrans" presStyleLbl="sibTrans2D1" presStyleIdx="0" presStyleCnt="3"/>
      <dgm:spPr/>
    </dgm:pt>
    <dgm:pt modelId="{EB20023C-A17F-5D42-8100-CDF341DEEB53}" type="pres">
      <dgm:prSet presAssocID="{F49204DD-823C-814D-8041-9BA4E3ACCEB7}" presName="node" presStyleLbl="node1" presStyleIdx="1" presStyleCnt="3" custScaleX="152245" custScaleY="139673">
        <dgm:presLayoutVars>
          <dgm:bulletEnabled val="1"/>
        </dgm:presLayoutVars>
      </dgm:prSet>
      <dgm:spPr/>
    </dgm:pt>
    <dgm:pt modelId="{63F37AF9-E5B9-E348-8504-2E2BE6E11BAD}" type="pres">
      <dgm:prSet presAssocID="{F49204DD-823C-814D-8041-9BA4E3ACCEB7}" presName="dummy" presStyleCnt="0"/>
      <dgm:spPr/>
    </dgm:pt>
    <dgm:pt modelId="{8FB1FFA3-0A1E-F64D-9B9B-7A2EE8B2BEC0}" type="pres">
      <dgm:prSet presAssocID="{8CA9B263-D6D2-0942-BD8C-9F8EC2BE403E}" presName="sibTrans" presStyleLbl="sibTrans2D1" presStyleIdx="1" presStyleCnt="3"/>
      <dgm:spPr/>
    </dgm:pt>
    <dgm:pt modelId="{8F397CB8-5D56-004B-BDDF-30C40E19957D}" type="pres">
      <dgm:prSet presAssocID="{6258F083-83F1-8147-88F8-4769DE4B3375}" presName="node" presStyleLbl="node1" presStyleIdx="2" presStyleCnt="3" custScaleX="152613" custScaleY="140501">
        <dgm:presLayoutVars>
          <dgm:bulletEnabled val="1"/>
        </dgm:presLayoutVars>
      </dgm:prSet>
      <dgm:spPr/>
    </dgm:pt>
    <dgm:pt modelId="{EC9EA203-482B-604A-8486-5126894734C9}" type="pres">
      <dgm:prSet presAssocID="{6258F083-83F1-8147-88F8-4769DE4B3375}" presName="dummy" presStyleCnt="0"/>
      <dgm:spPr/>
    </dgm:pt>
    <dgm:pt modelId="{D2E0FA30-58A6-634F-8275-0726C2E302A9}" type="pres">
      <dgm:prSet presAssocID="{29E7E713-0827-264B-B3F7-CA68826FD07A}" presName="sibTrans" presStyleLbl="sibTrans2D1" presStyleIdx="2" presStyleCnt="3"/>
      <dgm:spPr/>
    </dgm:pt>
  </dgm:ptLst>
  <dgm:cxnLst>
    <dgm:cxn modelId="{6725BA0D-BC9C-BF41-9CA1-C0198A79AF76}" type="presOf" srcId="{5193F54A-B226-3742-A35A-6AE7E75621E2}" destId="{C137AE64-5917-F743-BE7E-D3C37A4CABCF}" srcOrd="0" destOrd="0" presId="urn:microsoft.com/office/officeart/2005/8/layout/radial6"/>
    <dgm:cxn modelId="{50F8A91B-4174-6E4E-962D-40A1EE738DFE}" type="presOf" srcId="{71744F9E-C87D-3F47-9568-B041C135D758}" destId="{FFFEE6AF-92A9-0D41-95E6-94D4FAAB182F}" srcOrd="0" destOrd="0" presId="urn:microsoft.com/office/officeart/2005/8/layout/radial6"/>
    <dgm:cxn modelId="{10823629-0C0C-6942-9C2D-29CE5C521AD0}" srcId="{5E4E3BE6-E0DC-6A4D-8F21-8D08E07C12DF}" destId="{F49204DD-823C-814D-8041-9BA4E3ACCEB7}" srcOrd="1" destOrd="0" parTransId="{9012C0B2-3D49-C549-8D46-10FA5F6A4C32}" sibTransId="{8CA9B263-D6D2-0942-BD8C-9F8EC2BE403E}"/>
    <dgm:cxn modelId="{393B785B-C422-5745-BD11-486818DA4A29}" type="presOf" srcId="{5E4E3BE6-E0DC-6A4D-8F21-8D08E07C12DF}" destId="{53AA5F33-7144-4C4C-BB4F-563723E943A3}" srcOrd="0" destOrd="0" presId="urn:microsoft.com/office/officeart/2005/8/layout/radial6"/>
    <dgm:cxn modelId="{F450E862-906E-CA4E-86B8-970114FDD92E}" type="presOf" srcId="{6258F083-83F1-8147-88F8-4769DE4B3375}" destId="{8F397CB8-5D56-004B-BDDF-30C40E19957D}" srcOrd="0" destOrd="0" presId="urn:microsoft.com/office/officeart/2005/8/layout/radial6"/>
    <dgm:cxn modelId="{AA3E9A63-930A-6143-8DDA-8A0088708D19}" srcId="{5E4E3BE6-E0DC-6A4D-8F21-8D08E07C12DF}" destId="{6258F083-83F1-8147-88F8-4769DE4B3375}" srcOrd="2" destOrd="0" parTransId="{58041CD8-E18E-1146-9A57-6424C1E585A9}" sibTransId="{29E7E713-0827-264B-B3F7-CA68826FD07A}"/>
    <dgm:cxn modelId="{05FA8949-AA2F-FA48-89EE-05EC497B221E}" type="presOf" srcId="{F49204DD-823C-814D-8041-9BA4E3ACCEB7}" destId="{EB20023C-A17F-5D42-8100-CDF341DEEB53}" srcOrd="0" destOrd="0" presId="urn:microsoft.com/office/officeart/2005/8/layout/radial6"/>
    <dgm:cxn modelId="{D8E60F96-F39A-BB47-B880-4BCDBA5EA208}" type="presOf" srcId="{8CA9B263-D6D2-0942-BD8C-9F8EC2BE403E}" destId="{8FB1FFA3-0A1E-F64D-9B9B-7A2EE8B2BEC0}" srcOrd="0" destOrd="0" presId="urn:microsoft.com/office/officeart/2005/8/layout/radial6"/>
    <dgm:cxn modelId="{EB371FA3-F7F5-8643-82B2-9970DE41088E}" type="presOf" srcId="{0B821474-2C96-9A47-AF71-A51E48167030}" destId="{2865F7ED-CC7C-4347-86E4-3DC079DCA4FD}" srcOrd="0" destOrd="0" presId="urn:microsoft.com/office/officeart/2005/8/layout/radial6"/>
    <dgm:cxn modelId="{04BE64AB-2ECA-6C4D-A209-4AF10DDC9008}" srcId="{71744F9E-C87D-3F47-9568-B041C135D758}" destId="{5E4E3BE6-E0DC-6A4D-8F21-8D08E07C12DF}" srcOrd="0" destOrd="0" parTransId="{7B48199C-EB20-8544-A4C4-64166C551CA9}" sibTransId="{FE23C8B8-2EA1-124F-BAB2-12B01BBF318B}"/>
    <dgm:cxn modelId="{F6C9C2E2-FF8A-A141-AD4A-DEB5C79E8FA9}" srcId="{5E4E3BE6-E0DC-6A4D-8F21-8D08E07C12DF}" destId="{5193F54A-B226-3742-A35A-6AE7E75621E2}" srcOrd="0" destOrd="0" parTransId="{AAD2F66D-8667-5F49-B399-991255B2756E}" sibTransId="{0B821474-2C96-9A47-AF71-A51E48167030}"/>
    <dgm:cxn modelId="{C16699FB-B819-2348-B6B7-E6FC1A5E310C}" type="presOf" srcId="{29E7E713-0827-264B-B3F7-CA68826FD07A}" destId="{D2E0FA30-58A6-634F-8275-0726C2E302A9}" srcOrd="0" destOrd="0" presId="urn:microsoft.com/office/officeart/2005/8/layout/radial6"/>
    <dgm:cxn modelId="{06006A4C-0E47-A34A-A0D2-CE8A73CE4772}" type="presParOf" srcId="{FFFEE6AF-92A9-0D41-95E6-94D4FAAB182F}" destId="{53AA5F33-7144-4C4C-BB4F-563723E943A3}" srcOrd="0" destOrd="0" presId="urn:microsoft.com/office/officeart/2005/8/layout/radial6"/>
    <dgm:cxn modelId="{54E17D65-C5B0-374D-81B4-3097C69600EF}" type="presParOf" srcId="{FFFEE6AF-92A9-0D41-95E6-94D4FAAB182F}" destId="{C137AE64-5917-F743-BE7E-D3C37A4CABCF}" srcOrd="1" destOrd="0" presId="urn:microsoft.com/office/officeart/2005/8/layout/radial6"/>
    <dgm:cxn modelId="{DE13C2B9-871B-9842-B0C7-A72C5D325247}" type="presParOf" srcId="{FFFEE6AF-92A9-0D41-95E6-94D4FAAB182F}" destId="{EA828BA0-B59D-2644-B167-7110E20374EE}" srcOrd="2" destOrd="0" presId="urn:microsoft.com/office/officeart/2005/8/layout/radial6"/>
    <dgm:cxn modelId="{9B3E55B8-E440-2645-8CA3-77EDD03C029E}" type="presParOf" srcId="{FFFEE6AF-92A9-0D41-95E6-94D4FAAB182F}" destId="{2865F7ED-CC7C-4347-86E4-3DC079DCA4FD}" srcOrd="3" destOrd="0" presId="urn:microsoft.com/office/officeart/2005/8/layout/radial6"/>
    <dgm:cxn modelId="{39415625-15FC-964D-9F34-24C03A0FBFD7}" type="presParOf" srcId="{FFFEE6AF-92A9-0D41-95E6-94D4FAAB182F}" destId="{EB20023C-A17F-5D42-8100-CDF341DEEB53}" srcOrd="4" destOrd="0" presId="urn:microsoft.com/office/officeart/2005/8/layout/radial6"/>
    <dgm:cxn modelId="{2F97DF2B-CCB6-5F41-A6F4-8B0AFAE0B699}" type="presParOf" srcId="{FFFEE6AF-92A9-0D41-95E6-94D4FAAB182F}" destId="{63F37AF9-E5B9-E348-8504-2E2BE6E11BAD}" srcOrd="5" destOrd="0" presId="urn:microsoft.com/office/officeart/2005/8/layout/radial6"/>
    <dgm:cxn modelId="{AFCA76DB-0679-F145-9F4C-29F6D327A1E7}" type="presParOf" srcId="{FFFEE6AF-92A9-0D41-95E6-94D4FAAB182F}" destId="{8FB1FFA3-0A1E-F64D-9B9B-7A2EE8B2BEC0}" srcOrd="6" destOrd="0" presId="urn:microsoft.com/office/officeart/2005/8/layout/radial6"/>
    <dgm:cxn modelId="{8B101761-3C5B-0E41-948E-9AFB0FBC171E}" type="presParOf" srcId="{FFFEE6AF-92A9-0D41-95E6-94D4FAAB182F}" destId="{8F397CB8-5D56-004B-BDDF-30C40E19957D}" srcOrd="7" destOrd="0" presId="urn:microsoft.com/office/officeart/2005/8/layout/radial6"/>
    <dgm:cxn modelId="{1EA36742-7C54-CB4B-A077-5526DC66AEBD}" type="presParOf" srcId="{FFFEE6AF-92A9-0D41-95E6-94D4FAAB182F}" destId="{EC9EA203-482B-604A-8486-5126894734C9}" srcOrd="8" destOrd="0" presId="urn:microsoft.com/office/officeart/2005/8/layout/radial6"/>
    <dgm:cxn modelId="{8DA2A9AE-781D-3944-87C3-2D4A52838D1E}" type="presParOf" srcId="{FFFEE6AF-92A9-0D41-95E6-94D4FAAB182F}" destId="{D2E0FA30-58A6-634F-8275-0726C2E302A9}"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0FA30-58A6-634F-8275-0726C2E302A9}">
      <dsp:nvSpPr>
        <dsp:cNvPr id="0" name=""/>
        <dsp:cNvSpPr/>
      </dsp:nvSpPr>
      <dsp:spPr>
        <a:xfrm>
          <a:off x="2157803" y="841314"/>
          <a:ext cx="4615127" cy="4615127"/>
        </a:xfrm>
        <a:prstGeom prst="blockArc">
          <a:avLst>
            <a:gd name="adj1" fmla="val 9000000"/>
            <a:gd name="adj2" fmla="val 162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B1FFA3-0A1E-F64D-9B9B-7A2EE8B2BEC0}">
      <dsp:nvSpPr>
        <dsp:cNvPr id="0" name=""/>
        <dsp:cNvSpPr/>
      </dsp:nvSpPr>
      <dsp:spPr>
        <a:xfrm>
          <a:off x="2157803" y="841314"/>
          <a:ext cx="4615127" cy="4615127"/>
        </a:xfrm>
        <a:prstGeom prst="blockArc">
          <a:avLst>
            <a:gd name="adj1" fmla="val 1800000"/>
            <a:gd name="adj2" fmla="val 90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65F7ED-CC7C-4347-86E4-3DC079DCA4FD}">
      <dsp:nvSpPr>
        <dsp:cNvPr id="0" name=""/>
        <dsp:cNvSpPr/>
      </dsp:nvSpPr>
      <dsp:spPr>
        <a:xfrm>
          <a:off x="2157803" y="841314"/>
          <a:ext cx="4615127" cy="4615127"/>
        </a:xfrm>
        <a:prstGeom prst="blockArc">
          <a:avLst>
            <a:gd name="adj1" fmla="val 16200000"/>
            <a:gd name="adj2" fmla="val 1800000"/>
            <a:gd name="adj3" fmla="val 463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AA5F33-7144-4C4C-BB4F-563723E943A3}">
      <dsp:nvSpPr>
        <dsp:cNvPr id="0" name=""/>
        <dsp:cNvSpPr/>
      </dsp:nvSpPr>
      <dsp:spPr>
        <a:xfrm>
          <a:off x="3426692" y="2227256"/>
          <a:ext cx="2077349" cy="1843244"/>
        </a:xfrm>
        <a:prstGeom prst="ellipse">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Strive for Success</a:t>
          </a:r>
        </a:p>
      </dsp:txBody>
      <dsp:txXfrm>
        <a:off x="3730913" y="2497193"/>
        <a:ext cx="1468907" cy="1303370"/>
      </dsp:txXfrm>
    </dsp:sp>
    <dsp:sp modelId="{C137AE64-5917-F743-BE7E-D3C37A4CABCF}">
      <dsp:nvSpPr>
        <dsp:cNvPr id="0" name=""/>
        <dsp:cNvSpPr/>
      </dsp:nvSpPr>
      <dsp:spPr>
        <a:xfrm>
          <a:off x="3331367" y="-149185"/>
          <a:ext cx="2267998" cy="2088000"/>
        </a:xfrm>
        <a:prstGeom prst="ellipse">
          <a:avLst/>
        </a:prstGeom>
        <a:solidFill>
          <a:srgbClr val="FA866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Staff Questions &amp; Answers</a:t>
          </a:r>
        </a:p>
      </dsp:txBody>
      <dsp:txXfrm>
        <a:off x="3663508" y="156596"/>
        <a:ext cx="1603716" cy="1476438"/>
      </dsp:txXfrm>
    </dsp:sp>
    <dsp:sp modelId="{EB20023C-A17F-5D42-8100-CDF341DEEB53}">
      <dsp:nvSpPr>
        <dsp:cNvPr id="0" name=""/>
        <dsp:cNvSpPr/>
      </dsp:nvSpPr>
      <dsp:spPr>
        <a:xfrm>
          <a:off x="5286179" y="3238062"/>
          <a:ext cx="2262529" cy="2075695"/>
        </a:xfrm>
        <a:prstGeom prst="ellipse">
          <a:avLst/>
        </a:prstGeom>
        <a:solidFill>
          <a:srgbClr val="FA866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Staff Challenges &amp; Solutions</a:t>
          </a:r>
        </a:p>
      </dsp:txBody>
      <dsp:txXfrm>
        <a:off x="5617519" y="3542040"/>
        <a:ext cx="1599849" cy="1467739"/>
      </dsp:txXfrm>
    </dsp:sp>
    <dsp:sp modelId="{8F397CB8-5D56-004B-BDDF-30C40E19957D}">
      <dsp:nvSpPr>
        <dsp:cNvPr id="0" name=""/>
        <dsp:cNvSpPr/>
      </dsp:nvSpPr>
      <dsp:spPr>
        <a:xfrm>
          <a:off x="1379291" y="3231910"/>
          <a:ext cx="2267998" cy="2088000"/>
        </a:xfrm>
        <a:prstGeom prst="ellipse">
          <a:avLst/>
        </a:prstGeom>
        <a:solidFill>
          <a:srgbClr val="FA866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Staff Success with Bulloch</a:t>
          </a:r>
        </a:p>
      </dsp:txBody>
      <dsp:txXfrm>
        <a:off x="1711432" y="3537691"/>
        <a:ext cx="1603716" cy="14764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a:t>Facilitator Guide</a:t>
            </a: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2E4C3AD-2037-B844-9924-96E356FE59D4}" type="datetime1">
              <a:rPr lang="en-CA" smtClean="0"/>
              <a:t>2021-11-22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a:t>Bulloch Information Session for Retailers</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9681DD9-A59C-4A23-A40E-7CC840C6C7D1}" type="slidenum">
              <a:rPr lang="en-US" smtClean="0"/>
              <a:t>‹#›</a:t>
            </a:fld>
            <a:endParaRPr lang="en-US" dirty="0"/>
          </a:p>
        </p:txBody>
      </p:sp>
    </p:spTree>
    <p:extLst>
      <p:ext uri="{BB962C8B-B14F-4D97-AF65-F5344CB8AC3E}">
        <p14:creationId xmlns:p14="http://schemas.microsoft.com/office/powerpoint/2010/main" val="3534849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a:t>Facilitator Guide</a:t>
            </a: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F17C15-E8DB-504C-8A29-4311CE5C8A37}" type="datetime1">
              <a:rPr lang="en-CA" smtClean="0"/>
              <a:t>2021-11-22</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r>
              <a:rPr lang="en-CA" b="1" dirty="0"/>
              <a:t>TITLE ON NAVIGATION:</a:t>
            </a:r>
          </a:p>
          <a:p>
            <a:endParaRPr lang="en-CA" b="1" dirty="0"/>
          </a:p>
          <a:p>
            <a:r>
              <a:rPr lang="en-CA" b="1" dirty="0"/>
              <a:t>IMAGE: </a:t>
            </a:r>
          </a:p>
          <a:p>
            <a:endParaRPr lang="en-CA" dirty="0"/>
          </a:p>
          <a:p>
            <a:r>
              <a:rPr lang="en-CA" b="1" dirty="0"/>
              <a:t>DEVELOPER NOTES:</a:t>
            </a:r>
          </a:p>
          <a:p>
            <a:endParaRPr lang="en-CA" b="1" dirty="0"/>
          </a:p>
          <a:p>
            <a:r>
              <a:rPr lang="en-CA" b="1" dirty="0"/>
              <a:t>SCRIPT:</a:t>
            </a:r>
            <a:endParaRPr lang="en-US" b="1"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r>
              <a:rPr lang="en-US" dirty="0"/>
              <a:t>Bulloch Information Session for Retailers</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2C569B7-E2C2-4E3F-9BB3-92610C151623}" type="slidenum">
              <a:rPr lang="en-US" smtClean="0"/>
              <a:t>‹#›</a:t>
            </a:fld>
            <a:endParaRPr lang="en-US" dirty="0"/>
          </a:p>
        </p:txBody>
      </p:sp>
    </p:spTree>
    <p:extLst>
      <p:ext uri="{BB962C8B-B14F-4D97-AF65-F5344CB8AC3E}">
        <p14:creationId xmlns:p14="http://schemas.microsoft.com/office/powerpoint/2010/main" val="969737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Notes Placeholder 2"/>
          <p:cNvSpPr>
            <a:spLocks noGrp="1"/>
          </p:cNvSpPr>
          <p:nvPr>
            <p:ph type="body" idx="3"/>
          </p:nvPr>
        </p:nvSpPr>
        <p:spPr>
          <a:xfrm>
            <a:off x="157218" y="547975"/>
            <a:ext cx="6754133" cy="828166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endParaRPr lang="en-US" sz="4000" dirty="0">
              <a:solidFill>
                <a:srgbClr val="569544"/>
              </a:solidFill>
              <a:ea typeface="ＭＳ Ｐゴシック" pitchFamily="34" charset="-128"/>
            </a:endParaRPr>
          </a:p>
          <a:p>
            <a:pPr algn="ctr" eaLnBrk="1" hangingPunct="1"/>
            <a:endParaRPr lang="en-US" sz="4000" dirty="0">
              <a:solidFill>
                <a:srgbClr val="569544"/>
              </a:solidFill>
              <a:ea typeface="ＭＳ Ｐゴシック" pitchFamily="34" charset="-128"/>
            </a:endParaRPr>
          </a:p>
          <a:p>
            <a:pPr algn="ctr" eaLnBrk="1" hangingPunct="1"/>
            <a:endParaRPr lang="en-US" sz="4000" dirty="0">
              <a:solidFill>
                <a:srgbClr val="569544"/>
              </a:solidFill>
              <a:ea typeface="ＭＳ Ｐゴシック" pitchFamily="34" charset="-128"/>
            </a:endParaRPr>
          </a:p>
          <a:p>
            <a:pPr algn="ctr" eaLnBrk="1" hangingPunct="1"/>
            <a:endParaRPr lang="en-US" sz="3800" dirty="0">
              <a:solidFill>
                <a:srgbClr val="569544"/>
              </a:solidFill>
              <a:ea typeface="ＭＳ Ｐゴシック" pitchFamily="34" charset="-128"/>
            </a:endParaRPr>
          </a:p>
          <a:p>
            <a:pPr algn="ctr" eaLnBrk="1" hangingPunct="1"/>
            <a:r>
              <a:rPr lang="en-US" sz="3800" i="1" dirty="0">
                <a:solidFill>
                  <a:srgbClr val="569544"/>
                </a:solidFill>
                <a:ea typeface="ＭＳ Ｐゴシック" pitchFamily="34" charset="-128"/>
              </a:rPr>
              <a:t>Bulloch Information Session for Retailers</a:t>
            </a:r>
            <a:endParaRPr lang="en-US" sz="3800" dirty="0">
              <a:solidFill>
                <a:srgbClr val="569544"/>
              </a:solidFill>
              <a:ea typeface="ＭＳ Ｐゴシック" pitchFamily="34" charset="-128"/>
            </a:endParaRPr>
          </a:p>
          <a:p>
            <a:pPr algn="ctr"/>
            <a:endParaRPr lang="en-CA" sz="5000" dirty="0">
              <a:solidFill>
                <a:srgbClr val="569544"/>
              </a:solidFill>
              <a:ea typeface="ＭＳ Ｐゴシック" pitchFamily="34" charset="-128"/>
            </a:endParaRPr>
          </a:p>
          <a:p>
            <a:pPr algn="r" eaLnBrk="1" hangingPunct="1"/>
            <a:endParaRPr lang="en-CA" sz="2600" dirty="0">
              <a:solidFill>
                <a:srgbClr val="569544"/>
              </a:solidFill>
              <a:ea typeface="ＭＳ Ｐゴシック" pitchFamily="34" charset="-128"/>
            </a:endParaRPr>
          </a:p>
          <a:p>
            <a:pPr algn="r" eaLnBrk="1" hangingPunct="1"/>
            <a:endParaRPr lang="en-CA" sz="2600" dirty="0">
              <a:solidFill>
                <a:srgbClr val="569544"/>
              </a:solidFill>
              <a:ea typeface="ＭＳ Ｐゴシック" pitchFamily="34" charset="-128"/>
            </a:endParaRPr>
          </a:p>
          <a:p>
            <a:pPr algn="r" eaLnBrk="1" hangingPunct="1"/>
            <a:endParaRPr lang="en-CA" sz="2600" dirty="0">
              <a:solidFill>
                <a:srgbClr val="569544"/>
              </a:solidFill>
              <a:ea typeface="ＭＳ Ｐゴシック" pitchFamily="34" charset="-128"/>
            </a:endParaRPr>
          </a:p>
          <a:p>
            <a:pPr algn="ctr" eaLnBrk="1" hangingPunct="1"/>
            <a:r>
              <a:rPr lang="en-CA" sz="2600" dirty="0">
                <a:solidFill>
                  <a:srgbClr val="569544"/>
                </a:solidFill>
                <a:ea typeface="ＭＳ Ｐゴシック" pitchFamily="34" charset="-128"/>
              </a:rPr>
              <a:t>Facilitator Guide</a:t>
            </a:r>
            <a:endParaRPr lang="en-US" sz="6100" dirty="0">
              <a:solidFill>
                <a:srgbClr val="569544"/>
              </a:solidFill>
              <a:ea typeface="ＭＳ Ｐゴシック" pitchFamily="34" charset="-128"/>
            </a:endParaRPr>
          </a:p>
          <a:p>
            <a:pPr algn="ctr" eaLnBrk="1" hangingPunct="1"/>
            <a:br>
              <a:rPr lang="en-CA" dirty="0">
                <a:solidFill>
                  <a:srgbClr val="569544"/>
                </a:solidFill>
                <a:latin typeface="Arial" pitchFamily="34" charset="0"/>
                <a:ea typeface="ＭＳ Ｐゴシック" pitchFamily="34" charset="-128"/>
              </a:rPr>
            </a:br>
            <a:endParaRPr lang="en-US" dirty="0">
              <a:solidFill>
                <a:srgbClr val="569544"/>
              </a:solidFill>
              <a:latin typeface="Arial" pitchFamily="34" charset="0"/>
              <a:ea typeface="ＭＳ Ｐゴシック" pitchFamily="34" charset="-128"/>
            </a:endParaRPr>
          </a:p>
        </p:txBody>
      </p:sp>
      <p:sp>
        <p:nvSpPr>
          <p:cNvPr id="158724" name="Rectangle 7"/>
          <p:cNvSpPr txBox="1">
            <a:spLocks noGrp="1" noChangeArrowheads="1"/>
          </p:cNvSpPr>
          <p:nvPr/>
        </p:nvSpPr>
        <p:spPr bwMode="auto">
          <a:xfrm>
            <a:off x="5877114" y="8932093"/>
            <a:ext cx="906305" cy="456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602" tIns="43300" rIns="86602" bIns="43300" anchor="b"/>
          <a:lstStyle>
            <a:lvl1pPr defTabSz="887413">
              <a:defRPr sz="1200">
                <a:solidFill>
                  <a:schemeClr val="tx1"/>
                </a:solidFill>
                <a:latin typeface="Arial" pitchFamily="34" charset="0"/>
                <a:ea typeface="ＭＳ Ｐゴシック" pitchFamily="34" charset="-128"/>
              </a:defRPr>
            </a:lvl1pPr>
            <a:lvl2pPr marL="742950" indent="-285750" defTabSz="887413">
              <a:defRPr sz="1200">
                <a:solidFill>
                  <a:schemeClr val="tx1"/>
                </a:solidFill>
                <a:latin typeface="Arial" pitchFamily="34" charset="0"/>
                <a:ea typeface="ＭＳ Ｐゴシック" pitchFamily="34" charset="-128"/>
              </a:defRPr>
            </a:lvl2pPr>
            <a:lvl3pPr marL="1143000" indent="-228600" defTabSz="887413">
              <a:defRPr sz="1200">
                <a:solidFill>
                  <a:schemeClr val="tx1"/>
                </a:solidFill>
                <a:latin typeface="Arial" pitchFamily="34" charset="0"/>
                <a:ea typeface="ＭＳ Ｐゴシック" pitchFamily="34" charset="-128"/>
              </a:defRPr>
            </a:lvl3pPr>
            <a:lvl4pPr marL="1600200" indent="-228600" defTabSz="887413">
              <a:defRPr sz="1200">
                <a:solidFill>
                  <a:schemeClr val="tx1"/>
                </a:solidFill>
                <a:latin typeface="Arial" pitchFamily="34" charset="0"/>
                <a:ea typeface="ＭＳ Ｐゴシック" pitchFamily="34" charset="-128"/>
              </a:defRPr>
            </a:lvl4pPr>
            <a:lvl5pPr marL="2057400" indent="-228600" defTabSz="887413">
              <a:defRPr sz="1200">
                <a:solidFill>
                  <a:schemeClr val="tx1"/>
                </a:solidFill>
                <a:latin typeface="Arial" pitchFamily="34" charset="0"/>
                <a:ea typeface="ＭＳ Ｐゴシック" pitchFamily="34" charset="-128"/>
              </a:defRPr>
            </a:lvl5pPr>
            <a:lvl6pPr marL="25146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6pPr>
            <a:lvl7pPr marL="29718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7pPr>
            <a:lvl8pPr marL="34290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8pPr>
            <a:lvl9pPr marL="3886200" indent="-228600" defTabSz="88741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9pPr>
          </a:lstStyle>
          <a:p>
            <a:pPr algn="r" eaLnBrk="1" hangingPunct="1">
              <a:spcBef>
                <a:spcPct val="0"/>
              </a:spcBef>
              <a:spcAft>
                <a:spcPct val="0"/>
              </a:spcAft>
              <a:buClrTx/>
              <a:buFontTx/>
              <a:buNone/>
            </a:pPr>
            <a:fld id="{93E6FDDD-A7EE-4C36-AB79-4D2B24C1758A}" type="slidenum">
              <a:rPr lang="en-US" sz="1000" b="1">
                <a:solidFill>
                  <a:srgbClr val="333333"/>
                </a:solidFill>
              </a:rPr>
              <a:pPr algn="r" eaLnBrk="1" hangingPunct="1">
                <a:spcBef>
                  <a:spcPct val="0"/>
                </a:spcBef>
                <a:spcAft>
                  <a:spcPct val="0"/>
                </a:spcAft>
                <a:buClrTx/>
                <a:buFontTx/>
                <a:buNone/>
              </a:pPr>
              <a:t>1</a:t>
            </a:fld>
            <a:endParaRPr lang="en-US" sz="1000" b="1" dirty="0">
              <a:solidFill>
                <a:srgbClr val="333333"/>
              </a:solidFill>
            </a:endParaRPr>
          </a:p>
        </p:txBody>
      </p:sp>
      <p:sp>
        <p:nvSpPr>
          <p:cNvPr id="158725" name="Header Placeholder 7"/>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168294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75825"/>
            <a:ext cx="5744528" cy="4224814"/>
          </a:xfrm>
        </p:spPr>
        <p:txBody>
          <a:bodyPr/>
          <a:lstStyle/>
          <a:p>
            <a:r>
              <a:rPr lang="en-CA" b="1" dirty="0"/>
              <a:t>Time: 2 min</a:t>
            </a:r>
          </a:p>
          <a:p>
            <a:endParaRPr lang="en-CA" b="1" dirty="0"/>
          </a:p>
          <a:p>
            <a:r>
              <a:rPr lang="en-CA" b="1" dirty="0"/>
              <a:t>EXPLAIN </a:t>
            </a:r>
            <a:r>
              <a:rPr lang="en-CA" dirty="0"/>
              <a:t>the items on today’s agenda.</a:t>
            </a:r>
          </a:p>
          <a:p>
            <a:r>
              <a:rPr lang="en-CA" b="1" dirty="0"/>
              <a:t>EXPLAIN</a:t>
            </a:r>
            <a:r>
              <a:rPr lang="en-CA" dirty="0"/>
              <a:t> that the workshop is three hours long with two short breaks (for small group live session).</a:t>
            </a:r>
          </a:p>
          <a:p>
            <a:pPr marL="176679" indent="-176679">
              <a:buFont typeface="Arial"/>
              <a:buChar char="•"/>
            </a:pPr>
            <a:r>
              <a:rPr lang="en-US" i="1" dirty="0"/>
              <a:t>2-hour session for the one-on-one </a:t>
            </a:r>
          </a:p>
          <a:p>
            <a:pPr marL="176679" indent="-176679">
              <a:buFont typeface="Arial"/>
              <a:buChar char="•"/>
            </a:pPr>
            <a:r>
              <a:rPr lang="en-US" i="1" dirty="0"/>
              <a:t>2.5 hours for the virtual session </a:t>
            </a:r>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10</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422994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11</a:t>
            </a:fld>
            <a:endParaRPr lang="en-US" dirty="0"/>
          </a:p>
        </p:txBody>
      </p:sp>
      <p:sp>
        <p:nvSpPr>
          <p:cNvPr id="5" name="Notes Placeholder 2"/>
          <p:cNvSpPr>
            <a:spLocks noGrp="1"/>
          </p:cNvSpPr>
          <p:nvPr>
            <p:ph type="body" idx="3"/>
          </p:nvPr>
        </p:nvSpPr>
        <p:spPr>
          <a:xfrm>
            <a:off x="647700" y="4459526"/>
            <a:ext cx="5744528" cy="4224814"/>
          </a:xfrm>
        </p:spPr>
        <p:txBody>
          <a:bodyPr/>
          <a:lstStyle/>
          <a:p>
            <a:r>
              <a:rPr lang="en-CA" b="1" dirty="0"/>
              <a:t>Time: 10 min</a:t>
            </a:r>
          </a:p>
          <a:p>
            <a:endParaRPr lang="en-CA" b="1" dirty="0"/>
          </a:p>
          <a:p>
            <a:r>
              <a:rPr lang="en-CA" b="1" dirty="0"/>
              <a:t>LARGE GROUP DISCUSSION</a:t>
            </a:r>
          </a:p>
          <a:p>
            <a:endParaRPr lang="en-CA" dirty="0"/>
          </a:p>
          <a:p>
            <a:r>
              <a:rPr lang="en-CA" b="1" dirty="0"/>
              <a:t>EXPLAIN</a:t>
            </a:r>
            <a:r>
              <a:rPr lang="en-CA" dirty="0"/>
              <a:t> that you would like to meet their expectations of today’s workshop and that you would like to know what you are expecting to walk away with once the workshop is over.</a:t>
            </a:r>
          </a:p>
          <a:p>
            <a:endParaRPr lang="en-CA" dirty="0"/>
          </a:p>
          <a:p>
            <a:r>
              <a:rPr lang="en-CA" b="1" dirty="0"/>
              <a:t>INVITE</a:t>
            </a:r>
            <a:r>
              <a:rPr lang="en-CA" dirty="0"/>
              <a:t> participants to share answers to any of these questions and add the answers to the prepared flipchart titled, Expectations.</a:t>
            </a:r>
          </a:p>
          <a:p>
            <a:endParaRPr lang="en-CA" dirty="0"/>
          </a:p>
          <a:p>
            <a:r>
              <a:rPr lang="en-CA" b="1" dirty="0"/>
              <a:t>EXPLAIN</a:t>
            </a:r>
            <a:r>
              <a:rPr lang="en-CA" dirty="0"/>
              <a:t> that you will return to this flipchart at the end to ensure the expectations were met and if not, what follow-up actions are required.</a:t>
            </a:r>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12</a:t>
            </a:fld>
            <a:endParaRPr lang="en-US" dirty="0"/>
          </a:p>
        </p:txBody>
      </p:sp>
      <p:sp>
        <p:nvSpPr>
          <p:cNvPr id="6" name="Notes Placeholder 2"/>
          <p:cNvSpPr txBox="1">
            <a:spLocks/>
          </p:cNvSpPr>
          <p:nvPr/>
        </p:nvSpPr>
        <p:spPr>
          <a:xfrm>
            <a:off x="660400" y="4480103"/>
            <a:ext cx="5675313" cy="4224814"/>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3 min</a:t>
            </a:r>
          </a:p>
          <a:p>
            <a:endParaRPr lang="en-CA" b="1" dirty="0"/>
          </a:p>
          <a:p>
            <a:r>
              <a:rPr lang="en-CA" b="1" dirty="0"/>
              <a:t>LARGE GROUP DISCUSSION</a:t>
            </a:r>
          </a:p>
          <a:p>
            <a:endParaRPr lang="en-CA" dirty="0"/>
          </a:p>
          <a:p>
            <a:r>
              <a:rPr lang="en-CA" b="1" dirty="0"/>
              <a:t>POINT </a:t>
            </a:r>
            <a:r>
              <a:rPr lang="en-CA" dirty="0"/>
              <a:t>to the prepared flipchart, titled, Parking Lot. Explain that given the carefully designed timing for this session, that you may invite participants to park their questions or suggestions to the Parking Lot to keep track of them and to return to them at the end of the workshop, as needed.</a:t>
            </a:r>
          </a:p>
          <a:p>
            <a:endParaRPr lang="en-CA" b="1" dirty="0"/>
          </a:p>
          <a:p>
            <a:r>
              <a:rPr lang="en-CA" b="1" dirty="0"/>
              <a:t>EXPLAIN</a:t>
            </a:r>
            <a:r>
              <a:rPr lang="en-CA" dirty="0"/>
              <a:t> that our goal is help you to confidently prepare for and use Bulloch and the training program materials.</a:t>
            </a:r>
          </a:p>
          <a:p>
            <a:endParaRPr lang="en-CA" dirty="0"/>
          </a:p>
          <a:p>
            <a:r>
              <a:rPr lang="en-CA" b="1" dirty="0"/>
              <a:t>INVITE</a:t>
            </a:r>
            <a:r>
              <a:rPr lang="en-CA" dirty="0"/>
              <a:t> participants to select the one item that they feel is the most important Rule of the Road to help us achieve our goal by the end.</a:t>
            </a:r>
          </a:p>
          <a:p>
            <a:endParaRPr lang="en-CA" dirty="0"/>
          </a:p>
          <a:p>
            <a:r>
              <a:rPr lang="en-CA" b="1" dirty="0"/>
              <a:t>SOLICIT</a:t>
            </a:r>
            <a:r>
              <a:rPr lang="en-CA" dirty="0"/>
              <a:t> a few answers and point out that Stay on Task and On Time is an important one, including returning from breaks on time (if you have any).</a:t>
            </a:r>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13</a:t>
            </a:fld>
            <a:endParaRPr lang="en-US" dirty="0"/>
          </a:p>
        </p:txBody>
      </p:sp>
      <p:sp>
        <p:nvSpPr>
          <p:cNvPr id="6" name="Notes Placeholder 2"/>
          <p:cNvSpPr txBox="1">
            <a:spLocks/>
          </p:cNvSpPr>
          <p:nvPr/>
        </p:nvSpPr>
        <p:spPr>
          <a:xfrm>
            <a:off x="666433" y="4473575"/>
            <a:ext cx="5681980" cy="4224814"/>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2 min</a:t>
            </a:r>
          </a:p>
          <a:p>
            <a:endParaRPr lang="en-CA" b="1" dirty="0"/>
          </a:p>
          <a:p>
            <a:r>
              <a:rPr lang="en-CA" b="1" dirty="0"/>
              <a:t>EXPLAIN</a:t>
            </a:r>
            <a:r>
              <a:rPr lang="en-CA" dirty="0"/>
              <a:t> that the facilitators will now engage them in an interactive discussion on the purpose of the </a:t>
            </a:r>
            <a:r>
              <a:rPr lang="en-CA" dirty="0" err="1"/>
              <a:t>Bulloch</a:t>
            </a:r>
            <a:r>
              <a:rPr lang="en-CA" dirty="0"/>
              <a:t> training program.</a:t>
            </a:r>
          </a:p>
          <a:p>
            <a:endParaRPr lang="en-CA" dirty="0"/>
          </a:p>
          <a:p>
            <a:r>
              <a:rPr lang="en-CA" b="1" dirty="0"/>
              <a:t>EXPLAIN</a:t>
            </a:r>
            <a:r>
              <a:rPr lang="en-CA" dirty="0"/>
              <a:t> that in particular, we will be reviewing the topics listed on the slide.</a:t>
            </a:r>
          </a:p>
          <a:p>
            <a:endParaRPr lang="en-CA" dirty="0"/>
          </a:p>
          <a:p>
            <a:r>
              <a:rPr lang="en-CA" b="1" dirty="0"/>
              <a:t>HANDOUT</a:t>
            </a:r>
            <a:r>
              <a:rPr lang="en-CA" dirty="0"/>
              <a:t> high-level content that will be covered during this section.</a:t>
            </a:r>
          </a:p>
          <a:p>
            <a:endParaRPr lang="en-CA" dirty="0"/>
          </a:p>
          <a:p>
            <a:r>
              <a:rPr lang="en-CA" b="1" dirty="0"/>
              <a:t>INVITE</a:t>
            </a:r>
            <a:r>
              <a:rPr lang="en-CA" dirty="0"/>
              <a:t> learners to take notes as needed and to ask questions.</a:t>
            </a:r>
          </a:p>
        </p:txBody>
      </p:sp>
      <p:sp>
        <p:nvSpPr>
          <p:cNvPr id="3" name="Rectangle 2"/>
          <p:cNvSpPr/>
          <p:nvPr/>
        </p:nvSpPr>
        <p:spPr>
          <a:xfrm>
            <a:off x="846158" y="6800115"/>
            <a:ext cx="5397006" cy="1232421"/>
          </a:xfrm>
          <a:prstGeom prst="rect">
            <a:avLst/>
          </a:prstGeom>
          <a:solidFill>
            <a:schemeClr val="bg1">
              <a:lumMod val="95000"/>
            </a:schemeClr>
          </a:solidFill>
        </p:spPr>
        <p:txBody>
          <a:bodyPr wrap="square" lIns="94229" tIns="47114" rIns="94229" bIns="47114">
            <a:spAutoFit/>
          </a:bodyPr>
          <a:lstStyle/>
          <a:p>
            <a:r>
              <a:rPr lang="en-CA" sz="1200" i="1" dirty="0"/>
              <a:t>One-on-one: Use the handout to engage the retailer in a dialogue, make it as personal as possible.</a:t>
            </a:r>
            <a:endParaRPr lang="en-CA" sz="1200" dirty="0"/>
          </a:p>
          <a:p>
            <a:r>
              <a:rPr lang="en-CA" sz="1200" i="1" dirty="0"/>
              <a:t> </a:t>
            </a:r>
            <a:endParaRPr lang="en-CA" sz="1200" dirty="0"/>
          </a:p>
          <a:p>
            <a:r>
              <a:rPr lang="en-CA" sz="1200" i="1" dirty="0"/>
              <a:t>Virtual: Run as designed.</a:t>
            </a:r>
            <a:endParaRPr lang="en-CA" sz="1200" dirty="0"/>
          </a:p>
          <a:p>
            <a:r>
              <a:rPr lang="en-CA" sz="1200" dirty="0"/>
              <a:t> </a:t>
            </a:r>
          </a:p>
          <a:p>
            <a:r>
              <a:rPr lang="en-CA" sz="1200" i="1" dirty="0"/>
              <a:t>You can assign breaks as needed for one-on-one or virtual sessions.</a:t>
            </a:r>
            <a:r>
              <a:rPr lang="en-CA" sz="1200" dirty="0"/>
              <a:t> </a:t>
            </a:r>
            <a:endParaRPr lang="en-US" sz="1200" dirty="0"/>
          </a:p>
        </p:txBody>
      </p:sp>
      <p:sp>
        <p:nvSpPr>
          <p:cNvPr id="7"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8"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14</a:t>
            </a:fld>
            <a:endParaRPr lang="en-US" dirty="0"/>
          </a:p>
        </p:txBody>
      </p:sp>
      <p:sp>
        <p:nvSpPr>
          <p:cNvPr id="6" name="Notes Placeholder 2"/>
          <p:cNvSpPr txBox="1">
            <a:spLocks/>
          </p:cNvSpPr>
          <p:nvPr/>
        </p:nvSpPr>
        <p:spPr>
          <a:xfrm>
            <a:off x="660353" y="4473575"/>
            <a:ext cx="5681980" cy="4162425"/>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2 min</a:t>
            </a:r>
          </a:p>
          <a:p>
            <a:endParaRPr lang="en-CA" dirty="0"/>
          </a:p>
          <a:p>
            <a:r>
              <a:rPr lang="en-CA" b="1" dirty="0"/>
              <a:t>EXPLAIN</a:t>
            </a:r>
            <a:r>
              <a:rPr lang="en-CA" dirty="0"/>
              <a:t> the role of the Retailer in this initiative. </a:t>
            </a:r>
          </a:p>
          <a:p>
            <a:endParaRPr lang="en-CA" dirty="0"/>
          </a:p>
          <a:p>
            <a:r>
              <a:rPr lang="en-CA" b="1" dirty="0"/>
              <a:t>ASK</a:t>
            </a:r>
            <a:r>
              <a:rPr lang="en-CA" dirty="0"/>
              <a:t> the following questions:</a:t>
            </a:r>
          </a:p>
          <a:p>
            <a:endParaRPr lang="en-CA" dirty="0"/>
          </a:p>
          <a:p>
            <a:pPr marL="176679" indent="-176679">
              <a:buFont typeface="Arial"/>
              <a:buChar char="•"/>
            </a:pPr>
            <a:r>
              <a:rPr lang="en-CA" dirty="0"/>
              <a:t>How does this role differ from other initiatives you have taken part in?</a:t>
            </a:r>
          </a:p>
          <a:p>
            <a:pPr marL="176679" indent="-176679">
              <a:buFont typeface="Arial"/>
              <a:buChar char="•"/>
            </a:pPr>
            <a:r>
              <a:rPr lang="en-CA" dirty="0"/>
              <a:t>What aspects of this role challenges you the most?</a:t>
            </a:r>
          </a:p>
          <a:p>
            <a:pPr marL="176679" indent="-176679">
              <a:buFont typeface="Arial"/>
              <a:buChar char="•"/>
            </a:pPr>
            <a:r>
              <a:rPr lang="en-CA" dirty="0"/>
              <a:t>What best practices can you share to help you shine in this role?</a:t>
            </a:r>
          </a:p>
          <a:p>
            <a:endParaRPr lang="en-CA" b="1" dirty="0">
              <a:solidFill>
                <a:schemeClr val="accent6"/>
              </a:solidFill>
            </a:endParaRPr>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15</a:t>
            </a:fld>
            <a:endParaRPr lang="en-US" dirty="0"/>
          </a:p>
        </p:txBody>
      </p:sp>
      <p:sp>
        <p:nvSpPr>
          <p:cNvPr id="6" name="Notes Placeholder 2"/>
          <p:cNvSpPr txBox="1">
            <a:spLocks/>
          </p:cNvSpPr>
          <p:nvPr/>
        </p:nvSpPr>
        <p:spPr>
          <a:xfrm>
            <a:off x="647700" y="4473575"/>
            <a:ext cx="5688014" cy="4442215"/>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4 min</a:t>
            </a:r>
          </a:p>
          <a:p>
            <a:endParaRPr lang="en-CA" dirty="0"/>
          </a:p>
          <a:p>
            <a:r>
              <a:rPr lang="en-CA" b="1" dirty="0"/>
              <a:t>EXPLAIN</a:t>
            </a:r>
            <a:r>
              <a:rPr lang="en-CA" dirty="0"/>
              <a:t> the benefits to educating staff.</a:t>
            </a:r>
          </a:p>
          <a:p>
            <a:endParaRPr lang="en-CA" dirty="0"/>
          </a:p>
          <a:p>
            <a:r>
              <a:rPr lang="en-CA" b="1" dirty="0"/>
              <a:t>ASK</a:t>
            </a:r>
            <a:r>
              <a:rPr lang="en-CA" dirty="0"/>
              <a:t> the following questions:</a:t>
            </a:r>
          </a:p>
          <a:p>
            <a:pPr marL="176679" indent="-176679">
              <a:buFont typeface="Arial"/>
              <a:buChar char="•"/>
            </a:pPr>
            <a:r>
              <a:rPr lang="en-CA" dirty="0"/>
              <a:t>Why are these benefits important? Are they important to you and why?</a:t>
            </a:r>
          </a:p>
          <a:p>
            <a:pPr marL="176679" indent="-176679">
              <a:buFont typeface="Arial"/>
              <a:buChar char="•"/>
            </a:pPr>
            <a:r>
              <a:rPr lang="en-CA" dirty="0"/>
              <a:t>What benefits are missing?</a:t>
            </a:r>
          </a:p>
          <a:p>
            <a:pPr marL="176679" indent="-176679">
              <a:buFont typeface="Arial"/>
              <a:buChar char="•"/>
            </a:pPr>
            <a:r>
              <a:rPr lang="en-CA" dirty="0"/>
              <a:t>Will staff see these as benefits?</a:t>
            </a:r>
          </a:p>
          <a:p>
            <a:pPr marL="176679" indent="-176679">
              <a:buFont typeface="Arial"/>
              <a:buChar char="•"/>
            </a:pPr>
            <a:r>
              <a:rPr lang="en-CA" dirty="0"/>
              <a:t>What best practices can you share to help convey these benefits to increase their confidence and willingness to use the training materials and communicate to staff with confidence?</a:t>
            </a:r>
          </a:p>
          <a:p>
            <a:pPr marL="176679" indent="-176679">
              <a:buFont typeface="Arial"/>
              <a:buChar char="•"/>
            </a:pPr>
            <a:endParaRPr lang="en-CA" dirty="0"/>
          </a:p>
          <a:p>
            <a:r>
              <a:rPr lang="en-CA" dirty="0"/>
              <a:t>FACILITATION NOTES:</a:t>
            </a:r>
          </a:p>
          <a:p>
            <a:pPr marL="176679" indent="-176679">
              <a:buFont typeface="Arial" panose="020B0604020202020204" pitchFamily="34" charset="0"/>
              <a:buChar char="•"/>
            </a:pPr>
            <a:r>
              <a:rPr lang="en-CA" dirty="0"/>
              <a:t>By attending the Bulloch Information Session, Retailers will benefit in the following ways:</a:t>
            </a:r>
          </a:p>
          <a:p>
            <a:pPr marL="647824" lvl="1" indent="-176679">
              <a:buFont typeface="Arial" panose="020B0604020202020204" pitchFamily="34" charset="0"/>
              <a:buChar char="•"/>
            </a:pPr>
            <a:r>
              <a:rPr lang="en-CA" dirty="0"/>
              <a:t>Will </a:t>
            </a:r>
            <a:r>
              <a:rPr lang="en-CA" b="1" i="1" dirty="0"/>
              <a:t>gain a thorough understanding</a:t>
            </a:r>
            <a:r>
              <a:rPr lang="en-CA" dirty="0"/>
              <a:t> of what is new with the Bulloch POS and how it will affect some of their day-to-day operations.</a:t>
            </a:r>
          </a:p>
          <a:p>
            <a:pPr marL="647824" lvl="1" indent="-176679">
              <a:buFont typeface="Arial" panose="020B0604020202020204" pitchFamily="34" charset="0"/>
              <a:buChar char="•"/>
            </a:pPr>
            <a:r>
              <a:rPr lang="en-CA" dirty="0"/>
              <a:t>A thorough understanding of the materials will help Retailers </a:t>
            </a:r>
            <a:r>
              <a:rPr lang="en-CA" b="1" i="1" dirty="0"/>
              <a:t>set their sites up for success with using the learning materials. </a:t>
            </a:r>
          </a:p>
          <a:p>
            <a:pPr marL="647824" lvl="1" indent="-176679">
              <a:buFont typeface="Arial" panose="020B0604020202020204" pitchFamily="34" charset="0"/>
              <a:buChar char="•"/>
            </a:pPr>
            <a:r>
              <a:rPr lang="en-CA" dirty="0"/>
              <a:t>Knowing the information that is available to them (e.g., detailed Esso-Specific Transactions Guide, Sample Reports) will allow them to </a:t>
            </a:r>
            <a:r>
              <a:rPr lang="en-CA" b="1" i="1" dirty="0"/>
              <a:t>better support the Store Managers and Cashiers</a:t>
            </a:r>
            <a:r>
              <a:rPr lang="en-CA" i="1" dirty="0"/>
              <a:t> </a:t>
            </a:r>
            <a:r>
              <a:rPr lang="en-CA" dirty="0"/>
              <a:t>at their sites before, during and after the transition.</a:t>
            </a:r>
          </a:p>
          <a:p>
            <a:pPr marL="647824" lvl="1" indent="-176679">
              <a:buFont typeface="Arial" panose="020B0604020202020204" pitchFamily="34" charset="0"/>
              <a:buChar char="•"/>
            </a:pPr>
            <a:r>
              <a:rPr lang="en-CA" dirty="0"/>
              <a:t>Will have the opportunity to ask questions specific to their location/situation.</a:t>
            </a:r>
          </a:p>
          <a:p>
            <a:pPr marL="647824" lvl="1" indent="-176679">
              <a:buFont typeface="Arial" panose="020B0604020202020204" pitchFamily="34" charset="0"/>
              <a:buChar char="•"/>
            </a:pPr>
            <a:endParaRPr lang="en-CA" dirty="0"/>
          </a:p>
          <a:p>
            <a:pPr lvl="1"/>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16</a:t>
            </a:fld>
            <a:endParaRPr lang="en-US" dirty="0"/>
          </a:p>
        </p:txBody>
      </p:sp>
      <p:sp>
        <p:nvSpPr>
          <p:cNvPr id="6" name="Notes Placeholder 2"/>
          <p:cNvSpPr txBox="1">
            <a:spLocks/>
          </p:cNvSpPr>
          <p:nvPr/>
        </p:nvSpPr>
        <p:spPr>
          <a:xfrm>
            <a:off x="647700" y="4480103"/>
            <a:ext cx="5688013" cy="4224814"/>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2 min</a:t>
            </a:r>
          </a:p>
          <a:p>
            <a:endParaRPr lang="en-CA" dirty="0"/>
          </a:p>
          <a:p>
            <a:r>
              <a:rPr lang="en-CA" b="1" dirty="0"/>
              <a:t>PROVIDE </a:t>
            </a:r>
            <a:r>
              <a:rPr lang="en-CA" dirty="0"/>
              <a:t>information of each of the sections on the slide.</a:t>
            </a:r>
          </a:p>
          <a:p>
            <a:endParaRPr lang="en-CA" dirty="0"/>
          </a:p>
          <a:p>
            <a:r>
              <a:rPr lang="en-CA" b="1" dirty="0"/>
              <a:t>INVITE</a:t>
            </a:r>
            <a:r>
              <a:rPr lang="en-CA" dirty="0"/>
              <a:t> participants to add important information to them on their handout.</a:t>
            </a:r>
          </a:p>
          <a:p>
            <a:endParaRPr lang="en-CA" dirty="0"/>
          </a:p>
          <a:p>
            <a:r>
              <a:rPr lang="en-CA" b="1" dirty="0"/>
              <a:t>ASK</a:t>
            </a:r>
            <a:r>
              <a:rPr lang="en-CA" dirty="0"/>
              <a:t> the following questions: </a:t>
            </a:r>
          </a:p>
          <a:p>
            <a:pPr marL="176679" indent="-176679">
              <a:buFont typeface="Arial"/>
              <a:buChar char="•"/>
            </a:pPr>
            <a:r>
              <a:rPr lang="en-CA" dirty="0"/>
              <a:t>What do you think of this information?</a:t>
            </a:r>
          </a:p>
          <a:p>
            <a:pPr marL="176679" indent="-176679">
              <a:buFont typeface="Arial"/>
              <a:buChar char="•"/>
            </a:pPr>
            <a:r>
              <a:rPr lang="en-CA" dirty="0"/>
              <a:t>How is this information helpful?</a:t>
            </a:r>
          </a:p>
          <a:p>
            <a:pPr marL="176679" indent="-176679">
              <a:buFont typeface="Arial"/>
              <a:buChar char="•"/>
            </a:pPr>
            <a:r>
              <a:rPr lang="en-CA" dirty="0"/>
              <a:t>What questions do you have?</a:t>
            </a:r>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17</a:t>
            </a:fld>
            <a:endParaRPr lang="en-US" dirty="0"/>
          </a:p>
        </p:txBody>
      </p:sp>
      <p:sp>
        <p:nvSpPr>
          <p:cNvPr id="6" name="Notes Placeholder 2"/>
          <p:cNvSpPr txBox="1">
            <a:spLocks/>
          </p:cNvSpPr>
          <p:nvPr/>
        </p:nvSpPr>
        <p:spPr>
          <a:xfrm>
            <a:off x="660353" y="4480102"/>
            <a:ext cx="5675360" cy="4625797"/>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45 min</a:t>
            </a:r>
          </a:p>
          <a:p>
            <a:endParaRPr lang="en-CA" dirty="0"/>
          </a:p>
          <a:p>
            <a:r>
              <a:rPr lang="en-CA" b="1" dirty="0"/>
              <a:t>LAUNCH </a:t>
            </a:r>
            <a:r>
              <a:rPr lang="en-CA" dirty="0"/>
              <a:t>the </a:t>
            </a:r>
            <a:r>
              <a:rPr lang="en-CA" dirty="0" err="1"/>
              <a:t>Bulloch</a:t>
            </a:r>
            <a:r>
              <a:rPr lang="en-CA" dirty="0"/>
              <a:t> Information Centre and </a:t>
            </a:r>
            <a:r>
              <a:rPr lang="en-CA" b="1" dirty="0"/>
              <a:t>OFFER</a:t>
            </a:r>
            <a:r>
              <a:rPr lang="en-CA" dirty="0"/>
              <a:t> a very high-level guided tour. Each participant should have access to the site through a device. (PC, Tablet or phone)</a:t>
            </a:r>
          </a:p>
          <a:p>
            <a:endParaRPr lang="en-CA" dirty="0"/>
          </a:p>
          <a:p>
            <a:r>
              <a:rPr lang="en-CA" b="1" dirty="0"/>
              <a:t>EXPLAIN</a:t>
            </a:r>
            <a:r>
              <a:rPr lang="en-CA" dirty="0"/>
              <a:t> that the tour will be brief but people can access the </a:t>
            </a:r>
            <a:r>
              <a:rPr lang="en-CA" dirty="0" err="1"/>
              <a:t>Bulloch</a:t>
            </a:r>
            <a:r>
              <a:rPr lang="en-CA" dirty="0"/>
              <a:t> Information Centre and all the materials following this workshop.</a:t>
            </a:r>
          </a:p>
          <a:p>
            <a:endParaRPr lang="en-CA" dirty="0"/>
          </a:p>
          <a:p>
            <a:r>
              <a:rPr lang="en-CA" b="1" dirty="0"/>
              <a:t>EMPHASIZE</a:t>
            </a:r>
            <a:r>
              <a:rPr lang="en-CA" dirty="0"/>
              <a:t> the importance of referring to the </a:t>
            </a:r>
            <a:r>
              <a:rPr lang="en-CA" dirty="0" err="1"/>
              <a:t>Bulloch</a:t>
            </a:r>
            <a:r>
              <a:rPr lang="en-CA" dirty="0"/>
              <a:t> Information Centre to ensure they are receiving the most updated documents. </a:t>
            </a:r>
          </a:p>
          <a:p>
            <a:endParaRPr lang="en-CA" dirty="0"/>
          </a:p>
          <a:p>
            <a:pPr marL="342900" indent="-342900">
              <a:buFont typeface="Arial"/>
              <a:buChar char="•"/>
            </a:pPr>
            <a:r>
              <a:rPr lang="en-CA" b="1" dirty="0"/>
              <a:t>Overview</a:t>
            </a:r>
            <a:r>
              <a:rPr lang="en-CA" dirty="0"/>
              <a:t> – play overview video.</a:t>
            </a:r>
          </a:p>
          <a:p>
            <a:pPr marL="342900" indent="-342900">
              <a:buFont typeface="Arial"/>
              <a:buChar char="•"/>
            </a:pPr>
            <a:r>
              <a:rPr lang="en-CA" b="1" dirty="0"/>
              <a:t>Simulator</a:t>
            </a:r>
            <a:r>
              <a:rPr lang="en-CA" dirty="0"/>
              <a:t> – access and try a few of the Cashier, Manager and Knowledge Check Simulations.</a:t>
            </a:r>
          </a:p>
          <a:p>
            <a:pPr marL="342900" indent="-342900">
              <a:buFont typeface="Arial"/>
              <a:buChar char="•"/>
            </a:pPr>
            <a:r>
              <a:rPr lang="en-CA" b="1" dirty="0"/>
              <a:t>eLearning </a:t>
            </a:r>
            <a:r>
              <a:rPr lang="en-CA" dirty="0"/>
              <a:t>– access and work through the eLearning program.</a:t>
            </a:r>
          </a:p>
          <a:p>
            <a:pPr marL="342900" indent="-342900">
              <a:buFont typeface="Arial"/>
              <a:buChar char="•"/>
            </a:pPr>
            <a:r>
              <a:rPr lang="en-CA" b="1" dirty="0"/>
              <a:t>Support Resources </a:t>
            </a:r>
            <a:r>
              <a:rPr lang="en-CA" dirty="0"/>
              <a:t>– click into and review each Quick Reference Guide.</a:t>
            </a:r>
          </a:p>
          <a:p>
            <a:pPr marL="342900" indent="-342900">
              <a:buFont typeface="Arial"/>
              <a:buChar char="•"/>
            </a:pPr>
            <a:r>
              <a:rPr lang="en-CA" b="1" dirty="0"/>
              <a:t>How-To Videos </a:t>
            </a:r>
            <a:r>
              <a:rPr lang="en-CA" dirty="0"/>
              <a:t>– access and play a few of the videos.</a:t>
            </a:r>
          </a:p>
          <a:p>
            <a:pPr marL="342900" indent="-342900">
              <a:buFont typeface="Arial"/>
              <a:buChar char="•"/>
            </a:pPr>
            <a:r>
              <a:rPr lang="en-CA" b="1" dirty="0"/>
              <a:t>Reference Manual </a:t>
            </a:r>
            <a:r>
              <a:rPr lang="en-CA" dirty="0"/>
              <a:t>– click into and review the </a:t>
            </a:r>
            <a:r>
              <a:rPr lang="en-CA" dirty="0" err="1"/>
              <a:t>Bulloch</a:t>
            </a:r>
            <a:r>
              <a:rPr lang="en-CA" dirty="0"/>
              <a:t> Reference Guide.</a:t>
            </a:r>
          </a:p>
          <a:p>
            <a:pPr marL="342900" indent="-342900">
              <a:buFont typeface="Arial"/>
              <a:buChar char="•"/>
            </a:pPr>
            <a:r>
              <a:rPr lang="en-CA" b="1" dirty="0"/>
              <a:t>FAQ</a:t>
            </a:r>
            <a:r>
              <a:rPr lang="en-CA" dirty="0"/>
              <a:t> – click into and review the Frequently Asked Questions.</a:t>
            </a:r>
          </a:p>
          <a:p>
            <a:endParaRPr lang="en-CA" dirty="0"/>
          </a:p>
          <a:p>
            <a:r>
              <a:rPr lang="en-CA" b="1" dirty="0"/>
              <a:t>ASK</a:t>
            </a:r>
            <a:r>
              <a:rPr lang="en-CA" dirty="0"/>
              <a:t> the following questions: </a:t>
            </a:r>
          </a:p>
          <a:p>
            <a:pPr marL="176679" indent="-176679">
              <a:buFont typeface="Arial"/>
              <a:buChar char="•"/>
            </a:pPr>
            <a:r>
              <a:rPr lang="en-CA" dirty="0"/>
              <a:t>What is your impression of the learning materials?</a:t>
            </a:r>
          </a:p>
          <a:p>
            <a:pPr marL="176679" indent="-176679">
              <a:buFont typeface="Arial"/>
              <a:buChar char="•"/>
            </a:pPr>
            <a:r>
              <a:rPr lang="en-CA" dirty="0"/>
              <a:t>How will the retailers and staff react to this?</a:t>
            </a:r>
          </a:p>
          <a:p>
            <a:pPr marL="176679" indent="-176679">
              <a:buFont typeface="Arial"/>
              <a:buChar char="•"/>
            </a:pPr>
            <a:r>
              <a:rPr lang="en-CA" dirty="0"/>
              <a:t>What questions do you have?</a:t>
            </a:r>
          </a:p>
          <a:p>
            <a:pPr marL="176679" indent="-176679">
              <a:buFont typeface="Arial"/>
              <a:buChar char="•"/>
            </a:pPr>
            <a:endParaRPr lang="en-CA" dirty="0"/>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950" t="16067" r="42453" b="27640"/>
          <a:stretch/>
        </p:blipFill>
        <p:spPr>
          <a:xfrm>
            <a:off x="2184399" y="4439146"/>
            <a:ext cx="4234949" cy="2939554"/>
          </a:xfrm>
          <a:prstGeom prst="rect">
            <a:avLst/>
          </a:prstGeom>
        </p:spPr>
      </p:pic>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18</a:t>
            </a:fld>
            <a:endParaRPr lang="en-US" dirty="0"/>
          </a:p>
        </p:txBody>
      </p:sp>
      <p:sp>
        <p:nvSpPr>
          <p:cNvPr id="6" name="Notes Placeholder 2"/>
          <p:cNvSpPr txBox="1">
            <a:spLocks/>
          </p:cNvSpPr>
          <p:nvPr/>
        </p:nvSpPr>
        <p:spPr>
          <a:xfrm>
            <a:off x="660353" y="4480104"/>
            <a:ext cx="5681980" cy="4413887"/>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CA" b="1" dirty="0"/>
              <a:t>Time: 5 min</a:t>
            </a:r>
          </a:p>
          <a:p>
            <a:endParaRPr lang="en-CA" b="1" dirty="0"/>
          </a:p>
          <a:p>
            <a:r>
              <a:rPr lang="en-CA" b="1" dirty="0"/>
              <a:t>REVIEW </a:t>
            </a:r>
            <a:r>
              <a:rPr lang="en-CA" dirty="0"/>
              <a:t>the topics</a:t>
            </a:r>
          </a:p>
          <a:p>
            <a:r>
              <a:rPr lang="en-CA" dirty="0"/>
              <a:t> from this section:</a:t>
            </a:r>
          </a:p>
          <a:p>
            <a:endParaRPr lang="en-CA" dirty="0"/>
          </a:p>
          <a:p>
            <a:endParaRPr lang="en-CA" dirty="0"/>
          </a:p>
          <a:p>
            <a:endParaRPr lang="en-CA" dirty="0"/>
          </a:p>
          <a:p>
            <a:endParaRPr lang="en-CA" dirty="0"/>
          </a:p>
          <a:p>
            <a:endParaRPr lang="en-CA" dirty="0"/>
          </a:p>
          <a:p>
            <a:endParaRPr lang="en-CA" b="1" dirty="0"/>
          </a:p>
          <a:p>
            <a:endParaRPr lang="en-CA" b="1" dirty="0"/>
          </a:p>
          <a:p>
            <a:endParaRPr lang="en-CA" b="1" dirty="0"/>
          </a:p>
          <a:p>
            <a:endParaRPr lang="en-CA" b="1" dirty="0"/>
          </a:p>
          <a:p>
            <a:endParaRPr lang="en-CA" b="1" dirty="0"/>
          </a:p>
          <a:p>
            <a:endParaRPr lang="en-CA" b="1" dirty="0"/>
          </a:p>
          <a:p>
            <a:endParaRPr lang="en-CA" b="1" dirty="0"/>
          </a:p>
          <a:p>
            <a:r>
              <a:rPr lang="en-CA" b="1" dirty="0"/>
              <a:t>ASK: </a:t>
            </a:r>
          </a:p>
          <a:p>
            <a:pPr marL="176679" indent="-176679">
              <a:buFont typeface="Arial"/>
              <a:buChar char="•"/>
            </a:pPr>
            <a:r>
              <a:rPr lang="en-CA" dirty="0"/>
              <a:t>What questions do have on this section?</a:t>
            </a:r>
          </a:p>
          <a:p>
            <a:pPr marL="176679" indent="-176679">
              <a:buFont typeface="Arial"/>
              <a:buChar char="•"/>
            </a:pPr>
            <a:r>
              <a:rPr lang="en-CA" dirty="0"/>
              <a:t>What are your top learnings?</a:t>
            </a:r>
          </a:p>
          <a:p>
            <a:pPr marL="176679" indent="-176679">
              <a:buFont typeface="Arial"/>
              <a:buChar char="•"/>
            </a:pPr>
            <a:endParaRPr lang="en-CA" dirty="0"/>
          </a:p>
          <a:p>
            <a:r>
              <a:rPr lang="en-CA" b="1" dirty="0"/>
              <a:t>ANNOUNCE</a:t>
            </a:r>
            <a:r>
              <a:rPr lang="en-CA" dirty="0"/>
              <a:t> a 15-min break.</a:t>
            </a:r>
          </a:p>
          <a:p>
            <a:r>
              <a:rPr lang="en-CA" b="1" dirty="0"/>
              <a:t>INVITE</a:t>
            </a:r>
            <a:r>
              <a:rPr lang="en-CA" dirty="0"/>
              <a:t> participants to return on time.</a:t>
            </a:r>
          </a:p>
        </p:txBody>
      </p:sp>
      <p:sp>
        <p:nvSpPr>
          <p:cNvPr id="7"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8"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400" y="4486275"/>
            <a:ext cx="4420487" cy="4019522"/>
          </a:xfrm>
        </p:spPr>
        <p:txBody>
          <a:bodyPr/>
          <a:lstStyle/>
          <a:p>
            <a:r>
              <a:rPr lang="en-CA" b="1" dirty="0"/>
              <a:t>Time: 20 min total</a:t>
            </a:r>
          </a:p>
          <a:p>
            <a:pPr lvl="0"/>
            <a:endParaRPr lang="en-CA" b="1" dirty="0"/>
          </a:p>
          <a:p>
            <a:pPr lvl="0"/>
            <a:r>
              <a:rPr lang="en-CA" b="1" dirty="0"/>
              <a:t>HANDOUT</a:t>
            </a:r>
            <a:r>
              <a:rPr lang="en-CA" dirty="0"/>
              <a:t> the Job Aid which includes high-level information for each objective.</a:t>
            </a:r>
          </a:p>
          <a:p>
            <a:pPr lvl="0"/>
            <a:endParaRPr lang="en-CA" dirty="0"/>
          </a:p>
          <a:p>
            <a:pPr marL="228600" lvl="0" indent="-228600">
              <a:buFont typeface="+mj-lt"/>
              <a:buAutoNum type="arabicPeriod"/>
            </a:pPr>
            <a:r>
              <a:rPr lang="en-CA" b="1" dirty="0" err="1"/>
              <a:t>Bulloch</a:t>
            </a:r>
            <a:r>
              <a:rPr lang="en-CA" b="1" dirty="0"/>
              <a:t> Information Centre </a:t>
            </a:r>
            <a:r>
              <a:rPr lang="en-CA" dirty="0"/>
              <a:t>– </a:t>
            </a:r>
            <a:r>
              <a:rPr lang="en-US" dirty="0"/>
              <a:t>Discussion </a:t>
            </a:r>
            <a:r>
              <a:rPr lang="en-CA" dirty="0"/>
              <a:t>(5 min)</a:t>
            </a:r>
            <a:endParaRPr lang="en-US" dirty="0"/>
          </a:p>
          <a:p>
            <a:pPr marL="444500" lvl="2"/>
            <a:r>
              <a:rPr lang="en-US" b="1" dirty="0"/>
              <a:t>Ask: </a:t>
            </a:r>
            <a:r>
              <a:rPr lang="en-US" dirty="0"/>
              <a:t>“How would you walk through or present the eLearning Program and resource materials?”</a:t>
            </a:r>
          </a:p>
          <a:p>
            <a:pPr marL="444500" lvl="2"/>
            <a:endParaRPr lang="en-CA" dirty="0"/>
          </a:p>
          <a:p>
            <a:pPr marL="228600" indent="-228600">
              <a:buFont typeface="+mj-lt"/>
              <a:buAutoNum type="arabicPeriod"/>
            </a:pPr>
            <a:r>
              <a:rPr lang="en-CA" b="1" dirty="0"/>
              <a:t>Learning material design </a:t>
            </a:r>
            <a:r>
              <a:rPr lang="en-CA" dirty="0"/>
              <a:t>– Worksheet Activity (5 mins)</a:t>
            </a:r>
          </a:p>
          <a:p>
            <a:pPr marL="228600" indent="-228600">
              <a:buFont typeface="+mj-lt"/>
              <a:buAutoNum type="arabicPeriod"/>
            </a:pPr>
            <a:endParaRPr lang="en-CA" dirty="0"/>
          </a:p>
          <a:p>
            <a:pPr marL="228600" indent="-228600">
              <a:buFont typeface="+mj-lt"/>
              <a:buAutoNum type="arabicPeriod"/>
            </a:pPr>
            <a:r>
              <a:rPr lang="en-CA" b="1" dirty="0"/>
              <a:t>Review how to use the training program materials</a:t>
            </a:r>
            <a:r>
              <a:rPr lang="en-CA" dirty="0"/>
              <a:t> </a:t>
            </a:r>
            <a:r>
              <a:rPr lang="en-US" dirty="0"/>
              <a:t>(5 mins) </a:t>
            </a:r>
          </a:p>
          <a:p>
            <a:pPr lvl="1"/>
            <a:r>
              <a:rPr lang="en-CA" dirty="0"/>
              <a:t>Walk through the </a:t>
            </a:r>
            <a:r>
              <a:rPr lang="en-CA" b="1" dirty="0"/>
              <a:t>Preparing Your Staff</a:t>
            </a:r>
            <a:r>
              <a:rPr lang="en-CA" dirty="0"/>
              <a:t> section of Site-Management-Guide (pages 22, 23 and 24)</a:t>
            </a:r>
          </a:p>
          <a:p>
            <a:pPr lvl="1"/>
            <a:endParaRPr lang="en-CA" dirty="0"/>
          </a:p>
          <a:p>
            <a:pPr marL="228600" indent="-228600">
              <a:buFont typeface="+mj-lt"/>
              <a:buAutoNum type="arabicPeriod"/>
            </a:pPr>
            <a:r>
              <a:rPr lang="en-CA" b="1" dirty="0"/>
              <a:t>Review the benefits &amp; challenges for new users</a:t>
            </a:r>
            <a:r>
              <a:rPr lang="en-CA" dirty="0"/>
              <a:t> (5 mins)</a:t>
            </a:r>
          </a:p>
          <a:p>
            <a:endParaRPr lang="en-CA" dirty="0"/>
          </a:p>
          <a:p>
            <a:pPr marL="176679" indent="-176679">
              <a:buFont typeface="Arial"/>
              <a:buChar char="•"/>
            </a:pPr>
            <a:r>
              <a:rPr lang="en-CA" b="1" dirty="0"/>
              <a:t>DEBRIEF</a:t>
            </a:r>
            <a:r>
              <a:rPr lang="en-CA" dirty="0"/>
              <a:t> the activity and provides feedback as needed</a:t>
            </a:r>
          </a:p>
          <a:p>
            <a:pPr lvl="0"/>
            <a:endParaRPr lang="en-CA" dirty="0"/>
          </a:p>
          <a:p>
            <a:pPr lvl="0"/>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19</a:t>
            </a:fld>
            <a:endParaRPr lang="en-US" dirty="0"/>
          </a:p>
        </p:txBody>
      </p:sp>
      <p:sp>
        <p:nvSpPr>
          <p:cNvPr id="5" name="Rectangle 4"/>
          <p:cNvSpPr/>
          <p:nvPr/>
        </p:nvSpPr>
        <p:spPr>
          <a:xfrm>
            <a:off x="5072571" y="4433018"/>
            <a:ext cx="1696702" cy="4404020"/>
          </a:xfrm>
          <a:prstGeom prst="rect">
            <a:avLst/>
          </a:prstGeom>
          <a:solidFill>
            <a:schemeClr val="bg1">
              <a:lumMod val="95000"/>
            </a:schemeClr>
          </a:solidFill>
        </p:spPr>
        <p:txBody>
          <a:bodyPr wrap="square" lIns="94229" tIns="47114" rIns="94229" bIns="47114">
            <a:spAutoFit/>
          </a:bodyPr>
          <a:lstStyle/>
          <a:p>
            <a:r>
              <a:rPr lang="en-CA" sz="1000" i="1" dirty="0"/>
              <a:t>One-on-one: Use the handout to engage the retailer in a dialogue and ask questions to check for understanding. Given this is like a one-on-one coaching, have the retailer simulate a conversation with their staff and you can provide constructive feedback to help them.</a:t>
            </a:r>
            <a:endParaRPr lang="en-CA" sz="1000" dirty="0"/>
          </a:p>
          <a:p>
            <a:r>
              <a:rPr lang="en-CA" sz="1000" i="1" dirty="0"/>
              <a:t> </a:t>
            </a:r>
            <a:endParaRPr lang="en-CA" sz="1000" dirty="0"/>
          </a:p>
          <a:p>
            <a:r>
              <a:rPr lang="en-CA" sz="1000" i="1" dirty="0"/>
              <a:t>Virtual: Send the handout ahead of time. Engage the retailer(s) in an interactive discussion asking them to share ideas on how they will communicate this to their staff. Invite 2-3 retailers to use their own words to simulate a presentation with staff.</a:t>
            </a:r>
            <a:endParaRPr lang="en-CA" sz="1000" dirty="0"/>
          </a:p>
          <a:p>
            <a:r>
              <a:rPr lang="en-CA" sz="1000" i="1" dirty="0"/>
              <a:t> </a:t>
            </a:r>
            <a:endParaRPr lang="en-CA" sz="1000" dirty="0"/>
          </a:p>
          <a:p>
            <a:r>
              <a:rPr lang="en-CA" sz="1000" dirty="0"/>
              <a:t> </a:t>
            </a:r>
          </a:p>
          <a:p>
            <a:r>
              <a:rPr lang="en-CA" sz="1000" i="1" dirty="0"/>
              <a:t>You can assign breaks as needed for one-on-one or virtual sessions.</a:t>
            </a:r>
            <a:r>
              <a:rPr lang="en-CA" sz="1000" dirty="0"/>
              <a:t> </a:t>
            </a:r>
            <a:endParaRPr lang="en-US" sz="1000"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4243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D0B65582-CE16-40AB-84BE-63DCBE4F38A2}" type="slidenum">
              <a:rPr lang="en-US" sz="1000">
                <a:solidFill>
                  <a:srgbClr val="333333"/>
                </a:solidFill>
              </a:rPr>
              <a:pPr/>
              <a:t>2</a:t>
            </a:fld>
            <a:endParaRPr lang="en-US" sz="1000" dirty="0">
              <a:solidFill>
                <a:srgbClr val="333333"/>
              </a:solidFill>
            </a:endParaRPr>
          </a:p>
        </p:txBody>
      </p:sp>
      <p:sp>
        <p:nvSpPr>
          <p:cNvPr id="159747" name="Rectangle 5"/>
          <p:cNvSpPr>
            <a:spLocks noGrp="1" noChangeArrowheads="1"/>
          </p:cNvSpPr>
          <p:nvPr>
            <p:ph type="body" idx="3"/>
          </p:nvPr>
        </p:nvSpPr>
        <p:spPr>
          <a:xfrm>
            <a:off x="340637" y="650430"/>
            <a:ext cx="6441242" cy="82987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b="1" dirty="0">
                <a:latin typeface="Arial"/>
                <a:ea typeface="ＭＳ Ｐゴシック" pitchFamily="34" charset="-128"/>
                <a:cs typeface="Arial"/>
              </a:rPr>
              <a:t>About this Facilitator Guide</a:t>
            </a:r>
          </a:p>
          <a:p>
            <a:pPr eaLnBrk="1" hangingPunct="1"/>
            <a:endParaRPr lang="en-US" sz="1400" dirty="0">
              <a:latin typeface="Arial"/>
              <a:ea typeface="ＭＳ Ｐゴシック" pitchFamily="34" charset="-128"/>
              <a:cs typeface="Arial"/>
            </a:endParaRPr>
          </a:p>
          <a:p>
            <a:pPr>
              <a:spcBef>
                <a:spcPts val="609"/>
              </a:spcBef>
              <a:spcAft>
                <a:spcPts val="609"/>
              </a:spcAft>
            </a:pPr>
            <a:r>
              <a:rPr lang="en-US" b="0" dirty="0">
                <a:latin typeface="Arial"/>
                <a:ea typeface="ＭＳ Ｐゴシック" pitchFamily="34" charset="-128"/>
                <a:cs typeface="Arial"/>
              </a:rPr>
              <a:t>This Facilitator Guide has been developed to: </a:t>
            </a:r>
          </a:p>
          <a:p>
            <a:pPr marL="647824" lvl="1" indent="-176679">
              <a:lnSpc>
                <a:spcPct val="80000"/>
              </a:lnSpc>
              <a:spcBef>
                <a:spcPts val="412"/>
              </a:spcBef>
              <a:buFont typeface="Arial"/>
              <a:buChar char="•"/>
            </a:pPr>
            <a:r>
              <a:rPr lang="en-US" b="0" dirty="0">
                <a:latin typeface="Arial"/>
                <a:ea typeface="ＭＳ Ｐゴシック" pitchFamily="34" charset="-128"/>
                <a:cs typeface="Arial"/>
              </a:rPr>
              <a:t>Help you facilitate the workshop: </a:t>
            </a:r>
            <a:r>
              <a:rPr lang="en-US" b="1" spc="103" dirty="0">
                <a:latin typeface="Arial"/>
                <a:cs typeface="Arial"/>
              </a:rPr>
              <a:t>Bulloch Information Session for Retailers</a:t>
            </a:r>
            <a:endParaRPr lang="en-US" b="0" dirty="0">
              <a:latin typeface="Arial"/>
              <a:ea typeface="ＭＳ Ｐゴシック" pitchFamily="34" charset="-128"/>
              <a:cs typeface="Arial"/>
            </a:endParaRPr>
          </a:p>
          <a:p>
            <a:pPr marL="651321" lvl="1" indent="-188743">
              <a:spcBef>
                <a:spcPts val="609"/>
              </a:spcBef>
              <a:spcAft>
                <a:spcPts val="609"/>
              </a:spcAft>
              <a:buFontTx/>
              <a:buChar char="•"/>
            </a:pPr>
            <a:r>
              <a:rPr lang="en-US" b="0" dirty="0">
                <a:latin typeface="Arial"/>
                <a:ea typeface="ＭＳ Ｐゴシック" pitchFamily="34" charset="-128"/>
                <a:cs typeface="Arial"/>
              </a:rPr>
              <a:t>Help you provide an experience that is engaging, effective and efficient, which in turn will ensure that participants achieve the learning objectives of the workshop. </a:t>
            </a:r>
            <a:r>
              <a:rPr lang="en-US" b="0" i="1" dirty="0">
                <a:latin typeface="Arial"/>
                <a:ea typeface="ＭＳ Ｐゴシック" pitchFamily="34" charset="-128"/>
                <a:cs typeface="Arial"/>
              </a:rPr>
              <a:t>The activities are designed to help all participants apply the concepts delivered.</a:t>
            </a:r>
          </a:p>
          <a:p>
            <a:pPr marL="651321" lvl="1" indent="-188743">
              <a:spcBef>
                <a:spcPts val="609"/>
              </a:spcBef>
              <a:spcAft>
                <a:spcPts val="609"/>
              </a:spcAft>
              <a:buFontTx/>
              <a:buChar char="•"/>
            </a:pPr>
            <a:r>
              <a:rPr lang="en-US" b="0" dirty="0">
                <a:latin typeface="Arial"/>
                <a:ea typeface="ＭＳ Ｐゴシック" pitchFamily="34" charset="-128"/>
                <a:cs typeface="Arial"/>
              </a:rPr>
              <a:t>Provide you with information on the purpose of the workshop: key learning objectives, agenda, workshop flow, list of materials and equipment, list of reference materials, and content and activity instructions.</a:t>
            </a:r>
          </a:p>
          <a:p>
            <a:pPr>
              <a:spcBef>
                <a:spcPts val="609"/>
              </a:spcBef>
              <a:spcAft>
                <a:spcPts val="609"/>
              </a:spcAft>
            </a:pPr>
            <a:endParaRPr lang="en-US" b="0" dirty="0">
              <a:latin typeface="Arial"/>
              <a:ea typeface="ＭＳ Ｐゴシック" pitchFamily="34" charset="-128"/>
              <a:cs typeface="Arial"/>
            </a:endParaRPr>
          </a:p>
          <a:p>
            <a:pPr>
              <a:spcBef>
                <a:spcPts val="609"/>
              </a:spcBef>
              <a:spcAft>
                <a:spcPts val="609"/>
              </a:spcAft>
            </a:pPr>
            <a:r>
              <a:rPr lang="en-US" b="0" dirty="0">
                <a:latin typeface="Arial"/>
                <a:ea typeface="ＭＳ Ｐゴシック" pitchFamily="34" charset="-128"/>
                <a:cs typeface="Arial"/>
              </a:rPr>
              <a:t>This Facilitator Guide has been written for BW trainers</a:t>
            </a:r>
            <a:r>
              <a:rPr lang="en-US" i="1" dirty="0">
                <a:latin typeface="Arial"/>
                <a:ea typeface="ＭＳ Ｐゴシック" pitchFamily="34" charset="-128"/>
                <a:cs typeface="Arial"/>
              </a:rPr>
              <a:t>.</a:t>
            </a:r>
            <a:endParaRPr lang="en-US" b="0" dirty="0">
              <a:latin typeface="Arial"/>
              <a:ea typeface="ＭＳ Ｐゴシック" pitchFamily="34" charset="-128"/>
              <a:cs typeface="Arial"/>
            </a:endParaRPr>
          </a:p>
          <a:p>
            <a:pPr>
              <a:spcBef>
                <a:spcPts val="609"/>
              </a:spcBef>
              <a:spcAft>
                <a:spcPts val="609"/>
              </a:spcAft>
            </a:pPr>
            <a:endParaRPr lang="en-US" dirty="0">
              <a:latin typeface="Arial"/>
              <a:ea typeface="ＭＳ Ｐゴシック" pitchFamily="34" charset="-128"/>
              <a:cs typeface="Arial"/>
            </a:endParaRPr>
          </a:p>
        </p:txBody>
      </p:sp>
      <p:sp>
        <p:nvSpPr>
          <p:cNvPr id="159748" name="Header Placeholder 4"/>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7" name="Rectangle 3"/>
          <p:cNvSpPr txBox="1">
            <a:spLocks noChangeArrowheads="1"/>
          </p:cNvSpPr>
          <p:nvPr/>
        </p:nvSpPr>
        <p:spPr bwMode="auto">
          <a:xfrm>
            <a:off x="361045" y="4996404"/>
            <a:ext cx="6418122" cy="1948945"/>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725" tIns="44862" rIns="89725" bIns="44862"/>
          <a:lstStyle>
            <a:lvl1pPr marL="220663" indent="-220663" defTabSz="919163">
              <a:defRPr sz="1200">
                <a:solidFill>
                  <a:schemeClr val="tx1"/>
                </a:solidFill>
                <a:latin typeface="Arial" pitchFamily="34" charset="0"/>
                <a:ea typeface="ＭＳ Ｐゴシック" pitchFamily="34" charset="-128"/>
              </a:defRPr>
            </a:lvl1pPr>
            <a:lvl2pPr marL="577850" indent="-117475" defTabSz="919163">
              <a:defRPr sz="1200">
                <a:solidFill>
                  <a:schemeClr val="tx1"/>
                </a:solidFill>
                <a:latin typeface="Arial" pitchFamily="34" charset="0"/>
                <a:ea typeface="ＭＳ Ｐゴシック" pitchFamily="34" charset="-128"/>
              </a:defRPr>
            </a:lvl2pPr>
            <a:lvl3pPr indent="-95250" defTabSz="919163">
              <a:defRPr sz="1200">
                <a:solidFill>
                  <a:schemeClr val="tx1"/>
                </a:solidFill>
                <a:latin typeface="Arial" pitchFamily="34" charset="0"/>
                <a:ea typeface="ＭＳ Ｐゴシック" pitchFamily="34" charset="-128"/>
              </a:defRPr>
            </a:lvl3pPr>
            <a:lvl4pPr marL="1263650" indent="-120650" defTabSz="919163">
              <a:defRPr sz="1200">
                <a:solidFill>
                  <a:schemeClr val="tx1"/>
                </a:solidFill>
                <a:latin typeface="Arial" pitchFamily="34" charset="0"/>
                <a:ea typeface="ＭＳ Ｐゴシック" pitchFamily="34" charset="-128"/>
              </a:defRPr>
            </a:lvl4pPr>
            <a:lvl5pPr marL="2057400" indent="-228600" defTabSz="919163">
              <a:defRPr sz="1200">
                <a:solidFill>
                  <a:schemeClr val="tx1"/>
                </a:solidFill>
                <a:latin typeface="Arial" pitchFamily="34" charset="0"/>
                <a:ea typeface="ＭＳ Ｐゴシック" pitchFamily="34" charset="-128"/>
              </a:defRPr>
            </a:lvl5pPr>
            <a:lvl6pPr marL="25146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6pPr>
            <a:lvl7pPr marL="29718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7pPr>
            <a:lvl8pPr marL="34290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8pPr>
            <a:lvl9pPr marL="3886200" indent="-228600" defTabSz="919163"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9pPr>
          </a:lstStyle>
          <a:p>
            <a:pPr>
              <a:buFont typeface="Symbol" pitchFamily="18" charset="2"/>
              <a:buNone/>
            </a:pPr>
            <a:r>
              <a:rPr lang="en-US" sz="1400" b="1" dirty="0"/>
              <a:t>IMPORTANT: How to Read this Facilitator Guide</a:t>
            </a:r>
          </a:p>
          <a:p>
            <a:endParaRPr lang="en-US" dirty="0"/>
          </a:p>
          <a:p>
            <a:pPr>
              <a:buFont typeface="Symbol" pitchFamily="18" charset="2"/>
              <a:buNone/>
            </a:pPr>
            <a:r>
              <a:rPr lang="en-US" dirty="0"/>
              <a:t>Note Pages contain:</a:t>
            </a:r>
          </a:p>
          <a:p>
            <a:pPr lvl="1">
              <a:spcAft>
                <a:spcPct val="0"/>
              </a:spcAft>
              <a:buFont typeface="Arial" pitchFamily="34" charset="0"/>
              <a:buChar char="•"/>
            </a:pPr>
            <a:r>
              <a:rPr lang="en-US" dirty="0"/>
              <a:t>Time estimate at the top</a:t>
            </a:r>
          </a:p>
          <a:p>
            <a:pPr lvl="1">
              <a:spcAft>
                <a:spcPct val="0"/>
              </a:spcAft>
              <a:buFont typeface="Arial" pitchFamily="34" charset="0"/>
              <a:buChar char="•"/>
            </a:pPr>
            <a:r>
              <a:rPr lang="en-US" dirty="0"/>
              <a:t>Facilitation actions in Bold and generally found at the start of each sentence</a:t>
            </a:r>
          </a:p>
          <a:p>
            <a:pPr lvl="1">
              <a:spcAft>
                <a:spcPct val="0"/>
              </a:spcAft>
              <a:buFont typeface="Arial" pitchFamily="34" charset="0"/>
              <a:buChar char="•"/>
            </a:pPr>
            <a:r>
              <a:rPr lang="en-US" dirty="0"/>
              <a:t>Facilitation strategies that engage learning and gain participants</a:t>
            </a:r>
            <a:r>
              <a:rPr lang="en-US" altLang="en-US" dirty="0"/>
              <a:t>’</a:t>
            </a:r>
            <a:r>
              <a:rPr lang="en-US" dirty="0"/>
              <a:t> attention</a:t>
            </a:r>
          </a:p>
          <a:p>
            <a:pPr lvl="1">
              <a:spcAft>
                <a:spcPct val="0"/>
              </a:spcAft>
              <a:buFont typeface="Arial" pitchFamily="34" charset="0"/>
              <a:buChar char="•"/>
            </a:pPr>
            <a:r>
              <a:rPr lang="en-US" dirty="0"/>
              <a:t>Activity instructions</a:t>
            </a:r>
          </a:p>
          <a:p>
            <a:pPr lvl="1">
              <a:spcAft>
                <a:spcPct val="0"/>
              </a:spcAft>
              <a:buFont typeface="Arial" pitchFamily="34" charset="0"/>
              <a:buChar char="•"/>
            </a:pPr>
            <a:r>
              <a:rPr lang="en-US" dirty="0"/>
              <a:t>Content to deliver</a:t>
            </a:r>
          </a:p>
          <a:p>
            <a:pPr>
              <a:spcAft>
                <a:spcPct val="0"/>
              </a:spcAft>
              <a:buClr>
                <a:schemeClr val="bg2"/>
              </a:buClr>
              <a:buFontTx/>
              <a:buChar char="•"/>
            </a:pPr>
            <a:endParaRPr lang="en-CA" dirty="0"/>
          </a:p>
          <a:p>
            <a:pPr>
              <a:spcAft>
                <a:spcPct val="0"/>
              </a:spcAft>
              <a:buClr>
                <a:schemeClr val="bg2"/>
              </a:buClr>
              <a:buFontTx/>
              <a:buChar char="•"/>
            </a:pPr>
            <a:endParaRPr lang="en-CA" dirty="0"/>
          </a:p>
        </p:txBody>
      </p:sp>
      <p:sp>
        <p:nvSpPr>
          <p:cNvPr id="8"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2417441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2696" t="19912" r="38712" b="26888"/>
          <a:stretch/>
        </p:blipFill>
        <p:spPr>
          <a:xfrm>
            <a:off x="2397550" y="4862120"/>
            <a:ext cx="3451225" cy="2125446"/>
          </a:xfrm>
          <a:prstGeom prst="rect">
            <a:avLst/>
          </a:prstGeom>
        </p:spPr>
      </p:pic>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651" y="4484418"/>
            <a:ext cx="5681980" cy="4224814"/>
          </a:xfrm>
        </p:spPr>
        <p:txBody>
          <a:bodyPr/>
          <a:lstStyle/>
          <a:p>
            <a:r>
              <a:rPr lang="en-CA" b="1" dirty="0"/>
              <a:t>Time: 5 min</a:t>
            </a:r>
          </a:p>
          <a:p>
            <a:endParaRPr lang="en-CA" b="1" dirty="0"/>
          </a:p>
          <a:p>
            <a:r>
              <a:rPr lang="en-CA" b="1" dirty="0"/>
              <a:t>REVIEW </a:t>
            </a:r>
            <a:r>
              <a:rPr lang="en-CA" dirty="0"/>
              <a:t>the topics</a:t>
            </a:r>
          </a:p>
          <a:p>
            <a:r>
              <a:rPr lang="en-CA" dirty="0"/>
              <a:t> from this section:</a:t>
            </a:r>
          </a:p>
          <a:p>
            <a:endParaRPr lang="en-CA" dirty="0"/>
          </a:p>
          <a:p>
            <a:endParaRPr lang="en-CA" dirty="0"/>
          </a:p>
          <a:p>
            <a:endParaRPr lang="en-CA" dirty="0"/>
          </a:p>
          <a:p>
            <a:endParaRPr lang="en-CA" dirty="0"/>
          </a:p>
          <a:p>
            <a:endParaRPr lang="en-CA" dirty="0"/>
          </a:p>
          <a:p>
            <a:endParaRPr lang="en-CA" b="1" dirty="0"/>
          </a:p>
          <a:p>
            <a:endParaRPr lang="en-CA" b="1" dirty="0"/>
          </a:p>
          <a:p>
            <a:endParaRPr lang="en-CA" b="1" dirty="0"/>
          </a:p>
          <a:p>
            <a:endParaRPr lang="en-CA" b="1" dirty="0"/>
          </a:p>
          <a:p>
            <a:r>
              <a:rPr lang="en-CA" b="1" dirty="0"/>
              <a:t>ASK: </a:t>
            </a:r>
          </a:p>
          <a:p>
            <a:pPr marL="176679" indent="-176679">
              <a:buFont typeface="Arial"/>
              <a:buChar char="•"/>
            </a:pPr>
            <a:r>
              <a:rPr lang="en-CA" dirty="0"/>
              <a:t>What questions do have on this section?</a:t>
            </a:r>
          </a:p>
          <a:p>
            <a:pPr marL="176679" indent="-176679">
              <a:buFont typeface="Arial"/>
              <a:buChar char="•"/>
            </a:pPr>
            <a:r>
              <a:rPr lang="en-CA" dirty="0"/>
              <a:t>What are your top learnings?</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20</a:t>
            </a:fld>
            <a:endParaRPr lang="en-US"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r>
              <a:rPr lang="en-US" b="1" dirty="0"/>
              <a:t>Time: 2 min</a:t>
            </a:r>
          </a:p>
          <a:p>
            <a:endParaRPr lang="en-US" dirty="0"/>
          </a:p>
          <a:p>
            <a:r>
              <a:rPr lang="en-US" b="1" dirty="0"/>
              <a:t>INTRODUCE</a:t>
            </a:r>
            <a:r>
              <a:rPr lang="en-US" dirty="0"/>
              <a:t> this section and the topics.</a:t>
            </a:r>
          </a:p>
          <a:p>
            <a:endParaRPr lang="en-US" b="1" dirty="0"/>
          </a:p>
          <a:p>
            <a:r>
              <a:rPr lang="en-US" b="1" dirty="0"/>
              <a:t>EXPLAIN</a:t>
            </a:r>
            <a:r>
              <a:rPr lang="en-US" dirty="0"/>
              <a:t> that you will be having a large group brainstorm and that the information will be very helpful for them.</a:t>
            </a:r>
          </a:p>
          <a:p>
            <a:endParaRPr lang="en-US" dirty="0"/>
          </a:p>
          <a:p>
            <a:r>
              <a:rPr lang="en-US" b="1" dirty="0"/>
              <a:t>EXPLAIN</a:t>
            </a:r>
            <a:r>
              <a:rPr lang="en-US" dirty="0"/>
              <a:t> that these activities will be pivotal in helping you communicate and educate  with confidence.</a:t>
            </a:r>
          </a:p>
          <a:p>
            <a:endParaRPr lang="en-US" dirty="0"/>
          </a:p>
          <a:p>
            <a:endParaRPr lang="en-US" dirty="0"/>
          </a:p>
        </p:txBody>
      </p:sp>
      <p:sp>
        <p:nvSpPr>
          <p:cNvPr id="4" name="Slide Number Placeholder 3"/>
          <p:cNvSpPr>
            <a:spLocks noGrp="1"/>
          </p:cNvSpPr>
          <p:nvPr>
            <p:ph type="sldNum" sz="quarter" idx="10"/>
          </p:nvPr>
        </p:nvSpPr>
        <p:spPr/>
        <p:txBody>
          <a:bodyPr/>
          <a:lstStyle/>
          <a:p>
            <a:fld id="{E2C569B7-E2C2-4E3F-9BB3-92610C151623}" type="slidenum">
              <a:rPr lang="en-US" smtClean="0"/>
              <a:t>21</a:t>
            </a:fld>
            <a:endParaRPr lang="en-US" dirty="0"/>
          </a:p>
        </p:txBody>
      </p:sp>
      <p:sp>
        <p:nvSpPr>
          <p:cNvPr id="5" name="Rectangle 4"/>
          <p:cNvSpPr/>
          <p:nvPr/>
        </p:nvSpPr>
        <p:spPr>
          <a:xfrm>
            <a:off x="881233" y="6810754"/>
            <a:ext cx="5274245" cy="663611"/>
          </a:xfrm>
          <a:prstGeom prst="rect">
            <a:avLst/>
          </a:prstGeom>
          <a:solidFill>
            <a:srgbClr val="F2F2F2"/>
          </a:solidFill>
        </p:spPr>
        <p:txBody>
          <a:bodyPr wrap="square" lIns="94229" tIns="47114" rIns="94229" bIns="47114">
            <a:spAutoFit/>
          </a:bodyPr>
          <a:lstStyle/>
          <a:p>
            <a:r>
              <a:rPr lang="en-CA" sz="1200" i="1" dirty="0"/>
              <a:t>One-on-one: Run as designed.</a:t>
            </a:r>
            <a:endParaRPr lang="en-CA" sz="1200" dirty="0"/>
          </a:p>
          <a:p>
            <a:r>
              <a:rPr lang="en-CA" sz="1200" i="1" dirty="0"/>
              <a:t> </a:t>
            </a:r>
            <a:endParaRPr lang="en-CA" sz="1200" dirty="0"/>
          </a:p>
          <a:p>
            <a:r>
              <a:rPr lang="en-CA" sz="1200" i="1" dirty="0"/>
              <a:t>Virtual: Run as designed.</a:t>
            </a:r>
            <a:endParaRPr lang="en-CA" sz="1200"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170568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pPr defTabSz="942289">
              <a:defRPr/>
            </a:pPr>
            <a:r>
              <a:rPr lang="en-CA" b="1" dirty="0"/>
              <a:t>Time: 15 min</a:t>
            </a:r>
          </a:p>
          <a:p>
            <a:pPr defTabSz="942289">
              <a:defRPr/>
            </a:pPr>
            <a:endParaRPr lang="en-CA" baseline="0" dirty="0"/>
          </a:p>
          <a:p>
            <a:pPr defTabSz="942289">
              <a:defRPr/>
            </a:pPr>
            <a:r>
              <a:rPr lang="en-CA" b="1" dirty="0"/>
              <a:t>ENGAGE</a:t>
            </a:r>
            <a:r>
              <a:rPr lang="en-CA" dirty="0"/>
              <a:t> participants in a large group discussion using the three topics listed on the slide.</a:t>
            </a:r>
          </a:p>
          <a:p>
            <a:pPr defTabSz="942289">
              <a:defRPr/>
            </a:pPr>
            <a:endParaRPr lang="en-CA" baseline="0" dirty="0"/>
          </a:p>
          <a:p>
            <a:pPr defTabSz="942289">
              <a:defRPr/>
            </a:pPr>
            <a:r>
              <a:rPr lang="en-CA" b="1" dirty="0"/>
              <a:t>USE</a:t>
            </a:r>
            <a:r>
              <a:rPr lang="en-CA" dirty="0"/>
              <a:t> the flipchart to document the discussion and encourage participants to take note and/or take pictures of the flipchart for them to use at their sites.</a:t>
            </a:r>
          </a:p>
          <a:p>
            <a:pPr defTabSz="942289">
              <a:defRPr/>
            </a:pPr>
            <a:endParaRPr lang="en-CA" baseline="0" dirty="0"/>
          </a:p>
          <a:p>
            <a:pPr marL="176679" indent="-176679">
              <a:buFont typeface="Arial"/>
              <a:buChar char="•"/>
            </a:pPr>
            <a:r>
              <a:rPr lang="en-CA" dirty="0"/>
              <a:t>Small Group Brainstorm: </a:t>
            </a:r>
            <a:r>
              <a:rPr lang="en-CA" b="1" dirty="0"/>
              <a:t>potential questions </a:t>
            </a:r>
            <a:r>
              <a:rPr lang="en-CA" dirty="0"/>
              <a:t>staff may have and sample answers they would provide  (5 min)</a:t>
            </a:r>
          </a:p>
          <a:p>
            <a:pPr lvl="0"/>
            <a:endParaRPr lang="en-CA" dirty="0"/>
          </a:p>
          <a:p>
            <a:pPr marL="176679" indent="-176679">
              <a:buFont typeface="Arial"/>
              <a:buChar char="•"/>
            </a:pPr>
            <a:r>
              <a:rPr lang="en-CA" dirty="0"/>
              <a:t>Small Group Brainstorm: </a:t>
            </a:r>
            <a:r>
              <a:rPr lang="en-CA" b="1" dirty="0"/>
              <a:t>potential challenges </a:t>
            </a:r>
            <a:r>
              <a:rPr lang="en-CA" dirty="0"/>
              <a:t>staff may have and sample answers they would provide  (5 min)</a:t>
            </a:r>
          </a:p>
          <a:p>
            <a:pPr marL="176679" indent="-176679">
              <a:buFont typeface="Arial"/>
              <a:buChar char="•"/>
            </a:pPr>
            <a:endParaRPr lang="en-CA" dirty="0"/>
          </a:p>
          <a:p>
            <a:pPr marL="176679" indent="-176679">
              <a:buFont typeface="Arial"/>
              <a:buChar char="•"/>
            </a:pPr>
            <a:r>
              <a:rPr lang="en-CA" dirty="0"/>
              <a:t>Small Group Brainstorm: </a:t>
            </a:r>
            <a:r>
              <a:rPr lang="en-CA" b="1" dirty="0"/>
              <a:t>potential successes </a:t>
            </a:r>
            <a:r>
              <a:rPr lang="en-CA" dirty="0"/>
              <a:t>staff may have and how to encourage continued success (5 min)</a:t>
            </a:r>
          </a:p>
          <a:p>
            <a:pPr marL="176679" indent="-176679">
              <a:buFont typeface="Arial"/>
              <a:buChar char="•"/>
            </a:pPr>
            <a:endParaRPr lang="en-CA" dirty="0"/>
          </a:p>
          <a:p>
            <a:pPr lvl="1">
              <a:defRPr/>
            </a:pPr>
            <a:endParaRPr lang="en-CA" dirty="0"/>
          </a:p>
          <a:p>
            <a:pPr marL="176679" indent="-176679" defTabSz="942289">
              <a:buFont typeface="Arial" panose="020B0604020202020204" pitchFamily="34" charset="0"/>
              <a:buChar char="•"/>
              <a:defRPr/>
            </a:pPr>
            <a:endParaRPr lang="en-CA" baseline="0" dirty="0"/>
          </a:p>
          <a:p>
            <a:pPr defTabSz="942289">
              <a:defRPr/>
            </a:pPr>
            <a:endParaRPr lang="en-CA" baseline="0" dirty="0"/>
          </a:p>
          <a:p>
            <a:pPr defTabSz="942289">
              <a:defRPr/>
            </a:pPr>
            <a:endParaRPr lang="en-CA" baseline="0" dirty="0"/>
          </a:p>
        </p:txBody>
      </p:sp>
      <p:sp>
        <p:nvSpPr>
          <p:cNvPr id="4" name="Slide Number Placeholder 3"/>
          <p:cNvSpPr>
            <a:spLocks noGrp="1"/>
          </p:cNvSpPr>
          <p:nvPr>
            <p:ph type="sldNum" sz="quarter" idx="10"/>
          </p:nvPr>
        </p:nvSpPr>
        <p:spPr/>
        <p:txBody>
          <a:bodyPr/>
          <a:lstStyle/>
          <a:p>
            <a:fld id="{E2C569B7-E2C2-4E3F-9BB3-92610C151623}" type="slidenum">
              <a:rPr lang="en-US" smtClean="0"/>
              <a:t>22</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422994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2C569B7-E2C2-4E3F-9BB3-92610C151623}" type="slidenum">
              <a:rPr lang="en-US" smtClean="0"/>
              <a:t>23</a:t>
            </a:fld>
            <a:endParaRPr lang="en-US" dirty="0"/>
          </a:p>
        </p:txBody>
      </p:sp>
      <p:sp>
        <p:nvSpPr>
          <p:cNvPr id="6" name="Notes Placeholder 2"/>
          <p:cNvSpPr>
            <a:spLocks noGrp="1"/>
          </p:cNvSpPr>
          <p:nvPr>
            <p:ph type="body" idx="3"/>
          </p:nvPr>
        </p:nvSpPr>
        <p:spPr>
          <a:xfrm>
            <a:off x="660651" y="4484418"/>
            <a:ext cx="5681980" cy="4224814"/>
          </a:xfrm>
        </p:spPr>
        <p:txBody>
          <a:bodyPr/>
          <a:lstStyle/>
          <a:p>
            <a:r>
              <a:rPr lang="en-CA" b="1" dirty="0"/>
              <a:t>Time: 3 min</a:t>
            </a:r>
          </a:p>
          <a:p>
            <a:endParaRPr lang="en-CA" b="1" dirty="0"/>
          </a:p>
          <a:p>
            <a:r>
              <a:rPr lang="en-CA" b="1" dirty="0"/>
              <a:t>ASK: </a:t>
            </a:r>
          </a:p>
          <a:p>
            <a:pPr marL="176679" indent="-176679">
              <a:buFont typeface="Arial"/>
              <a:buChar char="•"/>
            </a:pPr>
            <a:r>
              <a:rPr lang="en-CA" dirty="0"/>
              <a:t>What do you feel is the most important question, challenge, or success?</a:t>
            </a:r>
          </a:p>
          <a:p>
            <a:pPr marL="176679" indent="-176679">
              <a:buFont typeface="Arial"/>
              <a:buChar char="•"/>
            </a:pPr>
            <a:endParaRPr lang="en-CA" dirty="0"/>
          </a:p>
          <a:p>
            <a:pPr marL="176679" indent="-176679">
              <a:buFont typeface="Arial"/>
              <a:buChar char="•"/>
            </a:pPr>
            <a:endParaRPr lang="en-CA" dirty="0"/>
          </a:p>
          <a:p>
            <a:endParaRPr lang="en-CA" dirty="0"/>
          </a:p>
          <a:p>
            <a:endParaRPr lang="en-CA"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r>
              <a:rPr lang="en-US" b="1" dirty="0"/>
              <a:t>Time: 5 min</a:t>
            </a:r>
          </a:p>
          <a:p>
            <a:endParaRPr lang="en-US" dirty="0"/>
          </a:p>
          <a:p>
            <a:r>
              <a:rPr lang="en-US" b="1" dirty="0"/>
              <a:t>SAY</a:t>
            </a:r>
            <a:r>
              <a:rPr lang="en-US" dirty="0"/>
              <a:t>: Now what?</a:t>
            </a:r>
          </a:p>
          <a:p>
            <a:endParaRPr lang="en-US" dirty="0"/>
          </a:p>
          <a:p>
            <a:r>
              <a:rPr lang="en-US" b="1" dirty="0"/>
              <a:t>LIST</a:t>
            </a:r>
            <a:r>
              <a:rPr lang="en-US" dirty="0"/>
              <a:t> the next steps.</a:t>
            </a:r>
          </a:p>
        </p:txBody>
      </p:sp>
      <p:sp>
        <p:nvSpPr>
          <p:cNvPr id="4" name="Slide Number Placeholder 3"/>
          <p:cNvSpPr>
            <a:spLocks noGrp="1"/>
          </p:cNvSpPr>
          <p:nvPr>
            <p:ph type="sldNum" sz="quarter" idx="10"/>
          </p:nvPr>
        </p:nvSpPr>
        <p:spPr/>
        <p:txBody>
          <a:bodyPr/>
          <a:lstStyle/>
          <a:p>
            <a:fld id="{E2C569B7-E2C2-4E3F-9BB3-92610C151623}" type="slidenum">
              <a:rPr lang="en-US" smtClean="0"/>
              <a:t>24</a:t>
            </a:fld>
            <a:endParaRPr lang="en-US" dirty="0"/>
          </a:p>
        </p:txBody>
      </p:sp>
      <p:sp>
        <p:nvSpPr>
          <p:cNvPr id="5" name="Rectangle 4"/>
          <p:cNvSpPr/>
          <p:nvPr/>
        </p:nvSpPr>
        <p:spPr>
          <a:xfrm>
            <a:off x="881233" y="6810754"/>
            <a:ext cx="5274245" cy="663611"/>
          </a:xfrm>
          <a:prstGeom prst="rect">
            <a:avLst/>
          </a:prstGeom>
          <a:solidFill>
            <a:srgbClr val="F2F2F2"/>
          </a:solidFill>
        </p:spPr>
        <p:txBody>
          <a:bodyPr wrap="square" lIns="94229" tIns="47114" rIns="94229" bIns="47114">
            <a:spAutoFit/>
          </a:bodyPr>
          <a:lstStyle/>
          <a:p>
            <a:r>
              <a:rPr lang="en-CA" sz="1200" i="1" dirty="0"/>
              <a:t>One-on-one: Run as designed.</a:t>
            </a:r>
            <a:endParaRPr lang="en-CA" sz="1200" dirty="0"/>
          </a:p>
          <a:p>
            <a:r>
              <a:rPr lang="en-CA" sz="1200" i="1" dirty="0"/>
              <a:t> </a:t>
            </a:r>
            <a:endParaRPr lang="en-CA" sz="1200" dirty="0"/>
          </a:p>
          <a:p>
            <a:r>
              <a:rPr lang="en-CA" sz="1200" i="1" dirty="0"/>
              <a:t>Virtual: Run as designed.</a:t>
            </a:r>
            <a:endParaRPr lang="en-CA" sz="1200" dirty="0"/>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7"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389286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651" y="4484418"/>
            <a:ext cx="5681980" cy="4224814"/>
          </a:xfrm>
        </p:spPr>
        <p:txBody>
          <a:bodyPr/>
          <a:lstStyle/>
          <a:p>
            <a:r>
              <a:rPr lang="en-US" b="1" dirty="0"/>
              <a:t>Time: 4 min</a:t>
            </a:r>
          </a:p>
          <a:p>
            <a:endParaRPr lang="en-US" dirty="0"/>
          </a:p>
          <a:p>
            <a:r>
              <a:rPr lang="en-US" b="1" dirty="0"/>
              <a:t>REVIEW</a:t>
            </a:r>
            <a:r>
              <a:rPr lang="en-US" b="0" dirty="0"/>
              <a:t> the expectations from the flipchart created at the beginning.</a:t>
            </a:r>
          </a:p>
          <a:p>
            <a:endParaRPr lang="en-US" dirty="0"/>
          </a:p>
          <a:p>
            <a:r>
              <a:rPr lang="en-US" b="1" dirty="0"/>
              <a:t>ASK</a:t>
            </a:r>
            <a:r>
              <a:rPr lang="en-US" b="0" dirty="0"/>
              <a:t> if they were met.</a:t>
            </a:r>
          </a:p>
          <a:p>
            <a:endParaRPr lang="en-US" dirty="0"/>
          </a:p>
          <a:p>
            <a:r>
              <a:rPr lang="en-US" b="0" dirty="0"/>
              <a:t>If not, discuss how best to address the issues.</a:t>
            </a:r>
          </a:p>
          <a:p>
            <a:endParaRPr lang="en-US" dirty="0"/>
          </a:p>
          <a:p>
            <a:r>
              <a:rPr lang="en-US" b="1" dirty="0"/>
              <a:t>REFER</a:t>
            </a:r>
            <a:r>
              <a:rPr lang="en-US" b="0" dirty="0"/>
              <a:t> to Parking Lot to see what is there and if any items need follow-up.</a:t>
            </a:r>
          </a:p>
        </p:txBody>
      </p:sp>
      <p:sp>
        <p:nvSpPr>
          <p:cNvPr id="4" name="Slide Number Placeholder 3"/>
          <p:cNvSpPr>
            <a:spLocks noGrp="1"/>
          </p:cNvSpPr>
          <p:nvPr>
            <p:ph type="sldNum" sz="quarter" idx="10"/>
          </p:nvPr>
        </p:nvSpPr>
        <p:spPr/>
        <p:txBody>
          <a:bodyPr/>
          <a:lstStyle/>
          <a:p>
            <a:fld id="{E2C569B7-E2C2-4E3F-9BB3-92610C151623}" type="slidenum">
              <a:rPr lang="en-US" smtClean="0"/>
              <a:t>25</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48" y="4484926"/>
            <a:ext cx="5681980" cy="4224814"/>
          </a:xfrm>
        </p:spPr>
        <p:txBody>
          <a:bodyPr/>
          <a:lstStyle/>
          <a:p>
            <a:r>
              <a:rPr lang="en-US" b="1" dirty="0"/>
              <a:t>Time: 1 min</a:t>
            </a:r>
          </a:p>
          <a:p>
            <a:endParaRPr lang="en-US" dirty="0"/>
          </a:p>
          <a:p>
            <a:r>
              <a:rPr lang="en-US" b="1" dirty="0"/>
              <a:t>REVIEW</a:t>
            </a:r>
            <a:r>
              <a:rPr lang="en-US" dirty="0"/>
              <a:t> the objective of the session.</a:t>
            </a:r>
          </a:p>
          <a:p>
            <a:endParaRPr lang="en-US" dirty="0"/>
          </a:p>
          <a:p>
            <a:r>
              <a:rPr lang="en-US" b="1" dirty="0"/>
              <a:t>ASK</a:t>
            </a:r>
            <a:r>
              <a:rPr lang="en-US" dirty="0"/>
              <a:t> if they were met.</a:t>
            </a:r>
          </a:p>
          <a:p>
            <a:endParaRPr lang="en-US" dirty="0"/>
          </a:p>
          <a:p>
            <a:r>
              <a:rPr lang="en-US" dirty="0"/>
              <a:t>If not, discuss how to address.</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26</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422994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651" y="4484418"/>
            <a:ext cx="5681980" cy="4224814"/>
          </a:xfrm>
        </p:spPr>
        <p:txBody>
          <a:bodyPr/>
          <a:lstStyle/>
          <a:p>
            <a:r>
              <a:rPr lang="en-US" b="1" dirty="0"/>
              <a:t>Time: 5 min</a:t>
            </a:r>
          </a:p>
          <a:p>
            <a:endParaRPr lang="en-US" dirty="0"/>
          </a:p>
          <a:p>
            <a:r>
              <a:rPr lang="en-CA" b="1" dirty="0"/>
              <a:t>ASK</a:t>
            </a:r>
            <a:r>
              <a:rPr lang="en-CA" dirty="0"/>
              <a:t> each learner to share their number one key learning or outcome from the session that they will absolutely use going forward and to explain why.</a:t>
            </a:r>
          </a:p>
          <a:p>
            <a:endParaRPr lang="en-CA" b="0" dirty="0"/>
          </a:p>
          <a:p>
            <a:r>
              <a:rPr lang="en-CA" b="1" dirty="0"/>
              <a:t>THANK</a:t>
            </a:r>
            <a:r>
              <a:rPr lang="en-CA" dirty="0"/>
              <a:t> participants for their active participation and wish them well on their journey.</a:t>
            </a:r>
            <a:endParaRPr lang="en-US" b="0" dirty="0"/>
          </a:p>
        </p:txBody>
      </p:sp>
      <p:sp>
        <p:nvSpPr>
          <p:cNvPr id="4" name="Slide Number Placeholder 3"/>
          <p:cNvSpPr>
            <a:spLocks noGrp="1"/>
          </p:cNvSpPr>
          <p:nvPr>
            <p:ph type="sldNum" sz="quarter" idx="10"/>
          </p:nvPr>
        </p:nvSpPr>
        <p:spPr/>
        <p:txBody>
          <a:bodyPr/>
          <a:lstStyle/>
          <a:p>
            <a:fld id="{E2C569B7-E2C2-4E3F-9BB3-92610C151623}" type="slidenum">
              <a:rPr lang="en-US" smtClean="0"/>
              <a:t>27</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68068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82478109-E55E-4073-846F-24D055270F75}" type="slidenum">
              <a:rPr lang="en-US" sz="1000">
                <a:solidFill>
                  <a:srgbClr val="333333"/>
                </a:solidFill>
              </a:rPr>
              <a:pPr/>
              <a:t>3</a:t>
            </a:fld>
            <a:endParaRPr lang="en-US" sz="1000" dirty="0">
              <a:solidFill>
                <a:srgbClr val="333333"/>
              </a:solidFill>
            </a:endParaRPr>
          </a:p>
        </p:txBody>
      </p:sp>
      <p:sp>
        <p:nvSpPr>
          <p:cNvPr id="164868" name="Rectangle 3"/>
          <p:cNvSpPr>
            <a:spLocks noGrp="1" noChangeArrowheads="1"/>
          </p:cNvSpPr>
          <p:nvPr>
            <p:ph type="body" idx="3"/>
          </p:nvPr>
        </p:nvSpPr>
        <p:spPr>
          <a:xfrm>
            <a:off x="331391" y="650425"/>
            <a:ext cx="6501354" cy="812177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1009" indent="-181009">
              <a:spcBef>
                <a:spcPts val="1231"/>
              </a:spcBef>
              <a:spcAft>
                <a:spcPts val="609"/>
              </a:spcAft>
            </a:pPr>
            <a:r>
              <a:rPr lang="en-US" sz="1400" b="1" dirty="0">
                <a:latin typeface="Arial"/>
                <a:ea typeface="ＭＳ Ｐゴシック" pitchFamily="34" charset="-128"/>
                <a:cs typeface="Arial"/>
              </a:rPr>
              <a:t>Performance Objectives </a:t>
            </a:r>
          </a:p>
          <a:p>
            <a:pPr marL="181009" indent="-181009">
              <a:spcBef>
                <a:spcPts val="1231"/>
              </a:spcBef>
              <a:spcAft>
                <a:spcPts val="609"/>
              </a:spcAft>
            </a:pPr>
            <a:endParaRPr lang="en-US" sz="1400" dirty="0">
              <a:latin typeface="Arial"/>
              <a:ea typeface="ＭＳ Ｐゴシック" pitchFamily="34" charset="-128"/>
              <a:cs typeface="Arial"/>
            </a:endParaRPr>
          </a:p>
          <a:p>
            <a:pPr hangingPunct="0"/>
            <a:r>
              <a:rPr lang="en-CA" b="1" dirty="0">
                <a:latin typeface="Arial"/>
                <a:cs typeface="Arial"/>
              </a:rPr>
              <a:t>Overall Objective</a:t>
            </a:r>
            <a:endParaRPr lang="en-CA" sz="1600" dirty="0">
              <a:latin typeface="Arial"/>
              <a:cs typeface="Arial"/>
            </a:endParaRPr>
          </a:p>
          <a:p>
            <a:pPr hangingPunct="0"/>
            <a:r>
              <a:rPr lang="en-CA" dirty="0">
                <a:latin typeface="Arial"/>
                <a:cs typeface="Arial"/>
              </a:rPr>
              <a:t>By the end of the Bulloch Information Session, retailers will be able to confidently communicate and educate their staff on the new Bulloch system, using training program materials.</a:t>
            </a:r>
            <a:endParaRPr lang="en-CA" sz="1600" dirty="0">
              <a:latin typeface="Arial"/>
              <a:cs typeface="Arial"/>
            </a:endParaRPr>
          </a:p>
          <a:p>
            <a:pPr hangingPunct="0"/>
            <a:r>
              <a:rPr lang="en-CA" b="1" dirty="0">
                <a:latin typeface="Arial"/>
                <a:cs typeface="Arial"/>
              </a:rPr>
              <a:t> </a:t>
            </a:r>
            <a:endParaRPr lang="en-CA" sz="1600" dirty="0">
              <a:latin typeface="Arial"/>
              <a:cs typeface="Arial"/>
            </a:endParaRPr>
          </a:p>
          <a:p>
            <a:pPr hangingPunct="0"/>
            <a:r>
              <a:rPr lang="en-CA" b="1" dirty="0">
                <a:latin typeface="Arial"/>
                <a:cs typeface="Arial"/>
              </a:rPr>
              <a:t>Specific Objectives</a:t>
            </a:r>
            <a:endParaRPr lang="en-CA" sz="1600" dirty="0">
              <a:latin typeface="Arial"/>
              <a:cs typeface="Arial"/>
            </a:endParaRPr>
          </a:p>
          <a:p>
            <a:pPr hangingPunct="0"/>
            <a:r>
              <a:rPr lang="en-CA" dirty="0">
                <a:latin typeface="Arial"/>
                <a:cs typeface="Arial"/>
              </a:rPr>
              <a:t>By the end of the Bulloch Information Session, retailers will be able to:</a:t>
            </a:r>
          </a:p>
          <a:p>
            <a:pPr hangingPunct="0"/>
            <a:endParaRPr lang="en-CA" sz="1600" dirty="0">
              <a:latin typeface="Arial"/>
              <a:cs typeface="Arial"/>
            </a:endParaRPr>
          </a:p>
          <a:p>
            <a:pPr marL="235572" indent="-235572" hangingPunct="0">
              <a:buFont typeface="+mj-lt"/>
              <a:buAutoNum type="arabicPeriod"/>
            </a:pPr>
            <a:r>
              <a:rPr lang="en-CA" dirty="0">
                <a:latin typeface="Arial"/>
                <a:cs typeface="Arial"/>
              </a:rPr>
              <a:t>Describe the purpose of the </a:t>
            </a:r>
            <a:r>
              <a:rPr lang="en-CA" dirty="0" err="1">
                <a:latin typeface="Arial"/>
                <a:cs typeface="Arial"/>
              </a:rPr>
              <a:t>Bulloch</a:t>
            </a:r>
            <a:r>
              <a:rPr lang="en-CA" dirty="0">
                <a:latin typeface="Arial"/>
                <a:cs typeface="Arial"/>
              </a:rPr>
              <a:t> training (WHY)</a:t>
            </a:r>
            <a:endParaRPr lang="en-CA" sz="1600" dirty="0">
              <a:latin typeface="Arial"/>
              <a:cs typeface="Arial"/>
            </a:endParaRPr>
          </a:p>
          <a:p>
            <a:pPr marL="647824" lvl="1" indent="-176679" hangingPunct="0">
              <a:buFont typeface="Arial"/>
              <a:buChar char="•"/>
            </a:pPr>
            <a:r>
              <a:rPr lang="en-CA" dirty="0">
                <a:latin typeface="Arial"/>
                <a:cs typeface="Arial"/>
              </a:rPr>
              <a:t>Describe your role in this initiative</a:t>
            </a:r>
            <a:endParaRPr lang="en-CA" sz="1600" dirty="0">
              <a:latin typeface="Arial"/>
              <a:cs typeface="Arial"/>
            </a:endParaRPr>
          </a:p>
          <a:p>
            <a:pPr marL="647824" lvl="1" indent="-176679" hangingPunct="0">
              <a:buFont typeface="Arial"/>
              <a:buChar char="•"/>
            </a:pPr>
            <a:r>
              <a:rPr lang="en-CA" dirty="0">
                <a:latin typeface="Arial"/>
                <a:cs typeface="Arial"/>
              </a:rPr>
              <a:t>List the benefits of using the training to educate staff</a:t>
            </a:r>
            <a:endParaRPr lang="en-CA" sz="1600" dirty="0">
              <a:latin typeface="Arial"/>
              <a:cs typeface="Arial"/>
            </a:endParaRPr>
          </a:p>
          <a:p>
            <a:pPr marL="647824" lvl="1" indent="-176679" hangingPunct="0">
              <a:buFont typeface="Arial"/>
              <a:buChar char="•"/>
            </a:pPr>
            <a:r>
              <a:rPr lang="en-CA" dirty="0">
                <a:latin typeface="Arial"/>
                <a:cs typeface="Arial"/>
              </a:rPr>
              <a:t>List the expectations of the Point-of-Sale Training Program</a:t>
            </a:r>
            <a:endParaRPr lang="en-CA" sz="1600" dirty="0">
              <a:latin typeface="Arial"/>
              <a:cs typeface="Arial"/>
            </a:endParaRPr>
          </a:p>
          <a:p>
            <a:pPr marL="1118968" lvl="2" indent="-176679" hangingPunct="0">
              <a:buFont typeface="Arial"/>
              <a:buChar char="•"/>
            </a:pPr>
            <a:r>
              <a:rPr lang="en-CA" dirty="0">
                <a:latin typeface="Arial"/>
                <a:cs typeface="Arial"/>
              </a:rPr>
              <a:t>Describe the changes to the system using the comparison chart</a:t>
            </a:r>
            <a:endParaRPr lang="en-CA" sz="1600" dirty="0">
              <a:latin typeface="Arial"/>
              <a:cs typeface="Arial"/>
            </a:endParaRPr>
          </a:p>
          <a:p>
            <a:pPr marL="1118968" lvl="2" indent="-176679" hangingPunct="0">
              <a:buFont typeface="Arial"/>
              <a:buChar char="•"/>
            </a:pPr>
            <a:r>
              <a:rPr lang="en-CA" dirty="0">
                <a:latin typeface="Arial"/>
                <a:cs typeface="Arial"/>
              </a:rPr>
              <a:t>Describe the support available for Cashiers and Managers</a:t>
            </a:r>
            <a:endParaRPr lang="en-CA" sz="1600" dirty="0">
              <a:latin typeface="Arial"/>
              <a:cs typeface="Arial"/>
            </a:endParaRPr>
          </a:p>
          <a:p>
            <a:pPr marL="1118968" lvl="2" indent="-176679" hangingPunct="0">
              <a:buFont typeface="Arial"/>
              <a:buChar char="•"/>
            </a:pPr>
            <a:r>
              <a:rPr lang="en-CA" dirty="0">
                <a:latin typeface="Arial"/>
                <a:cs typeface="Arial"/>
              </a:rPr>
              <a:t>Describe the best practices for changeover of the POS system</a:t>
            </a:r>
          </a:p>
          <a:p>
            <a:pPr marL="661768" lvl="1" indent="-176679" hangingPunct="0">
              <a:buFont typeface="Arial"/>
              <a:buChar char="•"/>
            </a:pPr>
            <a:r>
              <a:rPr lang="fr-FR" dirty="0" err="1">
                <a:latin typeface="Arial"/>
                <a:cs typeface="Arial"/>
              </a:rPr>
              <a:t>Bulloch</a:t>
            </a:r>
            <a:r>
              <a:rPr lang="fr-FR" dirty="0">
                <a:latin typeface="Arial"/>
                <a:cs typeface="Arial"/>
              </a:rPr>
              <a:t> Information Centre</a:t>
            </a:r>
            <a:endParaRPr lang="en-CA" dirty="0">
              <a:latin typeface="Arial"/>
              <a:cs typeface="Arial"/>
            </a:endParaRPr>
          </a:p>
          <a:p>
            <a:pPr lvl="2" hangingPunct="0"/>
            <a:endParaRPr lang="en-CA" sz="1600" dirty="0">
              <a:latin typeface="Arial"/>
              <a:cs typeface="Arial"/>
            </a:endParaRPr>
          </a:p>
          <a:p>
            <a:pPr marL="235572" indent="-235572" hangingPunct="0">
              <a:buFont typeface="+mj-lt"/>
              <a:buAutoNum type="arabicPeriod"/>
            </a:pPr>
            <a:r>
              <a:rPr lang="en-CA" dirty="0">
                <a:latin typeface="Arial"/>
                <a:cs typeface="Arial"/>
              </a:rPr>
              <a:t>Use the training program materials (WHAT)</a:t>
            </a:r>
            <a:endParaRPr lang="en-CA" sz="1600" dirty="0">
              <a:latin typeface="Arial"/>
              <a:cs typeface="Arial"/>
            </a:endParaRPr>
          </a:p>
          <a:p>
            <a:pPr marL="647824" lvl="1" indent="-176679" hangingPunct="0">
              <a:buFont typeface="Arial"/>
              <a:buChar char="•"/>
            </a:pPr>
            <a:r>
              <a:rPr lang="en-CA" dirty="0">
                <a:latin typeface="Arial"/>
                <a:cs typeface="Arial"/>
              </a:rPr>
              <a:t>List and describe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the design strategy of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how to use the training program materials and in what order</a:t>
            </a:r>
            <a:endParaRPr lang="en-CA" sz="1600" dirty="0">
              <a:latin typeface="Arial"/>
              <a:cs typeface="Arial"/>
            </a:endParaRPr>
          </a:p>
          <a:p>
            <a:pPr marL="647824" lvl="1" indent="-176679" hangingPunct="0">
              <a:buFont typeface="Arial"/>
              <a:buChar char="•"/>
            </a:pPr>
            <a:r>
              <a:rPr lang="en-CA" dirty="0">
                <a:latin typeface="Arial"/>
                <a:cs typeface="Arial"/>
              </a:rPr>
              <a:t>List the benefits and challenges of using the training program materials for new users</a:t>
            </a:r>
          </a:p>
          <a:p>
            <a:pPr lvl="1" hangingPunct="0"/>
            <a:endParaRPr lang="en-CA" sz="1600" dirty="0">
              <a:latin typeface="Arial"/>
              <a:cs typeface="Arial"/>
            </a:endParaRPr>
          </a:p>
          <a:p>
            <a:pPr marL="235572" indent="-235572" hangingPunct="0">
              <a:buFont typeface="+mj-lt"/>
              <a:buAutoNum type="arabicPeriod"/>
            </a:pPr>
            <a:r>
              <a:rPr lang="en-CA" dirty="0">
                <a:latin typeface="Arial"/>
                <a:cs typeface="Arial"/>
              </a:rPr>
              <a:t>List ideas for introducing the training to staff (WHEN, WHERE, HOW)</a:t>
            </a:r>
            <a:endParaRPr lang="en-CA" sz="1600" dirty="0">
              <a:latin typeface="Arial"/>
              <a:cs typeface="Arial"/>
            </a:endParaRPr>
          </a:p>
          <a:p>
            <a:pPr marL="647824" lvl="1" indent="-176679" hangingPunct="0">
              <a:buFont typeface="Arial"/>
              <a:buChar char="•"/>
            </a:pPr>
            <a:r>
              <a:rPr lang="en-CA" dirty="0">
                <a:latin typeface="Arial"/>
                <a:cs typeface="Arial"/>
              </a:rPr>
              <a:t>List potential questions staff may have and discuss answers </a:t>
            </a:r>
            <a:endParaRPr lang="en-CA" sz="1600" dirty="0">
              <a:latin typeface="Arial"/>
              <a:cs typeface="Arial"/>
            </a:endParaRPr>
          </a:p>
          <a:p>
            <a:pPr marL="647824" lvl="1" indent="-176679" hangingPunct="0">
              <a:buFont typeface="Arial"/>
              <a:buChar char="•"/>
            </a:pPr>
            <a:r>
              <a:rPr lang="en-CA" dirty="0">
                <a:latin typeface="Arial"/>
                <a:cs typeface="Arial"/>
              </a:rPr>
              <a:t>List potential challenges and discuss solutions </a:t>
            </a:r>
            <a:endParaRPr lang="en-US" sz="2100" dirty="0">
              <a:latin typeface="Arial"/>
              <a:ea typeface="ＭＳ Ｐゴシック" pitchFamily="34" charset="-128"/>
              <a:cs typeface="Arial"/>
            </a:endParaRPr>
          </a:p>
        </p:txBody>
      </p:sp>
      <p:sp>
        <p:nvSpPr>
          <p:cNvPr id="164869" name="Header Placeholder 4"/>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6"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196276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3D65EF7F-0E3B-4805-99B8-2FC432C59E85}" type="slidenum">
              <a:rPr lang="en-US" sz="1000">
                <a:solidFill>
                  <a:srgbClr val="333333"/>
                </a:solidFill>
              </a:rPr>
              <a:pPr/>
              <a:t>4</a:t>
            </a:fld>
            <a:endParaRPr lang="en-US" sz="1000" dirty="0">
              <a:solidFill>
                <a:srgbClr val="333333"/>
              </a:solidFill>
            </a:endParaRPr>
          </a:p>
        </p:txBody>
      </p:sp>
      <p:sp>
        <p:nvSpPr>
          <p:cNvPr id="165892" name="Rectangle 54"/>
          <p:cNvSpPr>
            <a:spLocks noChangeArrowheads="1"/>
          </p:cNvSpPr>
          <p:nvPr/>
        </p:nvSpPr>
        <p:spPr bwMode="auto">
          <a:xfrm>
            <a:off x="337554" y="650429"/>
            <a:ext cx="1752194" cy="314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926702">
              <a:spcBef>
                <a:spcPct val="0"/>
              </a:spcBef>
            </a:pPr>
            <a:r>
              <a:rPr lang="en-US" sz="1400" b="1" dirty="0">
                <a:latin typeface="Arial" pitchFamily="34" charset="0"/>
              </a:rPr>
              <a:t>Workshop Timing</a:t>
            </a:r>
          </a:p>
        </p:txBody>
      </p:sp>
      <p:sp>
        <p:nvSpPr>
          <p:cNvPr id="165893" name="Header Placeholder 5"/>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2" name="Notes Placeholder 1"/>
          <p:cNvSpPr>
            <a:spLocks noGrp="1"/>
          </p:cNvSpPr>
          <p:nvPr>
            <p:ph type="body" sz="quarter" idx="10"/>
          </p:nvPr>
        </p:nvSpPr>
        <p:spPr>
          <a:xfrm>
            <a:off x="323849" y="1124662"/>
            <a:ext cx="6443663" cy="7559678"/>
          </a:xfrm>
        </p:spPr>
        <p:txBody>
          <a:bodyPr/>
          <a:lstStyle/>
          <a:p>
            <a:r>
              <a:rPr lang="en-US" dirty="0">
                <a:latin typeface="Arial"/>
                <a:cs typeface="Arial"/>
              </a:rPr>
              <a:t>You can deliver this program three ways: small group, one-on-one, or virtual.</a:t>
            </a:r>
            <a:endParaRPr lang="en-CA" dirty="0">
              <a:latin typeface="Arial"/>
              <a:cs typeface="Arial"/>
            </a:endParaRPr>
          </a:p>
          <a:p>
            <a:br>
              <a:rPr lang="en-US" dirty="0">
                <a:latin typeface="Arial"/>
                <a:cs typeface="Arial"/>
              </a:rPr>
            </a:br>
            <a:r>
              <a:rPr lang="en-US" i="1" dirty="0">
                <a:latin typeface="Arial"/>
                <a:cs typeface="Arial"/>
              </a:rPr>
              <a:t>The suggested variations are included in this Guide. Schedule a 2-hour session for the one-on-one and the virtual session can be scheduled for 2.5 hours. </a:t>
            </a:r>
            <a:endParaRPr lang="en-CA" dirty="0">
              <a:latin typeface="Arial"/>
              <a:cs typeface="Arial"/>
            </a:endParaRPr>
          </a:p>
          <a:p>
            <a:pPr lvl="0" hangingPunct="0"/>
            <a:endParaRPr lang="en-CA" dirty="0">
              <a:latin typeface="Arial"/>
              <a:cs typeface="Arial"/>
            </a:endParaRPr>
          </a:p>
          <a:p>
            <a:pPr lvl="0" hangingPunct="0"/>
            <a:r>
              <a:rPr lang="en-CA" dirty="0">
                <a:latin typeface="Arial"/>
                <a:cs typeface="Arial"/>
              </a:rPr>
              <a:t>Total time for a live group session: </a:t>
            </a:r>
            <a:r>
              <a:rPr lang="en-CA" b="1" dirty="0">
                <a:latin typeface="Arial"/>
                <a:cs typeface="Arial"/>
              </a:rPr>
              <a:t>3 hours</a:t>
            </a:r>
          </a:p>
          <a:p>
            <a:pPr lvl="0" hangingPunct="0"/>
            <a:endParaRPr lang="en-CA" dirty="0">
              <a:latin typeface="Arial"/>
              <a:cs typeface="Arial"/>
            </a:endParaRPr>
          </a:p>
          <a:p>
            <a:pPr lvl="0" hangingPunct="0"/>
            <a:r>
              <a:rPr lang="en-CA" dirty="0">
                <a:latin typeface="Arial"/>
                <a:cs typeface="Arial"/>
              </a:rPr>
              <a:t>Introduction </a:t>
            </a:r>
            <a:r>
              <a:rPr lang="en-CA" b="1" dirty="0">
                <a:latin typeface="Arial"/>
                <a:cs typeface="Arial"/>
              </a:rPr>
              <a:t>15 min</a:t>
            </a:r>
          </a:p>
          <a:p>
            <a:pPr hangingPunct="0"/>
            <a:endParaRPr lang="en-CA" dirty="0">
              <a:latin typeface="Arial"/>
              <a:cs typeface="Arial"/>
            </a:endParaRPr>
          </a:p>
          <a:p>
            <a:pPr marL="235572" indent="-235572" hangingPunct="0">
              <a:buFont typeface="+mj-lt"/>
              <a:buAutoNum type="arabicPeriod"/>
            </a:pPr>
            <a:r>
              <a:rPr lang="en-CA" dirty="0">
                <a:latin typeface="Arial"/>
                <a:cs typeface="Arial"/>
              </a:rPr>
              <a:t>Describe the purpose of the </a:t>
            </a:r>
            <a:r>
              <a:rPr lang="en-CA" dirty="0" err="1">
                <a:latin typeface="Arial"/>
                <a:cs typeface="Arial"/>
              </a:rPr>
              <a:t>Bulloch</a:t>
            </a:r>
            <a:r>
              <a:rPr lang="en-CA" dirty="0">
                <a:latin typeface="Arial"/>
                <a:cs typeface="Arial"/>
              </a:rPr>
              <a:t> training (WHY)   </a:t>
            </a:r>
            <a:r>
              <a:rPr lang="en-CA" b="1" dirty="0">
                <a:latin typeface="Arial"/>
                <a:cs typeface="Arial"/>
              </a:rPr>
              <a:t>60 min</a:t>
            </a:r>
            <a:endParaRPr lang="en-CA" sz="1600" b="1" dirty="0">
              <a:latin typeface="Arial"/>
              <a:cs typeface="Arial"/>
            </a:endParaRPr>
          </a:p>
          <a:p>
            <a:pPr marL="647824" lvl="1" indent="-176679" hangingPunct="0">
              <a:buFont typeface="Arial"/>
              <a:buChar char="•"/>
            </a:pPr>
            <a:r>
              <a:rPr lang="en-CA" dirty="0">
                <a:latin typeface="Arial"/>
                <a:cs typeface="Arial"/>
              </a:rPr>
              <a:t>Describe your role in this initiative</a:t>
            </a:r>
            <a:endParaRPr lang="en-CA" sz="1600" dirty="0">
              <a:latin typeface="Arial"/>
              <a:cs typeface="Arial"/>
            </a:endParaRPr>
          </a:p>
          <a:p>
            <a:pPr marL="647824" lvl="1" indent="-176679" hangingPunct="0">
              <a:buFont typeface="Arial"/>
              <a:buChar char="•"/>
            </a:pPr>
            <a:r>
              <a:rPr lang="en-CA" dirty="0">
                <a:latin typeface="Arial"/>
                <a:cs typeface="Arial"/>
              </a:rPr>
              <a:t>List the benefits of using the training to educate staff</a:t>
            </a:r>
            <a:endParaRPr lang="en-CA" sz="1600" dirty="0">
              <a:latin typeface="Arial"/>
              <a:cs typeface="Arial"/>
            </a:endParaRPr>
          </a:p>
          <a:p>
            <a:pPr marL="647824" lvl="1" indent="-176679" hangingPunct="0">
              <a:buFont typeface="Arial"/>
              <a:buChar char="•"/>
            </a:pPr>
            <a:r>
              <a:rPr lang="en-CA" dirty="0">
                <a:latin typeface="Arial"/>
                <a:cs typeface="Arial"/>
              </a:rPr>
              <a:t>List the expectations of the Point-of-Sale Training Program</a:t>
            </a:r>
            <a:endParaRPr lang="en-CA" sz="1600" dirty="0">
              <a:latin typeface="Arial"/>
              <a:cs typeface="Arial"/>
            </a:endParaRPr>
          </a:p>
          <a:p>
            <a:pPr marL="1118968" lvl="2" indent="-176679" hangingPunct="0">
              <a:buFont typeface="Arial"/>
              <a:buChar char="•"/>
            </a:pPr>
            <a:r>
              <a:rPr lang="en-CA" dirty="0">
                <a:latin typeface="Arial"/>
                <a:cs typeface="Arial"/>
              </a:rPr>
              <a:t>Describe the changes to the system using the comparison chart</a:t>
            </a:r>
            <a:endParaRPr lang="en-CA" sz="1600" dirty="0">
              <a:latin typeface="Arial"/>
              <a:cs typeface="Arial"/>
            </a:endParaRPr>
          </a:p>
          <a:p>
            <a:pPr marL="1118968" lvl="2" indent="-176679" hangingPunct="0">
              <a:buFont typeface="Arial"/>
              <a:buChar char="•"/>
            </a:pPr>
            <a:r>
              <a:rPr lang="en-CA" dirty="0">
                <a:latin typeface="Arial"/>
                <a:cs typeface="Arial"/>
              </a:rPr>
              <a:t>Describe the support available for Cashiers and Managers</a:t>
            </a:r>
            <a:endParaRPr lang="en-CA" sz="1600" dirty="0">
              <a:latin typeface="Arial"/>
              <a:cs typeface="Arial"/>
            </a:endParaRPr>
          </a:p>
          <a:p>
            <a:pPr marL="1118968" lvl="2" indent="-176679" hangingPunct="0">
              <a:buFont typeface="Arial"/>
              <a:buChar char="•"/>
            </a:pPr>
            <a:r>
              <a:rPr lang="en-CA" dirty="0">
                <a:latin typeface="Arial"/>
                <a:cs typeface="Arial"/>
              </a:rPr>
              <a:t>Describe the best practices for changeover of the POS system</a:t>
            </a:r>
          </a:p>
          <a:p>
            <a:pPr marL="661768" lvl="1" indent="-176679" hangingPunct="0">
              <a:buFont typeface="Arial"/>
              <a:buChar char="•"/>
            </a:pPr>
            <a:r>
              <a:rPr lang="fr-FR" dirty="0" err="1">
                <a:latin typeface="Arial"/>
                <a:cs typeface="Arial"/>
              </a:rPr>
              <a:t>Bulloch</a:t>
            </a:r>
            <a:r>
              <a:rPr lang="fr-FR" dirty="0">
                <a:latin typeface="Arial"/>
                <a:cs typeface="Arial"/>
              </a:rPr>
              <a:t> Information Centre - </a:t>
            </a:r>
            <a:r>
              <a:rPr lang="fr-FR" dirty="0" err="1">
                <a:latin typeface="Arial"/>
                <a:cs typeface="Arial"/>
              </a:rPr>
              <a:t>Guided</a:t>
            </a:r>
            <a:r>
              <a:rPr lang="fr-FR" dirty="0">
                <a:latin typeface="Arial"/>
                <a:cs typeface="Arial"/>
              </a:rPr>
              <a:t> Tour</a:t>
            </a:r>
            <a:endParaRPr lang="en-CA" dirty="0">
              <a:latin typeface="Arial"/>
              <a:cs typeface="Arial"/>
            </a:endParaRPr>
          </a:p>
          <a:p>
            <a:pPr hangingPunct="0"/>
            <a:endParaRPr lang="en-CA" dirty="0">
              <a:latin typeface="Arial"/>
              <a:cs typeface="Arial"/>
            </a:endParaRPr>
          </a:p>
          <a:p>
            <a:pPr hangingPunct="0"/>
            <a:r>
              <a:rPr lang="en-CA" dirty="0">
                <a:latin typeface="Arial"/>
                <a:cs typeface="Arial"/>
              </a:rPr>
              <a:t>Break </a:t>
            </a:r>
            <a:r>
              <a:rPr lang="en-CA" b="1" dirty="0">
                <a:latin typeface="Arial"/>
                <a:cs typeface="Arial"/>
              </a:rPr>
              <a:t>15 min</a:t>
            </a:r>
          </a:p>
          <a:p>
            <a:pPr hangingPunct="0"/>
            <a:endParaRPr lang="en-CA" dirty="0">
              <a:latin typeface="Arial"/>
              <a:cs typeface="Arial"/>
            </a:endParaRPr>
          </a:p>
          <a:p>
            <a:pPr marL="235572" indent="-235572" hangingPunct="0">
              <a:buFont typeface="+mj-lt"/>
              <a:buAutoNum type="arabicPeriod" startAt="2"/>
            </a:pPr>
            <a:r>
              <a:rPr lang="en-CA" dirty="0">
                <a:latin typeface="Arial"/>
                <a:cs typeface="Arial"/>
              </a:rPr>
              <a:t>Consider how to use the training program materials (WHAT)</a:t>
            </a:r>
            <a:r>
              <a:rPr lang="en-CA" b="1" dirty="0">
                <a:latin typeface="Arial"/>
                <a:cs typeface="Arial"/>
              </a:rPr>
              <a:t>   25 min</a:t>
            </a:r>
            <a:endParaRPr lang="en-CA" sz="1600" b="1" dirty="0">
              <a:latin typeface="Arial"/>
              <a:cs typeface="Arial"/>
            </a:endParaRPr>
          </a:p>
          <a:p>
            <a:pPr marL="647824" lvl="1" indent="-176679" hangingPunct="0">
              <a:buFont typeface="Arial"/>
              <a:buChar char="•"/>
            </a:pPr>
            <a:r>
              <a:rPr lang="en-CA" dirty="0">
                <a:latin typeface="Arial"/>
                <a:cs typeface="Arial"/>
              </a:rPr>
              <a:t>List and describe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the design strategy of the training program materials</a:t>
            </a:r>
            <a:endParaRPr lang="en-CA" sz="1600" dirty="0">
              <a:latin typeface="Arial"/>
              <a:cs typeface="Arial"/>
            </a:endParaRPr>
          </a:p>
          <a:p>
            <a:pPr marL="647824" lvl="1" indent="-176679" hangingPunct="0">
              <a:buFont typeface="Arial"/>
              <a:buChar char="•"/>
            </a:pPr>
            <a:r>
              <a:rPr lang="en-CA" dirty="0">
                <a:latin typeface="Arial"/>
                <a:cs typeface="Arial"/>
              </a:rPr>
              <a:t>Describe how to use the training program materials and in what order</a:t>
            </a:r>
            <a:endParaRPr lang="en-CA" sz="1600" dirty="0">
              <a:latin typeface="Arial"/>
              <a:cs typeface="Arial"/>
            </a:endParaRPr>
          </a:p>
          <a:p>
            <a:pPr marL="647824" lvl="1" indent="-176679" hangingPunct="0">
              <a:buFont typeface="Arial"/>
              <a:buChar char="•"/>
            </a:pPr>
            <a:r>
              <a:rPr lang="en-CA" dirty="0">
                <a:latin typeface="Arial"/>
                <a:cs typeface="Arial"/>
              </a:rPr>
              <a:t>List the benefits and challenges of using the training program materials for new users</a:t>
            </a:r>
          </a:p>
          <a:p>
            <a:pPr lvl="0" hangingPunct="0"/>
            <a:endParaRPr lang="en-CA" dirty="0">
              <a:latin typeface="Arial"/>
              <a:cs typeface="Arial"/>
            </a:endParaRPr>
          </a:p>
          <a:p>
            <a:pPr marL="235572" indent="-235572" hangingPunct="0">
              <a:buFont typeface="+mj-lt"/>
              <a:buAutoNum type="arabicPeriod" startAt="3"/>
            </a:pPr>
            <a:r>
              <a:rPr lang="en-CA" dirty="0">
                <a:latin typeface="Arial"/>
                <a:cs typeface="Arial"/>
              </a:rPr>
              <a:t>List ideas for introducing the training to staff (WHEN, WHERE, HOW)   </a:t>
            </a:r>
            <a:r>
              <a:rPr lang="en-CA" b="1" dirty="0">
                <a:latin typeface="Arial"/>
                <a:cs typeface="Arial"/>
              </a:rPr>
              <a:t>20 min</a:t>
            </a:r>
            <a:endParaRPr lang="en-CA" sz="1600" b="1" dirty="0">
              <a:latin typeface="Arial"/>
              <a:cs typeface="Arial"/>
            </a:endParaRPr>
          </a:p>
          <a:p>
            <a:pPr marL="647824" lvl="1" indent="-176679" hangingPunct="0">
              <a:buFont typeface="Arial"/>
              <a:buChar char="•"/>
            </a:pPr>
            <a:r>
              <a:rPr lang="en-CA" dirty="0">
                <a:latin typeface="Arial"/>
                <a:cs typeface="Arial"/>
              </a:rPr>
              <a:t>List potential questions staff may have and discuss answers </a:t>
            </a:r>
            <a:endParaRPr lang="en-CA" sz="1600" dirty="0">
              <a:latin typeface="Arial"/>
              <a:cs typeface="Arial"/>
            </a:endParaRPr>
          </a:p>
          <a:p>
            <a:pPr marL="647824" lvl="1" indent="-176679" hangingPunct="0">
              <a:buFont typeface="Arial"/>
              <a:buChar char="•"/>
            </a:pPr>
            <a:r>
              <a:rPr lang="en-CA" dirty="0">
                <a:latin typeface="Arial"/>
                <a:cs typeface="Arial"/>
              </a:rPr>
              <a:t>List potential challenges and discuss solutions </a:t>
            </a:r>
            <a:endParaRPr lang="en-US" sz="2100" dirty="0">
              <a:latin typeface="Arial"/>
              <a:ea typeface="ＭＳ Ｐゴシック" pitchFamily="34" charset="-128"/>
              <a:cs typeface="Arial"/>
            </a:endParaRPr>
          </a:p>
          <a:p>
            <a:pPr lvl="0" hangingPunct="0"/>
            <a:endParaRPr lang="en-US" dirty="0">
              <a:latin typeface="Arial"/>
              <a:cs typeface="Arial"/>
            </a:endParaRPr>
          </a:p>
          <a:p>
            <a:r>
              <a:rPr lang="en-US" dirty="0">
                <a:latin typeface="Arial"/>
                <a:cs typeface="Arial"/>
              </a:rPr>
              <a:t>Conclusion </a:t>
            </a:r>
            <a:r>
              <a:rPr lang="en-US" b="1" dirty="0">
                <a:latin typeface="Arial"/>
                <a:cs typeface="Arial"/>
              </a:rPr>
              <a:t>15 min</a:t>
            </a:r>
          </a:p>
        </p:txBody>
      </p:sp>
      <p:sp>
        <p:nvSpPr>
          <p:cNvPr id="9"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280151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7"/>
          <p:cNvSpPr>
            <a:spLocks noGrp="1" noChangeArrowheads="1"/>
          </p:cNvSpPr>
          <p:nvPr>
            <p:ph type="sldNum" sz="quarter" idx="5"/>
          </p:nvPr>
        </p:nvSpPr>
        <p:spPr>
          <a:xfrm>
            <a:off x="5907942" y="8946065"/>
            <a:ext cx="906305" cy="45638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15D32C78-1BB3-4DEA-BA90-1A79D83224BA}" type="slidenum">
              <a:rPr lang="en-US" sz="1000">
                <a:solidFill>
                  <a:srgbClr val="333333"/>
                </a:solidFill>
              </a:rPr>
              <a:pPr/>
              <a:t>5</a:t>
            </a:fld>
            <a:endParaRPr lang="en-US" sz="1000" dirty="0">
              <a:solidFill>
                <a:srgbClr val="333333"/>
              </a:solidFill>
            </a:endParaRPr>
          </a:p>
        </p:txBody>
      </p:sp>
      <p:sp>
        <p:nvSpPr>
          <p:cNvPr id="166916" name="Oval 4"/>
          <p:cNvSpPr>
            <a:spLocks noChangeArrowheads="1"/>
          </p:cNvSpPr>
          <p:nvPr/>
        </p:nvSpPr>
        <p:spPr bwMode="auto">
          <a:xfrm>
            <a:off x="1131343" y="5363291"/>
            <a:ext cx="1166791" cy="1092838"/>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17" name="Rectangle 6"/>
          <p:cNvSpPr>
            <a:spLocks noChangeArrowheads="1"/>
          </p:cNvSpPr>
          <p:nvPr/>
        </p:nvSpPr>
        <p:spPr bwMode="auto">
          <a:xfrm>
            <a:off x="2378282" y="4194391"/>
            <a:ext cx="1706258" cy="625588"/>
          </a:xfrm>
          <a:prstGeom prst="rect">
            <a:avLst/>
          </a:prstGeom>
          <a:solidFill>
            <a:srgbClr val="FFFFFF"/>
          </a:solidFill>
          <a:ln w="9525">
            <a:solidFill>
              <a:srgbClr val="000000"/>
            </a:solidFill>
            <a:miter lim="800000"/>
            <a:headEnd/>
            <a:tailEnd/>
          </a:ln>
        </p:spPr>
        <p:txBody>
          <a:bodyPr lIns="89084" tIns="44542" rIns="89084" bIns="44542" anchor="ctr"/>
          <a:lstStyle/>
          <a:p>
            <a:pPr algn="ctr" defTabSz="895759">
              <a:spcBef>
                <a:spcPct val="0"/>
              </a:spcBef>
              <a:spcAft>
                <a:spcPts val="975"/>
              </a:spcAft>
            </a:pPr>
            <a:r>
              <a:rPr lang="en-US" sz="1200" dirty="0">
                <a:latin typeface="Arial" pitchFamily="34" charset="0"/>
              </a:rPr>
              <a:t>Table with Projector and Laptop </a:t>
            </a:r>
          </a:p>
        </p:txBody>
      </p:sp>
      <p:sp>
        <p:nvSpPr>
          <p:cNvPr id="166918" name="Rectangle 6"/>
          <p:cNvSpPr>
            <a:spLocks noChangeArrowheads="1"/>
          </p:cNvSpPr>
          <p:nvPr/>
        </p:nvSpPr>
        <p:spPr bwMode="auto">
          <a:xfrm rot="-5400000">
            <a:off x="5917375" y="3161945"/>
            <a:ext cx="419128" cy="1263896"/>
          </a:xfrm>
          <a:prstGeom prst="rect">
            <a:avLst/>
          </a:prstGeom>
          <a:solidFill>
            <a:srgbClr val="FFFFFF"/>
          </a:solidFill>
          <a:ln w="9525">
            <a:solidFill>
              <a:srgbClr val="000000"/>
            </a:solidFill>
            <a:miter lim="800000"/>
            <a:headEnd/>
            <a:tailEnd/>
          </a:ln>
        </p:spPr>
        <p:txBody>
          <a:bodyPr vert="eaVert" lIns="89084" tIns="44542" rIns="89084" bIns="44542" anchor="ctr"/>
          <a:lstStyle/>
          <a:p>
            <a:pPr algn="ctr" defTabSz="895759">
              <a:spcBef>
                <a:spcPct val="0"/>
              </a:spcBef>
              <a:spcAft>
                <a:spcPts val="975"/>
              </a:spcAft>
            </a:pPr>
            <a:r>
              <a:rPr lang="en-US" sz="1000" dirty="0">
                <a:latin typeface="Arial" pitchFamily="34" charset="0"/>
              </a:rPr>
              <a:t>Table for workshop materials</a:t>
            </a:r>
          </a:p>
        </p:txBody>
      </p:sp>
      <p:sp>
        <p:nvSpPr>
          <p:cNvPr id="166919" name="Oval 4"/>
          <p:cNvSpPr>
            <a:spLocks noChangeArrowheads="1"/>
          </p:cNvSpPr>
          <p:nvPr/>
        </p:nvSpPr>
        <p:spPr bwMode="auto">
          <a:xfrm>
            <a:off x="4557732" y="5363291"/>
            <a:ext cx="1166790" cy="1092838"/>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20" name="Oval 4"/>
          <p:cNvSpPr>
            <a:spLocks noChangeArrowheads="1"/>
          </p:cNvSpPr>
          <p:nvPr/>
        </p:nvSpPr>
        <p:spPr bwMode="auto">
          <a:xfrm>
            <a:off x="2025319" y="6595841"/>
            <a:ext cx="1168332" cy="1091286"/>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21" name="Oval 4"/>
          <p:cNvSpPr>
            <a:spLocks noChangeArrowheads="1"/>
          </p:cNvSpPr>
          <p:nvPr/>
        </p:nvSpPr>
        <p:spPr bwMode="auto">
          <a:xfrm>
            <a:off x="3699207" y="6577211"/>
            <a:ext cx="1166791" cy="1091286"/>
          </a:xfrm>
          <a:prstGeom prst="ellipse">
            <a:avLst/>
          </a:prstGeom>
          <a:solidFill>
            <a:srgbClr val="FFFFFF"/>
          </a:solidFill>
          <a:ln w="9525">
            <a:solidFill>
              <a:srgbClr val="000000"/>
            </a:solidFill>
            <a:round/>
            <a:headEnd/>
            <a:tailEnd/>
          </a:ln>
        </p:spPr>
        <p:txBody>
          <a:bodyPr lIns="44542" tIns="44542" rIns="44542" bIns="44542" anchor="ctr"/>
          <a:lstStyle/>
          <a:p>
            <a:pPr algn="ctr" defTabSz="895759">
              <a:spcBef>
                <a:spcPct val="0"/>
              </a:spcBef>
              <a:spcAft>
                <a:spcPts val="975"/>
              </a:spcAft>
            </a:pPr>
            <a:r>
              <a:rPr lang="en-US" sz="1200" dirty="0">
                <a:latin typeface="Arial" pitchFamily="34" charset="0"/>
              </a:rPr>
              <a:t>3 people</a:t>
            </a:r>
          </a:p>
          <a:p>
            <a:pPr algn="ctr" defTabSz="895759">
              <a:spcBef>
                <a:spcPct val="0"/>
              </a:spcBef>
              <a:spcAft>
                <a:spcPts val="975"/>
              </a:spcAft>
            </a:pPr>
            <a:endParaRPr lang="en-US" sz="1200" dirty="0">
              <a:latin typeface="Arial" pitchFamily="34" charset="0"/>
            </a:endParaRPr>
          </a:p>
        </p:txBody>
      </p:sp>
      <p:sp>
        <p:nvSpPr>
          <p:cNvPr id="166922" name="Rectangle 6"/>
          <p:cNvSpPr>
            <a:spLocks noChangeArrowheads="1"/>
          </p:cNvSpPr>
          <p:nvPr/>
        </p:nvSpPr>
        <p:spPr bwMode="auto">
          <a:xfrm>
            <a:off x="2421439" y="3663492"/>
            <a:ext cx="1706258" cy="231297"/>
          </a:xfrm>
          <a:prstGeom prst="rect">
            <a:avLst/>
          </a:prstGeom>
          <a:solidFill>
            <a:srgbClr val="D9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9084" tIns="44542" rIns="89084" bIns="44542" anchor="ctr"/>
          <a:lstStyle/>
          <a:p>
            <a:pPr algn="ctr" defTabSz="895759">
              <a:spcBef>
                <a:spcPct val="0"/>
              </a:spcBef>
              <a:spcAft>
                <a:spcPts val="975"/>
              </a:spcAft>
            </a:pPr>
            <a:r>
              <a:rPr lang="en-US" dirty="0">
                <a:latin typeface="Arial" pitchFamily="34" charset="0"/>
              </a:rPr>
              <a:t>Screen</a:t>
            </a:r>
          </a:p>
        </p:txBody>
      </p:sp>
      <p:sp>
        <p:nvSpPr>
          <p:cNvPr id="166923" name="Rectangle 6"/>
          <p:cNvSpPr>
            <a:spLocks noChangeArrowheads="1"/>
          </p:cNvSpPr>
          <p:nvPr/>
        </p:nvSpPr>
        <p:spPr bwMode="auto">
          <a:xfrm rot="-989634">
            <a:off x="1123635" y="4442762"/>
            <a:ext cx="789164" cy="242163"/>
          </a:xfrm>
          <a:prstGeom prst="rect">
            <a:avLst/>
          </a:prstGeom>
          <a:solidFill>
            <a:srgbClr val="FFFFFF"/>
          </a:solidFill>
          <a:ln w="9525">
            <a:solidFill>
              <a:srgbClr val="000000"/>
            </a:solidFill>
            <a:miter lim="800000"/>
            <a:headEnd/>
            <a:tailEnd/>
          </a:ln>
        </p:spPr>
        <p:txBody>
          <a:bodyPr lIns="89084" tIns="44542" rIns="89084" bIns="44542"/>
          <a:lstStyle/>
          <a:p>
            <a:pPr algn="ctr" defTabSz="895759">
              <a:spcBef>
                <a:spcPct val="0"/>
              </a:spcBef>
              <a:spcAft>
                <a:spcPts val="975"/>
              </a:spcAft>
            </a:pPr>
            <a:r>
              <a:rPr lang="en-US" sz="1000" dirty="0">
                <a:latin typeface="Arial" pitchFamily="34" charset="0"/>
              </a:rPr>
              <a:t>Flipchart 1</a:t>
            </a:r>
          </a:p>
        </p:txBody>
      </p:sp>
      <p:sp>
        <p:nvSpPr>
          <p:cNvPr id="166929" name="Header Placeholder 22"/>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166930" name="Rectangle 22"/>
          <p:cNvSpPr>
            <a:spLocks noGrp="1" noChangeArrowheads="1"/>
          </p:cNvSpPr>
          <p:nvPr>
            <p:ph type="body" idx="1"/>
          </p:nvPr>
        </p:nvSpPr>
        <p:spPr>
          <a:xfrm>
            <a:off x="332933" y="650426"/>
            <a:ext cx="6434580" cy="27134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b="1" dirty="0">
                <a:solidFill>
                  <a:srgbClr val="FF0000"/>
                </a:solidFill>
                <a:latin typeface="Arial"/>
                <a:ea typeface="ＭＳ Ｐゴシック" pitchFamily="34" charset="-128"/>
                <a:cs typeface="Arial"/>
              </a:rPr>
              <a:t>Content on this page to be adjusted based on the number of expected retailers.</a:t>
            </a:r>
          </a:p>
          <a:p>
            <a:endParaRPr lang="en-US" sz="1400" dirty="0">
              <a:latin typeface="Arial"/>
              <a:ea typeface="ＭＳ Ｐゴシック" pitchFamily="34" charset="-128"/>
              <a:cs typeface="Arial"/>
            </a:endParaRPr>
          </a:p>
          <a:p>
            <a:r>
              <a:rPr lang="en-US" sz="1400" b="1" dirty="0">
                <a:latin typeface="Arial" pitchFamily="34" charset="0"/>
              </a:rPr>
              <a:t>Recommended Room Setup </a:t>
            </a:r>
          </a:p>
          <a:p>
            <a:endParaRPr lang="en-US" dirty="0">
              <a:latin typeface="Arial"/>
              <a:ea typeface="ＭＳ Ｐゴシック" pitchFamily="34" charset="-128"/>
              <a:cs typeface="Arial"/>
            </a:endParaRPr>
          </a:p>
          <a:p>
            <a:pPr marL="647684" lvl="2" indent="-183183"/>
            <a:r>
              <a:rPr lang="en-US" dirty="0">
                <a:latin typeface="Arial"/>
                <a:ea typeface="ＭＳ Ｐゴシック" pitchFamily="34" charset="-128"/>
                <a:cs typeface="Arial"/>
              </a:rPr>
              <a:t>This layout may need to be modified to fit the room reserved.</a:t>
            </a:r>
          </a:p>
          <a:p>
            <a:pPr marL="647684" lvl="2" indent="-183183"/>
            <a:r>
              <a:rPr lang="en-US" dirty="0">
                <a:latin typeface="Arial"/>
                <a:ea typeface="ＭＳ Ｐゴシック" pitchFamily="34" charset="-128"/>
                <a:cs typeface="Arial"/>
              </a:rPr>
              <a:t>Participants may vary between 3-12.</a:t>
            </a:r>
          </a:p>
          <a:p>
            <a:pPr marL="647684" lvl="2" indent="-183183"/>
            <a:endParaRPr lang="en-US" dirty="0">
              <a:latin typeface="Arial"/>
              <a:ea typeface="ＭＳ Ｐゴシック" pitchFamily="34" charset="-128"/>
              <a:cs typeface="Arial"/>
            </a:endParaRPr>
          </a:p>
          <a:p>
            <a:pPr marL="647684" lvl="2" indent="-183183"/>
            <a:r>
              <a:rPr lang="en-US" dirty="0">
                <a:latin typeface="Arial"/>
                <a:ea typeface="ＭＳ Ｐゴシック" pitchFamily="34" charset="-128"/>
                <a:cs typeface="Arial"/>
              </a:rPr>
              <a:t>Ideally no more than 4 tables of 3 for up to 12 people</a:t>
            </a:r>
          </a:p>
          <a:p>
            <a:pPr marL="647684" lvl="2" indent="-183183"/>
            <a:r>
              <a:rPr lang="en-US" dirty="0">
                <a:latin typeface="Arial"/>
                <a:ea typeface="ＭＳ Ｐゴシック" pitchFamily="34" charset="-128"/>
                <a:cs typeface="Arial"/>
              </a:rPr>
              <a:t>With less participants we can use 2-3 tables of 2 for up to 6 people.</a:t>
            </a:r>
          </a:p>
          <a:p>
            <a:pPr marL="647684" lvl="2" indent="-183183"/>
            <a:r>
              <a:rPr lang="en-US" dirty="0">
                <a:latin typeface="Arial"/>
                <a:ea typeface="ＭＳ Ｐゴシック" pitchFamily="34" charset="-128"/>
                <a:cs typeface="Arial"/>
              </a:rPr>
              <a:t>With three participants, one table is enough.</a:t>
            </a:r>
          </a:p>
          <a:p>
            <a:pPr marL="647684" lvl="2" indent="-183183"/>
            <a:endParaRPr lang="en-US" dirty="0">
              <a:latin typeface="Arial"/>
              <a:ea typeface="ＭＳ Ｐゴシック" pitchFamily="34" charset="-128"/>
              <a:cs typeface="Arial"/>
            </a:endParaRPr>
          </a:p>
          <a:p>
            <a:pPr marL="647684" lvl="2" indent="-183183"/>
            <a:r>
              <a:rPr lang="en-US" dirty="0">
                <a:latin typeface="Arial"/>
                <a:ea typeface="ＭＳ Ｐゴシック" pitchFamily="34" charset="-128"/>
                <a:cs typeface="Arial"/>
              </a:rPr>
              <a:t>Confirm number of participants and adjust layout before sending it to the hotel.</a:t>
            </a:r>
          </a:p>
          <a:p>
            <a:endParaRPr lang="en-US" b="0" dirty="0">
              <a:latin typeface="Arial"/>
              <a:ea typeface="ＭＳ Ｐゴシック" pitchFamily="34" charset="-128"/>
              <a:cs typeface="Arial"/>
            </a:endParaRPr>
          </a:p>
        </p:txBody>
      </p:sp>
      <p:sp>
        <p:nvSpPr>
          <p:cNvPr id="22"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333240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4"/>
          <p:cNvSpPr>
            <a:spLocks noChangeArrowheads="1"/>
          </p:cNvSpPr>
          <p:nvPr/>
        </p:nvSpPr>
        <p:spPr bwMode="auto">
          <a:xfrm>
            <a:off x="326477" y="641966"/>
            <a:ext cx="4296323" cy="30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lIns="93069" tIns="46531" rIns="93069" bIns="46531">
            <a:spAutoFit/>
          </a:bodyPr>
          <a:lstStyle/>
          <a:p>
            <a:pPr defTabSz="926702">
              <a:spcBef>
                <a:spcPct val="0"/>
              </a:spcBef>
            </a:pPr>
            <a:r>
              <a:rPr lang="en-US" sz="1400" b="1" dirty="0">
                <a:latin typeface="Arial" pitchFamily="34" charset="0"/>
              </a:rPr>
              <a:t>Checklist: Materials Needed for Workshop</a:t>
            </a:r>
          </a:p>
        </p:txBody>
      </p:sp>
      <p:sp>
        <p:nvSpPr>
          <p:cNvPr id="167939" name="Rectangle 54"/>
          <p:cNvSpPr>
            <a:spLocks noChangeArrowheads="1"/>
          </p:cNvSpPr>
          <p:nvPr/>
        </p:nvSpPr>
        <p:spPr bwMode="auto">
          <a:xfrm>
            <a:off x="326477" y="1006763"/>
            <a:ext cx="3448464"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b="1" dirty="0">
                <a:latin typeface="Arial" pitchFamily="34" charset="0"/>
              </a:rPr>
              <a:t>For Facilitators: bring the following with you</a:t>
            </a:r>
          </a:p>
        </p:txBody>
      </p:sp>
      <p:graphicFrame>
        <p:nvGraphicFramePr>
          <p:cNvPr id="18436" name="Group 4"/>
          <p:cNvGraphicFramePr>
            <a:graphicFrameLocks noGrp="1"/>
          </p:cNvGraphicFramePr>
          <p:nvPr>
            <p:extLst>
              <p:ext uri="{D42A27DB-BD31-4B8C-83A1-F6EECF244321}">
                <p14:modId xmlns:p14="http://schemas.microsoft.com/office/powerpoint/2010/main" val="3955250595"/>
              </p:ext>
            </p:extLst>
          </p:nvPr>
        </p:nvGraphicFramePr>
        <p:xfrm>
          <a:off x="403547" y="1300154"/>
          <a:ext cx="6364175" cy="1478735"/>
        </p:xfrm>
        <a:graphic>
          <a:graphicData uri="http://schemas.openxmlformats.org/drawingml/2006/table">
            <a:tbl>
              <a:tblPr/>
              <a:tblGrid>
                <a:gridCol w="653526">
                  <a:extLst>
                    <a:ext uri="{9D8B030D-6E8A-4147-A177-3AD203B41FA5}">
                      <a16:colId xmlns:a16="http://schemas.microsoft.com/office/drawing/2014/main" val="20000"/>
                    </a:ext>
                  </a:extLst>
                </a:gridCol>
                <a:gridCol w="5710649">
                  <a:extLst>
                    <a:ext uri="{9D8B030D-6E8A-4147-A177-3AD203B41FA5}">
                      <a16:colId xmlns:a16="http://schemas.microsoft.com/office/drawing/2014/main" val="20001"/>
                    </a:ext>
                  </a:extLst>
                </a:gridCol>
              </a:tblGrid>
              <a:tr h="285155">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609" marR="92609" marT="45712" marB="45712"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1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100" b="1"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28515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Your marked up Facilitator Guide and a multimedia remote to advance the PPT</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811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Laptop loaded with PowerPoint Presentation, and all other materials</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515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 printed set of handouts</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85155">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12" marB="45712"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 USB with a copy of all materials (for emergency printing)</a:t>
                      </a:r>
                    </a:p>
                  </a:txBody>
                  <a:tcPr marL="92609" marR="92609" marT="45712" marB="45712"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7960" name="Rectangle 54"/>
          <p:cNvSpPr>
            <a:spLocks noChangeArrowheads="1"/>
          </p:cNvSpPr>
          <p:nvPr/>
        </p:nvSpPr>
        <p:spPr bwMode="auto">
          <a:xfrm>
            <a:off x="291405" y="3274834"/>
            <a:ext cx="3570292"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b="1" dirty="0">
                <a:latin typeface="Arial" pitchFamily="34" charset="0"/>
              </a:rPr>
              <a:t>For Participants: what to put out at each place</a:t>
            </a:r>
          </a:p>
        </p:txBody>
      </p:sp>
      <p:graphicFrame>
        <p:nvGraphicFramePr>
          <p:cNvPr id="18477" name="Group 45"/>
          <p:cNvGraphicFramePr>
            <a:graphicFrameLocks noGrp="1"/>
          </p:cNvGraphicFramePr>
          <p:nvPr>
            <p:extLst>
              <p:ext uri="{D42A27DB-BD31-4B8C-83A1-F6EECF244321}">
                <p14:modId xmlns:p14="http://schemas.microsoft.com/office/powerpoint/2010/main" val="748191030"/>
              </p:ext>
            </p:extLst>
          </p:nvPr>
        </p:nvGraphicFramePr>
        <p:xfrm>
          <a:off x="368469" y="3635281"/>
          <a:ext cx="6361092" cy="1339279"/>
        </p:xfrm>
        <a:graphic>
          <a:graphicData uri="http://schemas.openxmlformats.org/drawingml/2006/table">
            <a:tbl>
              <a:tblPr/>
              <a:tblGrid>
                <a:gridCol w="670481">
                  <a:extLst>
                    <a:ext uri="{9D8B030D-6E8A-4147-A177-3AD203B41FA5}">
                      <a16:colId xmlns:a16="http://schemas.microsoft.com/office/drawing/2014/main" val="20000"/>
                    </a:ext>
                  </a:extLst>
                </a:gridCol>
                <a:gridCol w="5690611">
                  <a:extLst>
                    <a:ext uri="{9D8B030D-6E8A-4147-A177-3AD203B41FA5}">
                      <a16:colId xmlns:a16="http://schemas.microsoft.com/office/drawing/2014/main" val="20001"/>
                    </a:ext>
                  </a:extLst>
                </a:gridCol>
              </a:tblGrid>
              <a:tr h="285707">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587" marR="92587" marT="45764" marB="45764"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1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100" b="1" i="0" u="none" strike="noStrike" cap="none" normalizeH="0" baseline="0" dirty="0">
                        <a:ln>
                          <a:noFill/>
                        </a:ln>
                        <a:solidFill>
                          <a:schemeClr val="tx1"/>
                        </a:solidFill>
                        <a:effectLst/>
                        <a:latin typeface="Arial" pitchFamily="34" charset="0"/>
                        <a:ea typeface="ＭＳ Ｐゴシック" pitchFamily="34" charset="-128"/>
                      </a:endParaRPr>
                    </a:p>
                  </a:txBody>
                  <a:tcPr marL="92587" marR="92587" marT="45764" marB="45764"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324993">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87" marR="92587" marT="45764" marB="4576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Paper and pen (as needed)</a:t>
                      </a:r>
                      <a:endParaRPr kumimoji="0" lang="en-US" sz="1100" b="0" i="0" u="none" strike="noStrike" cap="none" normalizeH="0" baseline="0" dirty="0">
                        <a:ln>
                          <a:noFill/>
                        </a:ln>
                        <a:solidFill>
                          <a:srgbClr val="FF0000"/>
                        </a:solidFill>
                        <a:effectLst/>
                        <a:latin typeface="Arial" pitchFamily="34" charset="0"/>
                        <a:ea typeface="ＭＳ Ｐゴシック" pitchFamily="34" charset="-128"/>
                      </a:endParaRPr>
                    </a:p>
                  </a:txBody>
                  <a:tcPr marL="92587" marR="92587" marT="45764" marB="4576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79297">
                <a:tc>
                  <a:txBody>
                    <a:bodyPr/>
                    <a:lstStyle/>
                    <a:p>
                      <a:pPr marL="0" marR="0" lvl="0" indent="0" algn="ctr"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sym typeface="Wingdings" pitchFamily="2" charset="2"/>
                      </a:endParaRPr>
                    </a:p>
                  </a:txBody>
                  <a:tcPr marL="92587" marR="92587" marT="45764" marB="4576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Post-its</a:t>
                      </a:r>
                    </a:p>
                  </a:txBody>
                  <a:tcPr marL="92587" marR="92587" marT="45764" marB="4576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49282">
                <a:tc>
                  <a:txBody>
                    <a:bodyPr/>
                    <a:lstStyle/>
                    <a:p>
                      <a:pPr marL="0" marR="0" lvl="0" indent="0" algn="ctr"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sym typeface="Wingdings" pitchFamily="2" charset="2"/>
                      </a:endParaRPr>
                    </a:p>
                  </a:txBody>
                  <a:tcPr marL="92587" marR="92587" marT="45764" marB="4576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a:noFill/>
                    </a:lnB>
                    <a:lnTlToBr>
                      <a:noFill/>
                    </a:lnTlToBr>
                    <a:lnBlToTr>
                      <a:noFill/>
                    </a:lnBlToTr>
                    <a:noFill/>
                  </a:tcPr>
                </a:tc>
                <a:tc>
                  <a:txBody>
                    <a:bodyPr/>
                    <a:lstStyle/>
                    <a:p>
                      <a:pPr marL="0" marR="0" lvl="0" indent="0" algn="l" defTabSz="90805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 Tent Card per participant (for trainer to call participants by name during the workshop) – pre-populated by the trainer</a:t>
                      </a:r>
                    </a:p>
                  </a:txBody>
                  <a:tcPr marL="92587" marR="92587" marT="45764" marB="4576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7977" name="Rectangle 54"/>
          <p:cNvSpPr>
            <a:spLocks noChangeArrowheads="1"/>
          </p:cNvSpPr>
          <p:nvPr/>
        </p:nvSpPr>
        <p:spPr bwMode="auto">
          <a:xfrm>
            <a:off x="310104" y="5581866"/>
            <a:ext cx="1742869"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b="1" dirty="0">
                <a:latin typeface="Arial" pitchFamily="34" charset="0"/>
              </a:rPr>
              <a:t>General Room Needs</a:t>
            </a:r>
          </a:p>
        </p:txBody>
      </p:sp>
      <p:graphicFrame>
        <p:nvGraphicFramePr>
          <p:cNvPr id="16" name="Group 71"/>
          <p:cNvGraphicFramePr>
            <a:graphicFrameLocks noGrp="1"/>
          </p:cNvGraphicFramePr>
          <p:nvPr>
            <p:extLst>
              <p:ext uri="{D42A27DB-BD31-4B8C-83A1-F6EECF244321}">
                <p14:modId xmlns:p14="http://schemas.microsoft.com/office/powerpoint/2010/main" val="2562191568"/>
              </p:ext>
            </p:extLst>
          </p:nvPr>
        </p:nvGraphicFramePr>
        <p:xfrm>
          <a:off x="392753" y="5926011"/>
          <a:ext cx="6364175" cy="2158417"/>
        </p:xfrm>
        <a:graphic>
          <a:graphicData uri="http://schemas.openxmlformats.org/drawingml/2006/table">
            <a:tbl>
              <a:tblPr/>
              <a:tblGrid>
                <a:gridCol w="687435">
                  <a:extLst>
                    <a:ext uri="{9D8B030D-6E8A-4147-A177-3AD203B41FA5}">
                      <a16:colId xmlns:a16="http://schemas.microsoft.com/office/drawing/2014/main" val="20000"/>
                    </a:ext>
                  </a:extLst>
                </a:gridCol>
                <a:gridCol w="5676740">
                  <a:extLst>
                    <a:ext uri="{9D8B030D-6E8A-4147-A177-3AD203B41FA5}">
                      <a16:colId xmlns:a16="http://schemas.microsoft.com/office/drawing/2014/main" val="20001"/>
                    </a:ext>
                  </a:extLst>
                </a:gridCol>
              </a:tblGrid>
              <a:tr h="285686">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609" marR="92609" marT="45734" marB="45734"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1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100" b="1"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279237">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Projector, screen</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5686">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Table for projector and laptop</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5686">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1Flipchart</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87239">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2 Extension Cords to connect projector and laptop, cords safely taped down</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49197">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8874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Tables and chairs</a:t>
                      </a:r>
                      <a:r>
                        <a:rPr kumimoji="0" lang="en-US" sz="11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set up based on number of attending participants, </a:t>
                      </a:r>
                      <a:r>
                        <a:rPr kumimoji="0" lang="en-US" sz="1100" b="0" i="1" u="none" strike="noStrike" cap="none" normalizeH="0" baseline="0" dirty="0">
                          <a:ln>
                            <a:noFill/>
                          </a:ln>
                          <a:solidFill>
                            <a:schemeClr val="tx1"/>
                          </a:solidFill>
                          <a:effectLst/>
                          <a:latin typeface="Arial" pitchFamily="34" charset="0"/>
                          <a:ea typeface="ＭＳ Ｐゴシック" pitchFamily="34" charset="-128"/>
                          <a:cs typeface="Arial" pitchFamily="34" charset="0"/>
                        </a:rPr>
                        <a:t>see Recommended Room Setup</a:t>
                      </a:r>
                      <a:r>
                        <a:rPr kumimoji="0" lang="en-US" sz="11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a:t>
                      </a:r>
                      <a:endParaRPr kumimoji="0" lang="en-US" sz="11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85686">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609" marR="92609" marT="45734" marB="45734"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ＭＳ Ｐゴシック" pitchFamily="34" charset="-128"/>
                        </a:rPr>
                        <a:t>Extra table for workshop materials</a:t>
                      </a:r>
                    </a:p>
                  </a:txBody>
                  <a:tcPr marL="92609" marR="92609" marT="45734" marB="45734"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8006" name="Header Placeholder 8"/>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168008" name="Slide Number Placeholder 10"/>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1EB43847-6200-48EF-A309-9E3B937E2080}" type="slidenum">
              <a:rPr lang="en-US" sz="1000">
                <a:solidFill>
                  <a:srgbClr val="333333"/>
                </a:solidFill>
              </a:rPr>
              <a:pPr/>
              <a:t>6</a:t>
            </a:fld>
            <a:endParaRPr lang="en-US" sz="1000" dirty="0">
              <a:solidFill>
                <a:srgbClr val="333333"/>
              </a:solidFill>
            </a:endParaRPr>
          </a:p>
        </p:txBody>
      </p:sp>
      <p:sp>
        <p:nvSpPr>
          <p:cNvPr id="13"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Tree>
    <p:extLst>
      <p:ext uri="{BB962C8B-B14F-4D97-AF65-F5344CB8AC3E}">
        <p14:creationId xmlns:p14="http://schemas.microsoft.com/office/powerpoint/2010/main" val="7588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1699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B94ACF3B-BD8E-4913-B34B-0D2072E75D57}" type="slidenum">
              <a:rPr lang="en-US" sz="1000">
                <a:solidFill>
                  <a:srgbClr val="333333"/>
                </a:solidFill>
              </a:rPr>
              <a:pPr/>
              <a:t>7</a:t>
            </a:fld>
            <a:endParaRPr lang="en-US" sz="1000" dirty="0">
              <a:solidFill>
                <a:srgbClr val="333333"/>
              </a:solidFill>
            </a:endParaRPr>
          </a:p>
        </p:txBody>
      </p:sp>
      <p:sp>
        <p:nvSpPr>
          <p:cNvPr id="169988" name="Rectangle 54"/>
          <p:cNvSpPr>
            <a:spLocks noChangeArrowheads="1"/>
          </p:cNvSpPr>
          <p:nvPr/>
        </p:nvSpPr>
        <p:spPr bwMode="auto">
          <a:xfrm>
            <a:off x="337556" y="632073"/>
            <a:ext cx="3738893" cy="31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926702">
              <a:spcBef>
                <a:spcPct val="0"/>
              </a:spcBef>
            </a:pPr>
            <a:r>
              <a:rPr lang="en-US" sz="1400" b="1" dirty="0">
                <a:latin typeface="Arial" pitchFamily="34" charset="0"/>
              </a:rPr>
              <a:t>Checklist: Printing &amp; Shipping Logistics</a:t>
            </a:r>
          </a:p>
        </p:txBody>
      </p:sp>
      <p:sp>
        <p:nvSpPr>
          <p:cNvPr id="169989" name="Rectangle 54"/>
          <p:cNvSpPr>
            <a:spLocks noChangeArrowheads="1"/>
          </p:cNvSpPr>
          <p:nvPr/>
        </p:nvSpPr>
        <p:spPr bwMode="auto">
          <a:xfrm>
            <a:off x="398100" y="1191189"/>
            <a:ext cx="3259309" cy="27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3069" tIns="46531" rIns="93069" bIns="46531">
            <a:spAutoFit/>
          </a:bodyPr>
          <a:lstStyle/>
          <a:p>
            <a:pPr defTabSz="895759">
              <a:spcBef>
                <a:spcPct val="25000"/>
              </a:spcBef>
              <a:spcAft>
                <a:spcPct val="10000"/>
              </a:spcAft>
            </a:pPr>
            <a:r>
              <a:rPr lang="en-CA" sz="1200" dirty="0">
                <a:latin typeface="Arial" pitchFamily="34" charset="0"/>
              </a:rPr>
              <a:t>What to include in shipment to training facility</a:t>
            </a:r>
          </a:p>
        </p:txBody>
      </p:sp>
      <p:graphicFrame>
        <p:nvGraphicFramePr>
          <p:cNvPr id="20484" name="Group 4"/>
          <p:cNvGraphicFramePr>
            <a:graphicFrameLocks noGrp="1"/>
          </p:cNvGraphicFramePr>
          <p:nvPr>
            <p:extLst>
              <p:ext uri="{D42A27DB-BD31-4B8C-83A1-F6EECF244321}">
                <p14:modId xmlns:p14="http://schemas.microsoft.com/office/powerpoint/2010/main" val="6755456"/>
              </p:ext>
            </p:extLst>
          </p:nvPr>
        </p:nvGraphicFramePr>
        <p:xfrm>
          <a:off x="478248" y="1604108"/>
          <a:ext cx="6226996" cy="1142512"/>
        </p:xfrm>
        <a:graphic>
          <a:graphicData uri="http://schemas.openxmlformats.org/drawingml/2006/table">
            <a:tbl>
              <a:tblPr/>
              <a:tblGrid>
                <a:gridCol w="838487">
                  <a:extLst>
                    <a:ext uri="{9D8B030D-6E8A-4147-A177-3AD203B41FA5}">
                      <a16:colId xmlns:a16="http://schemas.microsoft.com/office/drawing/2014/main" val="20000"/>
                    </a:ext>
                  </a:extLst>
                </a:gridCol>
                <a:gridCol w="5388509">
                  <a:extLst>
                    <a:ext uri="{9D8B030D-6E8A-4147-A177-3AD203B41FA5}">
                      <a16:colId xmlns:a16="http://schemas.microsoft.com/office/drawing/2014/main" val="20001"/>
                    </a:ext>
                  </a:extLst>
                </a:gridCol>
              </a:tblGrid>
              <a:tr h="285628">
                <a:tc>
                  <a:txBody>
                    <a:bodyPr/>
                    <a:lstStyle/>
                    <a:p>
                      <a:pPr marL="0" marR="0" lvl="0" indent="0" algn="ctr" defTabSz="90805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ＭＳ Ｐゴシック" pitchFamily="34" charset="-128"/>
                          <a:sym typeface="Wingdings" pitchFamily="2" charset="2"/>
                        </a:rPr>
                        <a:t></a:t>
                      </a:r>
                      <a:endParaRPr kumimoji="0" lang="en-US" sz="1200" b="1" i="0" u="none" strike="noStrike" cap="none" normalizeH="0" baseline="0" dirty="0">
                        <a:ln>
                          <a:noFill/>
                        </a:ln>
                        <a:solidFill>
                          <a:schemeClr val="tx1"/>
                        </a:solidFill>
                        <a:effectLst/>
                        <a:latin typeface="Times New Roman" pitchFamily="18" charset="0"/>
                        <a:ea typeface="ＭＳ Ｐゴシック" pitchFamily="34" charset="-128"/>
                        <a:sym typeface="Wingdings" pitchFamily="2" charset="2"/>
                      </a:endParaRPr>
                    </a:p>
                  </a:txBody>
                  <a:tcPr marL="92599" marR="92599" marT="45728" marB="45728" horzOverflow="overflow">
                    <a:lnL>
                      <a:noFill/>
                    </a:lnL>
                    <a:lnR w="12700" cap="flat" cmpd="sng" algn="ctr">
                      <a:solidFill>
                        <a:srgbClr val="5F5F5F"/>
                      </a:solidFill>
                      <a:prstDash val="solid"/>
                      <a:round/>
                      <a:headEnd type="none" w="sm" len="sm"/>
                      <a:tailEnd type="none" w="sm" len="sm"/>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08050" rtl="0" eaLnBrk="1" fontAlgn="base" latinLnBrk="0" hangingPunct="1">
                        <a:lnSpc>
                          <a:spcPct val="100000"/>
                        </a:lnSpc>
                        <a:spcBef>
                          <a:spcPct val="30000"/>
                        </a:spcBef>
                        <a:spcAft>
                          <a:spcPct val="0"/>
                        </a:spcAft>
                        <a:buClrTx/>
                        <a:buSzTx/>
                        <a:buFontTx/>
                        <a:buNone/>
                        <a:tabLst/>
                      </a:pPr>
                      <a:r>
                        <a:rPr kumimoji="0" lang="en-CA" sz="1200" b="1" i="0" u="none" strike="noStrike" cap="none" normalizeH="0" baseline="0" dirty="0">
                          <a:ln>
                            <a:noFill/>
                          </a:ln>
                          <a:solidFill>
                            <a:schemeClr val="tx1"/>
                          </a:solidFill>
                          <a:effectLst/>
                          <a:latin typeface="Arial" pitchFamily="34" charset="0"/>
                          <a:ea typeface="ＭＳ Ｐゴシック" pitchFamily="34" charset="-128"/>
                        </a:rPr>
                        <a:t>Item</a:t>
                      </a:r>
                      <a:endParaRPr kumimoji="0" lang="en-US" sz="1200" b="1"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w="12700" cap="flat" cmpd="sng" algn="ctr">
                      <a:solidFill>
                        <a:srgbClr val="5F5F5F"/>
                      </a:solidFill>
                      <a:prstDash val="solid"/>
                      <a:round/>
                      <a:headEnd type="none" w="sm" len="sm"/>
                      <a:tailEnd type="none" w="sm" len="sm"/>
                    </a:lnL>
                    <a:lnR>
                      <a:noFill/>
                    </a:lnR>
                    <a:lnT>
                      <a:noFill/>
                    </a:lnT>
                    <a:lnB w="12700" cap="flat" cmpd="sng" algn="ctr">
                      <a:solidFill>
                        <a:srgbClr val="5F5F5F"/>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285628">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0" marR="0" lvl="0" indent="0" algn="l" defTabSz="90805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Handouts</a:t>
                      </a:r>
                    </a:p>
                  </a:txBody>
                  <a:tcPr marL="92599" marR="92599" marT="45728" marB="45728"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5628">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165100" marR="0" lvl="0" indent="-165100" algn="l" defTabSz="908050" rtl="0" eaLnBrk="0" fontAlgn="base" latinLnBrk="0" hangingPunct="0">
                        <a:lnSpc>
                          <a:spcPct val="100000"/>
                        </a:lnSpc>
                        <a:spcBef>
                          <a:spcPct val="0"/>
                        </a:spcBef>
                        <a:spcAft>
                          <a:spcPct val="0"/>
                        </a:spcAft>
                        <a:buClr>
                          <a:srgbClr val="569544"/>
                        </a:buClr>
                        <a:buSzTx/>
                        <a:buFont typeface="Arial" pitchFamily="34" charset="0"/>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Post-its (to place at every table)</a:t>
                      </a:r>
                    </a:p>
                  </a:txBody>
                  <a:tcPr marL="92599" marR="92599" marT="45728" marB="45728"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85628">
                <a:tc>
                  <a:txBody>
                    <a:bodyPr/>
                    <a:lstStyle/>
                    <a:p>
                      <a:pPr marL="0" marR="0" lvl="0" indent="0" algn="l" defTabSz="90805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pitchFamily="34" charset="0"/>
                        <a:ea typeface="ＭＳ Ｐゴシック" pitchFamily="34" charset="-128"/>
                      </a:endParaRPr>
                    </a:p>
                  </a:txBody>
                  <a:tcPr marL="92599" marR="92599" marT="45728" marB="45728" horzOverflow="overflow">
                    <a:lnL>
                      <a:noFill/>
                    </a:lnL>
                    <a:lnR w="12700" cap="flat" cmpd="sng" algn="ctr">
                      <a:solidFill>
                        <a:srgbClr val="5F5F5F"/>
                      </a:solidFill>
                      <a:prstDash val="solid"/>
                      <a:round/>
                      <a:headEnd type="none" w="sm" len="sm"/>
                      <a:tailEnd type="none" w="sm" len="sm"/>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tc>
                  <a:txBody>
                    <a:bodyPr/>
                    <a:lstStyle/>
                    <a:p>
                      <a:pPr marL="165100" marR="0" lvl="0" indent="-165100" algn="l" defTabSz="908050" rtl="0" eaLnBrk="0" fontAlgn="base" latinLnBrk="0" hangingPunct="0">
                        <a:lnSpc>
                          <a:spcPct val="100000"/>
                        </a:lnSpc>
                        <a:spcBef>
                          <a:spcPct val="0"/>
                        </a:spcBef>
                        <a:spcAft>
                          <a:spcPct val="0"/>
                        </a:spcAft>
                        <a:buClr>
                          <a:srgbClr val="569544"/>
                        </a:buClr>
                        <a:buSzTx/>
                        <a:buFont typeface="Arial" pitchFamily="34" charset="0"/>
                        <a:buNone/>
                        <a:tabLst/>
                      </a:pPr>
                      <a:r>
                        <a:rPr kumimoji="0" lang="en-US" sz="1200" b="0" i="0" u="none" strike="noStrike" cap="none" normalizeH="0" baseline="0" dirty="0">
                          <a:ln>
                            <a:noFill/>
                          </a:ln>
                          <a:solidFill>
                            <a:schemeClr val="tx1"/>
                          </a:solidFill>
                          <a:effectLst/>
                          <a:latin typeface="Arial" pitchFamily="34" charset="0"/>
                          <a:ea typeface="ＭＳ Ｐゴシック" pitchFamily="34" charset="-128"/>
                        </a:rPr>
                        <a:t>Tent Cards (enough for participants and trainer)</a:t>
                      </a:r>
                    </a:p>
                  </a:txBody>
                  <a:tcPr marL="92599" marR="92599" marT="45728" marB="45728" horzOverflow="overflow">
                    <a:lnL w="12700" cap="flat" cmpd="sng" algn="ctr">
                      <a:solidFill>
                        <a:srgbClr val="5F5F5F"/>
                      </a:solidFill>
                      <a:prstDash val="solid"/>
                      <a:round/>
                      <a:headEnd type="none" w="sm" len="sm"/>
                      <a:tailEnd type="none" w="sm" len="sm"/>
                    </a:lnL>
                    <a:lnR>
                      <a:noFill/>
                    </a:lnR>
                    <a:lnT w="12700" cap="flat" cmpd="sng" algn="ctr">
                      <a:solidFill>
                        <a:srgbClr val="5F5F5F"/>
                      </a:solidFill>
                      <a:prstDash val="solid"/>
                      <a:round/>
                      <a:headEnd type="none" w="sm" len="sm"/>
                      <a:tailEnd type="none" w="sm" len="sm"/>
                    </a:lnT>
                    <a:lnB w="12700" cap="flat" cmpd="sng" algn="ctr">
                      <a:solidFill>
                        <a:srgbClr val="5F5F5F"/>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0024" name="Header Placeholder 6"/>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20002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sz="1000" dirty="0"/>
              <a:t>Bulloch Information Session for Retailers</a:t>
            </a:r>
          </a:p>
        </p:txBody>
      </p:sp>
      <p:sp>
        <p:nvSpPr>
          <p:cNvPr id="205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818">
              <a:defRPr sz="1100">
                <a:solidFill>
                  <a:schemeClr val="tx1"/>
                </a:solidFill>
                <a:latin typeface="Arial" pitchFamily="34" charset="0"/>
                <a:ea typeface="ＭＳ Ｐゴシック" pitchFamily="34" charset="-128"/>
              </a:defRPr>
            </a:lvl1pPr>
            <a:lvl2pPr marL="724033" indent="-278475" defTabSz="864818">
              <a:defRPr sz="1100">
                <a:solidFill>
                  <a:schemeClr val="tx1"/>
                </a:solidFill>
                <a:latin typeface="Arial" pitchFamily="34" charset="0"/>
                <a:ea typeface="ＭＳ Ｐゴシック" pitchFamily="34" charset="-128"/>
              </a:defRPr>
            </a:lvl2pPr>
            <a:lvl3pPr marL="1113897" indent="-222780" defTabSz="864818">
              <a:defRPr sz="1100">
                <a:solidFill>
                  <a:schemeClr val="tx1"/>
                </a:solidFill>
                <a:latin typeface="Arial" pitchFamily="34" charset="0"/>
                <a:ea typeface="ＭＳ Ｐゴシック" pitchFamily="34" charset="-128"/>
              </a:defRPr>
            </a:lvl3pPr>
            <a:lvl4pPr marL="1559457" indent="-222780" defTabSz="864818">
              <a:defRPr sz="1100">
                <a:solidFill>
                  <a:schemeClr val="tx1"/>
                </a:solidFill>
                <a:latin typeface="Arial" pitchFamily="34" charset="0"/>
                <a:ea typeface="ＭＳ Ｐゴシック" pitchFamily="34" charset="-128"/>
              </a:defRPr>
            </a:lvl4pPr>
            <a:lvl5pPr marL="2005016" indent="-222780" defTabSz="864818">
              <a:defRPr sz="1100">
                <a:solidFill>
                  <a:schemeClr val="tx1"/>
                </a:solidFill>
                <a:latin typeface="Arial" pitchFamily="34" charset="0"/>
                <a:ea typeface="ＭＳ Ｐゴシック" pitchFamily="34" charset="-128"/>
              </a:defRPr>
            </a:lvl5pPr>
            <a:lvl6pPr marL="2450576"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defTabSz="864818"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fld id="{0CEC9331-30FA-4B64-A6B8-A5689DBB1AE0}" type="slidenum">
              <a:rPr lang="en-US" sz="1000">
                <a:solidFill>
                  <a:srgbClr val="333333"/>
                </a:solidFill>
              </a:rPr>
              <a:pPr/>
              <a:t>8</a:t>
            </a:fld>
            <a:endParaRPr lang="en-US" sz="1000" dirty="0">
              <a:solidFill>
                <a:srgbClr val="333333"/>
              </a:solidFill>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900672796"/>
              </p:ext>
            </p:extLst>
          </p:nvPr>
        </p:nvGraphicFramePr>
        <p:xfrm>
          <a:off x="476786" y="1300695"/>
          <a:ext cx="5920374" cy="3972173"/>
        </p:xfrm>
        <a:graphic>
          <a:graphicData uri="http://schemas.openxmlformats.org/presentationml/2006/ole">
            <mc:AlternateContent xmlns:mc="http://schemas.openxmlformats.org/markup-compatibility/2006">
              <mc:Choice xmlns:v="urn:schemas-microsoft-com:vml" Requires="v">
                <p:oleObj spid="_x0000_s2225" name="Document" r:id="rId4" imgW="5905500" imgH="3797300" progId="Word.Document.8">
                  <p:embed/>
                </p:oleObj>
              </mc:Choice>
              <mc:Fallback>
                <p:oleObj name="Document" r:id="rId4" imgW="5905500" imgH="3797300" progId="Word.Document.8">
                  <p:embed/>
                  <p:pic>
                    <p:nvPicPr>
                      <p:cNvPr id="0" name=""/>
                      <p:cNvPicPr>
                        <a:picLocks noChangeAspect="1" noChangeArrowheads="1"/>
                      </p:cNvPicPr>
                      <p:nvPr/>
                    </p:nvPicPr>
                    <p:blipFill>
                      <a:blip r:embed="rId5"/>
                      <a:srcRect/>
                      <a:stretch>
                        <a:fillRect/>
                      </a:stretch>
                    </p:blipFill>
                    <p:spPr bwMode="auto">
                      <a:xfrm>
                        <a:off x="476786" y="1300695"/>
                        <a:ext cx="5920374" cy="3972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2053" name="Header Placeholder 6"/>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
        <p:nvSpPr>
          <p:cNvPr id="2054" name="Text Box 2"/>
          <p:cNvSpPr txBox="1">
            <a:spLocks noChangeArrowheads="1"/>
          </p:cNvSpPr>
          <p:nvPr/>
        </p:nvSpPr>
        <p:spPr bwMode="auto">
          <a:xfrm>
            <a:off x="336638" y="639824"/>
            <a:ext cx="2927133" cy="30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925" tIns="46462" rIns="92925" bIns="46462">
            <a:spAutoFit/>
          </a:bodyPr>
          <a:lstStyle>
            <a:lvl1pPr defTabSz="952500">
              <a:defRPr sz="1200">
                <a:solidFill>
                  <a:schemeClr val="tx1"/>
                </a:solidFill>
                <a:latin typeface="Arial" pitchFamily="34" charset="0"/>
                <a:ea typeface="ＭＳ Ｐゴシック" pitchFamily="34" charset="-128"/>
              </a:defRPr>
            </a:lvl1pPr>
            <a:lvl2pPr marL="742950" indent="-285750" defTabSz="952500">
              <a:defRPr sz="1200">
                <a:solidFill>
                  <a:schemeClr val="tx1"/>
                </a:solidFill>
                <a:latin typeface="Arial" pitchFamily="34" charset="0"/>
                <a:ea typeface="ＭＳ Ｐゴシック" pitchFamily="34" charset="-128"/>
              </a:defRPr>
            </a:lvl2pPr>
            <a:lvl3pPr marL="1143000" indent="-228600" defTabSz="952500">
              <a:defRPr sz="1200">
                <a:solidFill>
                  <a:schemeClr val="tx1"/>
                </a:solidFill>
                <a:latin typeface="Arial" pitchFamily="34" charset="0"/>
                <a:ea typeface="ＭＳ Ｐゴシック" pitchFamily="34" charset="-128"/>
              </a:defRPr>
            </a:lvl3pPr>
            <a:lvl4pPr marL="1600200" indent="-228600" defTabSz="952500">
              <a:defRPr sz="1200">
                <a:solidFill>
                  <a:schemeClr val="tx1"/>
                </a:solidFill>
                <a:latin typeface="Arial" pitchFamily="34" charset="0"/>
                <a:ea typeface="ＭＳ Ｐゴシック" pitchFamily="34" charset="-128"/>
              </a:defRPr>
            </a:lvl4pPr>
            <a:lvl5pPr marL="2057400" indent="-228600" defTabSz="952500">
              <a:defRPr sz="1200">
                <a:solidFill>
                  <a:schemeClr val="tx1"/>
                </a:solidFill>
                <a:latin typeface="Arial" pitchFamily="34" charset="0"/>
                <a:ea typeface="ＭＳ Ｐゴシック" pitchFamily="34" charset="-128"/>
              </a:defRPr>
            </a:lvl5pPr>
            <a:lvl6pPr marL="25146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6pPr>
            <a:lvl7pPr marL="29718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7pPr>
            <a:lvl8pPr marL="34290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8pPr>
            <a:lvl9pPr marL="3886200" indent="-228600" defTabSz="952500" eaLnBrk="0" fontAlgn="base" hangingPunct="0">
              <a:spcBef>
                <a:spcPct val="30000"/>
              </a:spcBef>
              <a:spcAft>
                <a:spcPts val="250"/>
              </a:spcAft>
              <a:buClr>
                <a:srgbClr val="C0C0C0"/>
              </a:buClr>
              <a:buFont typeface="Symbol" pitchFamily="18" charset="2"/>
              <a:buChar char="·"/>
              <a:defRPr sz="1200">
                <a:solidFill>
                  <a:schemeClr val="tx1"/>
                </a:solidFill>
                <a:latin typeface="Arial" pitchFamily="34" charset="0"/>
                <a:ea typeface="ＭＳ Ｐゴシック" pitchFamily="34" charset="-128"/>
              </a:defRPr>
            </a:lvl9pPr>
          </a:lstStyle>
          <a:p>
            <a:pPr>
              <a:spcBef>
                <a:spcPct val="0"/>
              </a:spcBef>
              <a:buFont typeface="Symbol" pitchFamily="18" charset="2"/>
              <a:buNone/>
            </a:pPr>
            <a:r>
              <a:rPr lang="en-CA" sz="1400" b="1" dirty="0">
                <a:solidFill>
                  <a:srgbClr val="080808"/>
                </a:solidFill>
              </a:rPr>
              <a:t>Getting Ready for the Workshop</a:t>
            </a:r>
            <a:endParaRPr lang="en-US" sz="1400" b="1" dirty="0">
              <a:solidFill>
                <a:srgbClr val="080808"/>
              </a:solidFill>
            </a:endParaRPr>
          </a:p>
        </p:txBody>
      </p:sp>
    </p:spTree>
    <p:extLst>
      <p:ext uri="{BB962C8B-B14F-4D97-AF65-F5344CB8AC3E}">
        <p14:creationId xmlns:p14="http://schemas.microsoft.com/office/powerpoint/2010/main" val="239042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459526"/>
            <a:ext cx="5744528" cy="4224814"/>
          </a:xfrm>
        </p:spPr>
        <p:txBody>
          <a:bodyPr/>
          <a:lstStyle/>
          <a:p>
            <a:r>
              <a:rPr lang="en-CA" b="1" dirty="0"/>
              <a:t>First slide of workshop</a:t>
            </a:r>
          </a:p>
          <a:p>
            <a:endParaRPr lang="en-CA" dirty="0"/>
          </a:p>
          <a:p>
            <a:pPr marL="171450" indent="-171450">
              <a:buFont typeface="Arial" panose="020B0604020202020204" pitchFamily="34" charset="0"/>
              <a:buChar char="•"/>
            </a:pPr>
            <a:r>
              <a:rPr lang="en-CA" dirty="0"/>
              <a:t>SHOW when learners enter the room.</a:t>
            </a:r>
          </a:p>
          <a:p>
            <a:pPr marL="171450" indent="-171450">
              <a:buFont typeface="Arial" panose="020B0604020202020204" pitchFamily="34" charset="0"/>
              <a:buChar char="•"/>
            </a:pPr>
            <a:r>
              <a:rPr lang="en-CA" dirty="0"/>
              <a:t>Have music playing as they take their seats.</a:t>
            </a:r>
          </a:p>
          <a:p>
            <a:pPr marL="171450" indent="-171450">
              <a:buFont typeface="Arial" panose="020B0604020202020204" pitchFamily="34" charset="0"/>
              <a:buChar char="•"/>
            </a:pPr>
            <a:r>
              <a:rPr lang="en-CA" dirty="0"/>
              <a:t>Introduce yourself and welcome them to the session one-on-one.</a:t>
            </a:r>
          </a:p>
          <a:p>
            <a:endParaRPr lang="en-CA" dirty="0"/>
          </a:p>
          <a:p>
            <a:r>
              <a:rPr lang="en-CA" dirty="0"/>
              <a:t>Once it is time to start, </a:t>
            </a:r>
            <a:r>
              <a:rPr lang="en-CA" b="1" dirty="0"/>
              <a:t>EXPLAIN</a:t>
            </a:r>
            <a:r>
              <a:rPr lang="en-CA" dirty="0"/>
              <a:t> that this workshop will help them become familiar with the new </a:t>
            </a:r>
            <a:r>
              <a:rPr lang="en-CA" dirty="0" err="1"/>
              <a:t>Bulloch</a:t>
            </a:r>
            <a:r>
              <a:rPr lang="en-CA" dirty="0"/>
              <a:t> training program and provide them with support and practice on how to get their staff ready to learn the new Bulloch POS!</a:t>
            </a:r>
          </a:p>
        </p:txBody>
      </p:sp>
      <p:sp>
        <p:nvSpPr>
          <p:cNvPr id="4" name="Slide Number Placeholder 3"/>
          <p:cNvSpPr>
            <a:spLocks noGrp="1"/>
          </p:cNvSpPr>
          <p:nvPr>
            <p:ph type="sldNum" sz="quarter" idx="10"/>
          </p:nvPr>
        </p:nvSpPr>
        <p:spPr/>
        <p:txBody>
          <a:bodyPr/>
          <a:lstStyle/>
          <a:p>
            <a:fld id="{E2C569B7-E2C2-4E3F-9BB3-92610C151623}" type="slidenum">
              <a:rPr lang="en-US" smtClean="0"/>
              <a:t>9</a:t>
            </a:fld>
            <a:endParaRPr lang="en-US" dirty="0"/>
          </a:p>
        </p:txBody>
      </p:sp>
      <p:sp>
        <p:nvSpPr>
          <p:cNvPr id="5" name="Rectangle 6"/>
          <p:cNvSpPr>
            <a:spLocks noGrp="1" noChangeArrowheads="1"/>
          </p:cNvSpPr>
          <p:nvPr>
            <p:ph type="ftr" sz="quarter" idx="4"/>
          </p:nvPr>
        </p:nvSpPr>
        <p:spPr>
          <a:xfrm>
            <a:off x="12333" y="8933646"/>
            <a:ext cx="4770435" cy="454832"/>
          </a:xfrm>
        </p:spPr>
        <p:txBody>
          <a:bodyPr/>
          <a:lstStyle/>
          <a:p>
            <a:pPr>
              <a:defRPr/>
            </a:pPr>
            <a:r>
              <a:rPr lang="en-US" sz="1000" dirty="0"/>
              <a:t>Bulloch Information Session for Retailers</a:t>
            </a:r>
            <a:endParaRPr lang="en-US" sz="800" dirty="0"/>
          </a:p>
        </p:txBody>
      </p:sp>
      <p:sp>
        <p:nvSpPr>
          <p:cNvPr id="6" name="Header Placeholder 6"/>
          <p:cNvSpPr>
            <a:spLocks noGrp="1"/>
          </p:cNvSpPr>
          <p:nvPr>
            <p:ph type="hdr" sz="quarter"/>
          </p:nvPr>
        </p:nvSpPr>
        <p:spPr bwMode="auto">
          <a:xfrm>
            <a:off x="0" y="0"/>
            <a:ext cx="3077739" cy="4694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100">
                <a:solidFill>
                  <a:schemeClr val="tx1"/>
                </a:solidFill>
                <a:latin typeface="Arial" pitchFamily="34" charset="0"/>
                <a:ea typeface="ＭＳ Ｐゴシック" pitchFamily="34" charset="-128"/>
              </a:defRPr>
            </a:lvl1pPr>
            <a:lvl2pPr marL="724033" indent="-278475">
              <a:defRPr sz="1100">
                <a:solidFill>
                  <a:schemeClr val="tx1"/>
                </a:solidFill>
                <a:latin typeface="Arial" pitchFamily="34" charset="0"/>
                <a:ea typeface="ＭＳ Ｐゴシック" pitchFamily="34" charset="-128"/>
              </a:defRPr>
            </a:lvl2pPr>
            <a:lvl3pPr marL="1113897" indent="-222780">
              <a:defRPr sz="1100">
                <a:solidFill>
                  <a:schemeClr val="tx1"/>
                </a:solidFill>
                <a:latin typeface="Arial" pitchFamily="34" charset="0"/>
                <a:ea typeface="ＭＳ Ｐゴシック" pitchFamily="34" charset="-128"/>
              </a:defRPr>
            </a:lvl3pPr>
            <a:lvl4pPr marL="1559457" indent="-222780">
              <a:defRPr sz="1100">
                <a:solidFill>
                  <a:schemeClr val="tx1"/>
                </a:solidFill>
                <a:latin typeface="Arial" pitchFamily="34" charset="0"/>
                <a:ea typeface="ＭＳ Ｐゴシック" pitchFamily="34" charset="-128"/>
              </a:defRPr>
            </a:lvl4pPr>
            <a:lvl5pPr marL="2005016" indent="-222780">
              <a:defRPr sz="1100">
                <a:solidFill>
                  <a:schemeClr val="tx1"/>
                </a:solidFill>
                <a:latin typeface="Arial" pitchFamily="34" charset="0"/>
                <a:ea typeface="ＭＳ Ｐゴシック" pitchFamily="34" charset="-128"/>
              </a:defRPr>
            </a:lvl5pPr>
            <a:lvl6pPr marL="2450576"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6pPr>
            <a:lvl7pPr marL="2896135"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7pPr>
            <a:lvl8pPr marL="3341693"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8pPr>
            <a:lvl9pPr marL="3787252" indent="-222780" eaLnBrk="0" fontAlgn="base" hangingPunct="0">
              <a:spcBef>
                <a:spcPct val="30000"/>
              </a:spcBef>
              <a:spcAft>
                <a:spcPts val="243"/>
              </a:spcAft>
              <a:buClr>
                <a:srgbClr val="C0C0C0"/>
              </a:buClr>
              <a:buFont typeface="Symbol" pitchFamily="18" charset="2"/>
              <a:buChar char="·"/>
              <a:defRPr sz="1100">
                <a:solidFill>
                  <a:schemeClr val="tx1"/>
                </a:solidFill>
                <a:latin typeface="Arial" pitchFamily="34" charset="0"/>
                <a:ea typeface="ＭＳ Ｐゴシック" pitchFamily="34" charset="-128"/>
              </a:defRPr>
            </a:lvl9pPr>
          </a:lstStyle>
          <a:p>
            <a:r>
              <a:rPr lang="en-US" sz="1000" dirty="0">
                <a:solidFill>
                  <a:srgbClr val="333333"/>
                </a:solidFill>
              </a:rPr>
              <a:t>Facilitator Guide</a:t>
            </a:r>
          </a:p>
        </p:txBody>
      </p:sp>
    </p:spTree>
    <p:extLst>
      <p:ext uri="{BB962C8B-B14F-4D97-AF65-F5344CB8AC3E}">
        <p14:creationId xmlns:p14="http://schemas.microsoft.com/office/powerpoint/2010/main" val="197974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633E68-4E62-154D-A5C9-E04D81EC9F6E}"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223546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C6C9761-B9EE-6D4D-BA18-7F5F4BA31C26}"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7537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odule 4">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752528"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81DDB91-4E49-D543-935B-40CCEBD35876}"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419259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odule 4">
    <p:spTree>
      <p:nvGrpSpPr>
        <p:cNvPr id="1" name=""/>
        <p:cNvGrpSpPr/>
        <p:nvPr/>
      </p:nvGrpSpPr>
      <p:grpSpPr>
        <a:xfrm>
          <a:off x="0" y="0"/>
          <a:ext cx="0" cy="0"/>
          <a:chOff x="0" y="0"/>
          <a:chExt cx="0" cy="0"/>
        </a:xfrm>
      </p:grpSpPr>
      <p:sp>
        <p:nvSpPr>
          <p:cNvPr id="7" name="Rectangle 6"/>
          <p:cNvSpPr/>
          <p:nvPr userDrawn="1"/>
        </p:nvSpPr>
        <p:spPr>
          <a:xfrm>
            <a:off x="6300192" y="0"/>
            <a:ext cx="2843808" cy="6858000"/>
          </a:xfrm>
          <a:prstGeom prst="rect">
            <a:avLst/>
          </a:prstGeom>
          <a:solidFill>
            <a:srgbClr val="F2A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8" y="1448744"/>
            <a:ext cx="6229671"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15DF3FD-3A46-0547-B3D0-63BADA01D557}"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6160258"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34412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45E43-9CDC-434F-B977-D64A6180AFE6}" type="datetime1">
              <a:rPr lang="en-CA" smtClean="0"/>
              <a:t>2021-11-22</a:t>
            </a:fld>
            <a:endParaRPr lang="en-US" dirty="0"/>
          </a:p>
        </p:txBody>
      </p:sp>
      <p:sp>
        <p:nvSpPr>
          <p:cNvPr id="3" name="Footer Placeholder 2"/>
          <p:cNvSpPr>
            <a:spLocks noGrp="1"/>
          </p:cNvSpPr>
          <p:nvPr>
            <p:ph type="ftr" sz="quarter" idx="11"/>
          </p:nvPr>
        </p:nvSpPr>
        <p:spPr/>
        <p:txBody>
          <a:bodyPr/>
          <a:lstStyle/>
          <a:p>
            <a:r>
              <a:rPr lang="en-US" dirty="0"/>
              <a:t>GETTING YOU &amp; RETAILERS  READY FOR BULLOCH</a:t>
            </a:r>
          </a:p>
        </p:txBody>
      </p:sp>
      <p:sp>
        <p:nvSpPr>
          <p:cNvPr id="4" name="Slide Number Placeholder 3"/>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99466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6C7DA-99CF-3648-8F55-240F6A34257D}" type="datetime1">
              <a:rPr lang="en-CA" smtClean="0"/>
              <a:t>2021-11-22</a:t>
            </a:fld>
            <a:endParaRPr lang="en-US" dirty="0"/>
          </a:p>
        </p:txBody>
      </p:sp>
      <p:sp>
        <p:nvSpPr>
          <p:cNvPr id="6" name="Footer Placeholder 5"/>
          <p:cNvSpPr>
            <a:spLocks noGrp="1"/>
          </p:cNvSpPr>
          <p:nvPr>
            <p:ph type="ftr" sz="quarter" idx="11"/>
          </p:nvPr>
        </p:nvSpPr>
        <p:spPr/>
        <p:txBody>
          <a:bodyPr/>
          <a:lstStyle/>
          <a:p>
            <a:r>
              <a:rPr lang="en-US" dirty="0"/>
              <a:t>GETTING YOU &amp; RETAILERS  READY FOR BULLOCH</a:t>
            </a:r>
          </a:p>
        </p:txBody>
      </p:sp>
      <p:sp>
        <p:nvSpPr>
          <p:cNvPr id="7" name="Slide Number Placeholder 6"/>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1425192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30163-240F-7940-A8DA-14AB2C98E3B2}" type="datetime1">
              <a:rPr lang="en-CA" smtClean="0"/>
              <a:t>2021-11-22</a:t>
            </a:fld>
            <a:endParaRPr lang="en-US" dirty="0"/>
          </a:p>
        </p:txBody>
      </p:sp>
      <p:sp>
        <p:nvSpPr>
          <p:cNvPr id="6" name="Footer Placeholder 5"/>
          <p:cNvSpPr>
            <a:spLocks noGrp="1"/>
          </p:cNvSpPr>
          <p:nvPr>
            <p:ph type="ftr" sz="quarter" idx="11"/>
          </p:nvPr>
        </p:nvSpPr>
        <p:spPr/>
        <p:txBody>
          <a:bodyPr/>
          <a:lstStyle/>
          <a:p>
            <a:r>
              <a:rPr lang="en-US" dirty="0"/>
              <a:t>GETTING YOU &amp; RETAILERS  READY FOR BULLOCH</a:t>
            </a:r>
          </a:p>
        </p:txBody>
      </p:sp>
      <p:sp>
        <p:nvSpPr>
          <p:cNvPr id="7" name="Slide Number Placeholder 6"/>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244339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71444-5ECA-ED47-AF94-8E06739BC14B}"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362908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DADF3-8DAC-8D47-A300-E38051EE954B}"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Tree>
    <p:extLst>
      <p:ext uri="{BB962C8B-B14F-4D97-AF65-F5344CB8AC3E}">
        <p14:creationId xmlns:p14="http://schemas.microsoft.com/office/powerpoint/2010/main" val="70353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453B2B-5AC4-894B-8B92-30334CB53745}"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Tree>
    <p:extLst>
      <p:ext uri="{BB962C8B-B14F-4D97-AF65-F5344CB8AC3E}">
        <p14:creationId xmlns:p14="http://schemas.microsoft.com/office/powerpoint/2010/main" val="379169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odule 1">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
        <p:nvSpPr>
          <p:cNvPr id="7" name="Rectangle 6"/>
          <p:cNvSpPr/>
          <p:nvPr userDrawn="1"/>
        </p:nvSpPr>
        <p:spPr>
          <a:xfrm>
            <a:off x="0" y="1358283"/>
            <a:ext cx="9144000" cy="5499717"/>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53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odule 1">
    <p:spTree>
      <p:nvGrpSpPr>
        <p:cNvPr id="1" name=""/>
        <p:cNvGrpSpPr/>
        <p:nvPr/>
      </p:nvGrpSpPr>
      <p:grpSpPr>
        <a:xfrm>
          <a:off x="0" y="0"/>
          <a:ext cx="0" cy="0"/>
          <a:chOff x="0" y="0"/>
          <a:chExt cx="0" cy="0"/>
        </a:xfrm>
      </p:grpSpPr>
      <p:sp>
        <p:nvSpPr>
          <p:cNvPr id="2" name="Rectangle 1"/>
          <p:cNvSpPr/>
          <p:nvPr userDrawn="1"/>
        </p:nvSpPr>
        <p:spPr>
          <a:xfrm>
            <a:off x="0" y="0"/>
            <a:ext cx="5292080" cy="6858000"/>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824536"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862F09-2486-AC40-AC29-A8953517CB17}"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1754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BEE622-974E-104F-8C17-6FF4BAC1742D}"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accent6"/>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95699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odule 2">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rgbClr val="FA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7A350A-D7BE-1046-BCC4-1CD3331837B2}"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38265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C83128-9557-7340-A9BB-57BF560DFE42}"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kern="1200" cap="all" spc="300" baseline="0" dirty="0" smtClean="0">
                <a:solidFill>
                  <a:schemeClr val="accent4"/>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p>
        </p:txBody>
      </p:sp>
    </p:spTree>
    <p:extLst>
      <p:ext uri="{BB962C8B-B14F-4D97-AF65-F5344CB8AC3E}">
        <p14:creationId xmlns:p14="http://schemas.microsoft.com/office/powerpoint/2010/main" val="4251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odule 3">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F15918-2490-6146-A404-1E7EEE3A6FFC}"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53383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module 3">
    <p:spTree>
      <p:nvGrpSpPr>
        <p:cNvPr id="1" name=""/>
        <p:cNvGrpSpPr/>
        <p:nvPr/>
      </p:nvGrpSpPr>
      <p:grpSpPr>
        <a:xfrm>
          <a:off x="0" y="0"/>
          <a:ext cx="0" cy="0"/>
          <a:chOff x="0" y="0"/>
          <a:chExt cx="0" cy="0"/>
        </a:xfrm>
      </p:grpSpPr>
      <p:sp>
        <p:nvSpPr>
          <p:cNvPr id="7" name="Rectangle 6"/>
          <p:cNvSpPr/>
          <p:nvPr userDrawn="1"/>
        </p:nvSpPr>
        <p:spPr>
          <a:xfrm>
            <a:off x="4958080" y="0"/>
            <a:ext cx="41859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idx="1"/>
          </p:nvPr>
        </p:nvSpPr>
        <p:spPr>
          <a:xfrm>
            <a:off x="323529" y="1448744"/>
            <a:ext cx="4339911" cy="3861810"/>
          </a:xfrm>
        </p:spPr>
        <p:txBody>
          <a:bodyPr>
            <a:noAutofit/>
          </a:bodyPr>
          <a:lstStyle>
            <a:lvl1pPr marL="0" indent="0">
              <a:buNone/>
              <a:defRPr sz="2400">
                <a:solidFill>
                  <a:srgbClr val="F2AB1E"/>
                </a:solidFill>
              </a:defRPr>
            </a:lvl1pPr>
            <a:lvl2pPr marL="628650" indent="-171450">
              <a:buFont typeface="Arial" panose="020B0604020202020204" pitchFamily="34" charset="0"/>
              <a:buChar char="•"/>
              <a:defRPr sz="2000">
                <a:solidFill>
                  <a:srgbClr val="F2AB1E"/>
                </a:solidFill>
              </a:defRPr>
            </a:lvl2pPr>
            <a:lvl3pPr marL="1143000" indent="-228600">
              <a:buFont typeface="Courier New" panose="02070309020205020404" pitchFamily="49" charset="0"/>
              <a:buChar char="o"/>
              <a:defRPr sz="2000">
                <a:solidFill>
                  <a:srgbClr val="F2AB1E"/>
                </a:solidFill>
              </a:defRPr>
            </a:lvl3pPr>
            <a:lvl4pPr marL="1600200" indent="-228600">
              <a:buFont typeface="Wingdings" panose="05000000000000000000" pitchFamily="2" charset="2"/>
              <a:buChar char="§"/>
              <a:defRPr sz="2000">
                <a:solidFill>
                  <a:srgbClr val="F2AB1E"/>
                </a:solidFill>
              </a:defRPr>
            </a:lvl4pPr>
            <a:lvl5pPr>
              <a:defRPr sz="2000">
                <a:solidFill>
                  <a:srgbClr val="F2AB1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57D4AF-979F-F643-8BBD-BFA7ACD61030}" type="datetime1">
              <a:rPr lang="en-CA" smtClean="0"/>
              <a:t>2021-11-22</a:t>
            </a:fld>
            <a:endParaRPr lang="en-US" dirty="0"/>
          </a:p>
        </p:txBody>
      </p:sp>
      <p:sp>
        <p:nvSpPr>
          <p:cNvPr id="5" name="Footer Placeholder 4"/>
          <p:cNvSpPr>
            <a:spLocks noGrp="1"/>
          </p:cNvSpPr>
          <p:nvPr>
            <p:ph type="ftr" sz="quarter" idx="11"/>
          </p:nvPr>
        </p:nvSpPr>
        <p:spPr/>
        <p:txBody>
          <a:bodyPr/>
          <a:lstStyle/>
          <a:p>
            <a:r>
              <a:rPr lang="en-US" dirty="0"/>
              <a:t>GETTING YOU &amp; RETAILERS  READY FOR BULLOCH</a:t>
            </a:r>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dirty="0"/>
          </a:p>
        </p:txBody>
      </p:sp>
      <p:sp>
        <p:nvSpPr>
          <p:cNvPr id="8" name="Title 1"/>
          <p:cNvSpPr>
            <a:spLocks noGrp="1"/>
          </p:cNvSpPr>
          <p:nvPr>
            <p:ph type="title" hasCustomPrompt="1"/>
          </p:nvPr>
        </p:nvSpPr>
        <p:spPr>
          <a:xfrm>
            <a:off x="304474" y="181050"/>
            <a:ext cx="4389446"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64237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F2B76-A9FB-F047-A020-295A9F102303}" type="datetime1">
              <a:rPr lang="en-CA" smtClean="0"/>
              <a:t>2021-11-22</a:t>
            </a:fld>
            <a:endParaRPr lang="en-US" dirty="0"/>
          </a:p>
        </p:txBody>
      </p:sp>
      <p:sp>
        <p:nvSpPr>
          <p:cNvPr id="5" name="Footer Placeholder 4"/>
          <p:cNvSpPr>
            <a:spLocks noGrp="1"/>
          </p:cNvSpPr>
          <p:nvPr>
            <p:ph type="ftr" sz="quarter" idx="3"/>
          </p:nvPr>
        </p:nvSpPr>
        <p:spPr>
          <a:xfrm>
            <a:off x="3124200" y="6356350"/>
            <a:ext cx="3137908"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GETTING YOU &amp; RETAILERS  READY FOR BULLOCH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E2B33-9928-4727-8E67-0AB5FDCD7712}" type="slidenum">
              <a:rPr lang="en-US" smtClean="0"/>
              <a:t>‹#›</a:t>
            </a:fld>
            <a:endParaRPr lang="en-US" dirty="0"/>
          </a:p>
        </p:txBody>
      </p:sp>
    </p:spTree>
    <p:extLst>
      <p:ext uri="{BB962C8B-B14F-4D97-AF65-F5344CB8AC3E}">
        <p14:creationId xmlns:p14="http://schemas.microsoft.com/office/powerpoint/2010/main" val="320417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8" r:id="rId4"/>
    <p:sldLayoutId id="2147483665" r:id="rId5"/>
    <p:sldLayoutId id="2147483669" r:id="rId6"/>
    <p:sldLayoutId id="2147483666" r:id="rId7"/>
    <p:sldLayoutId id="2147483670" r:id="rId8"/>
    <p:sldLayoutId id="2147483674" r:id="rId9"/>
    <p:sldLayoutId id="2147483667" r:id="rId10"/>
    <p:sldLayoutId id="2147483671" r:id="rId11"/>
    <p:sldLayoutId id="2147483672" r:id="rId12"/>
    <p:sldLayoutId id="2147483655" r:id="rId13"/>
    <p:sldLayoutId id="2147483656" r:id="rId14"/>
    <p:sldLayoutId id="2147483657" r:id="rId15"/>
    <p:sldLayoutId id="2147483658" r:id="rId16"/>
    <p:sldLayoutId id="2147483659" r:id="rId17"/>
  </p:sldLayoutIdLst>
  <p:hf sldNum="0" hdr="0" ftr="0" dt="0"/>
  <p:txStyles>
    <p:titleStyle>
      <a:lvl1pPr algn="ctr" defTabSz="914400" rtl="0" eaLnBrk="1" latinLnBrk="0" hangingPunct="1">
        <a:spcBef>
          <a:spcPct val="0"/>
        </a:spcBef>
        <a:buNone/>
        <a:defRPr sz="4400" kern="1200">
          <a:solidFill>
            <a:srgbClr val="00004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4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4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4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48"/>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p>
            <a:endParaRPr lang="en-US" dirty="0"/>
          </a:p>
        </p:txBody>
      </p:sp>
      <p:sp>
        <p:nvSpPr>
          <p:cNvPr id="7"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8"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pic>
        <p:nvPicPr>
          <p:cNvPr id="10" name="Picture 9"/>
          <p:cNvPicPr>
            <a:picLocks/>
          </p:cNvPicPr>
          <p:nvPr/>
        </p:nvPicPr>
        <p:blipFill rotWithShape="1">
          <a:blip r:embed="rId4">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1" name="Rectangle 10"/>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2" name="Rectangle 11"/>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Bulloch Information Session for Retailers</a:t>
            </a:r>
          </a:p>
        </p:txBody>
      </p:sp>
    </p:spTree>
    <p:custDataLst>
      <p:tags r:id="rId1"/>
    </p:custDataLst>
    <p:extLst>
      <p:ext uri="{BB962C8B-B14F-4D97-AF65-F5344CB8AC3E}">
        <p14:creationId xmlns:p14="http://schemas.microsoft.com/office/powerpoint/2010/main" val="14736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CA" sz="4800" dirty="0">
                <a:solidFill>
                  <a:srgbClr val="F2AB1E"/>
                </a:solidFill>
              </a:rPr>
              <a:t>AGENDA</a:t>
            </a:r>
            <a:endParaRPr lang="en-US" sz="4800" dirty="0">
              <a:solidFill>
                <a:srgbClr val="F2AB1E"/>
              </a:solidFill>
            </a:endParaRPr>
          </a:p>
        </p:txBody>
      </p:sp>
      <p:pic>
        <p:nvPicPr>
          <p:cNvPr id="11" name="Picture Placeholder 23"/>
          <p:cNvPicPr>
            <a:picLocks/>
          </p:cNvPicPr>
          <p:nvPr/>
        </p:nvPicPr>
        <p:blipFill rotWithShape="1">
          <a:blip r:embed="rId4" cstate="print">
            <a:extLst>
              <a:ext uri="{28A0092B-C50C-407E-A947-70E740481C1C}">
                <a14:useLocalDpi xmlns:a14="http://schemas.microsoft.com/office/drawing/2010/main" val="0"/>
              </a:ext>
            </a:extLst>
          </a:blip>
          <a:srcRect r="3844"/>
          <a:stretch/>
        </p:blipFill>
        <p:spPr>
          <a:xfrm>
            <a:off x="6405892" y="2466327"/>
            <a:ext cx="2664000" cy="1980000"/>
          </a:xfrm>
          <a:prstGeom prst="rect">
            <a:avLst/>
          </a:prstGeom>
          <a:noFill/>
          <a:ln w="19050">
            <a:solidFill>
              <a:srgbClr val="525B68"/>
            </a:solidFill>
          </a:ln>
        </p:spPr>
      </p:pic>
      <p:pic>
        <p:nvPicPr>
          <p:cNvPr id="13" name="Picture Placeholder 23"/>
          <p:cNvPicPr>
            <a:picLocks/>
          </p:cNvPicPr>
          <p:nvPr/>
        </p:nvPicPr>
        <p:blipFill rotWithShape="1">
          <a:blip r:embed="rId5" cstate="print">
            <a:extLst>
              <a:ext uri="{28A0092B-C50C-407E-A947-70E740481C1C}">
                <a14:useLocalDpi xmlns:a14="http://schemas.microsoft.com/office/drawing/2010/main" val="0"/>
              </a:ext>
            </a:extLst>
          </a:blip>
          <a:srcRect t="3584" r="1328"/>
          <a:stretch/>
        </p:blipFill>
        <p:spPr>
          <a:xfrm>
            <a:off x="6400181" y="4770470"/>
            <a:ext cx="2664000" cy="1980000"/>
          </a:xfrm>
          <a:prstGeom prst="rect">
            <a:avLst/>
          </a:prstGeom>
          <a:noFill/>
          <a:ln w="19050">
            <a:solidFill>
              <a:srgbClr val="525B68"/>
            </a:solidFill>
          </a:ln>
        </p:spPr>
      </p:pic>
      <p:pic>
        <p:nvPicPr>
          <p:cNvPr id="15" name="Picture 8" descr="C:\Users\Trevor\AppData\Local\Microsoft\Windows\INetCache\IE\I5YQ4R1C\thatsmyboy-Simple-Red-Checkmark[1].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8" y="1522551"/>
            <a:ext cx="576000" cy="576000"/>
          </a:xfrm>
          <a:prstGeom prst="rect">
            <a:avLst/>
          </a:prstGeom>
          <a:solidFill>
            <a:schemeClr val="bg1"/>
          </a:solidFill>
          <a:ln>
            <a:solidFill>
              <a:schemeClr val="bg1"/>
            </a:solidFill>
          </a:ln>
        </p:spPr>
      </p:pic>
      <p:sp>
        <p:nvSpPr>
          <p:cNvPr id="19" name="Content Placeholder 57"/>
          <p:cNvSpPr txBox="1">
            <a:spLocks/>
          </p:cNvSpPr>
          <p:nvPr/>
        </p:nvSpPr>
        <p:spPr>
          <a:xfrm>
            <a:off x="857128" y="4620245"/>
            <a:ext cx="5021156" cy="576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Conclusion</a:t>
            </a:r>
            <a:endParaRPr lang="en-CA" sz="1600" dirty="0"/>
          </a:p>
        </p:txBody>
      </p:sp>
      <p:sp>
        <p:nvSpPr>
          <p:cNvPr id="20" name="Content Placeholder 57"/>
          <p:cNvSpPr txBox="1">
            <a:spLocks/>
          </p:cNvSpPr>
          <p:nvPr/>
        </p:nvSpPr>
        <p:spPr>
          <a:xfrm>
            <a:off x="857126" y="3835157"/>
            <a:ext cx="5040000" cy="573558"/>
          </a:xfrm>
          <a:prstGeom prst="rect">
            <a:avLst/>
          </a:prstGeom>
          <a:solidFill>
            <a:srgbClr val="FA8662"/>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Introduce the training to staff</a:t>
            </a:r>
          </a:p>
        </p:txBody>
      </p:sp>
      <p:sp>
        <p:nvSpPr>
          <p:cNvPr id="24" name="Content Placeholder 57"/>
          <p:cNvSpPr txBox="1">
            <a:spLocks/>
          </p:cNvSpPr>
          <p:nvPr/>
        </p:nvSpPr>
        <p:spPr>
          <a:xfrm>
            <a:off x="857127" y="2264978"/>
            <a:ext cx="5021159" cy="601594"/>
          </a:xfrm>
          <a:prstGeom prst="rect">
            <a:avLst/>
          </a:prstGeom>
          <a:solidFill>
            <a:srgbClr val="4B95A9"/>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Purpose of the </a:t>
            </a:r>
            <a:r>
              <a:rPr lang="en-CA" sz="2200" dirty="0" err="1"/>
              <a:t>Bulloch</a:t>
            </a:r>
            <a:r>
              <a:rPr lang="en-CA" sz="2200" dirty="0"/>
              <a:t> training </a:t>
            </a:r>
          </a:p>
        </p:txBody>
      </p:sp>
      <p:sp>
        <p:nvSpPr>
          <p:cNvPr id="25" name="Content Placeholder 57"/>
          <p:cNvSpPr txBox="1">
            <a:spLocks/>
          </p:cNvSpPr>
          <p:nvPr/>
        </p:nvSpPr>
        <p:spPr>
          <a:xfrm>
            <a:off x="857126" y="3050068"/>
            <a:ext cx="5021159" cy="576000"/>
          </a:xfrm>
          <a:prstGeom prst="rect">
            <a:avLst/>
          </a:prstGeom>
          <a:solidFill>
            <a:srgbClr val="17C4CB"/>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Use the training program materials</a:t>
            </a:r>
          </a:p>
        </p:txBody>
      </p:sp>
      <p:sp>
        <p:nvSpPr>
          <p:cNvPr id="27" name="Content Placeholder 57"/>
          <p:cNvSpPr txBox="1">
            <a:spLocks/>
          </p:cNvSpPr>
          <p:nvPr/>
        </p:nvSpPr>
        <p:spPr>
          <a:xfrm>
            <a:off x="846240" y="1566308"/>
            <a:ext cx="5040000" cy="504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Introduction</a:t>
            </a:r>
          </a:p>
        </p:txBody>
      </p:sp>
      <p:grpSp>
        <p:nvGrpSpPr>
          <p:cNvPr id="4" name="Group 3">
            <a:extLst>
              <a:ext uri="{FF2B5EF4-FFF2-40B4-BE49-F238E27FC236}">
                <a16:creationId xmlns:a16="http://schemas.microsoft.com/office/drawing/2014/main" id="{850CD1F4-6373-4E39-996B-9B30C6AF9B4E}"/>
              </a:ext>
            </a:extLst>
          </p:cNvPr>
          <p:cNvGrpSpPr/>
          <p:nvPr/>
        </p:nvGrpSpPr>
        <p:grpSpPr>
          <a:xfrm>
            <a:off x="6399889" y="140989"/>
            <a:ext cx="2664292" cy="1980000"/>
            <a:chOff x="6399889" y="140989"/>
            <a:chExt cx="2664292" cy="1980000"/>
          </a:xfrm>
        </p:grpSpPr>
        <p:pic>
          <p:nvPicPr>
            <p:cNvPr id="10" name="Picture Placeholder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9889" y="140989"/>
              <a:ext cx="2664292" cy="1980000"/>
            </a:xfrm>
            <a:prstGeom prst="rect">
              <a:avLst/>
            </a:prstGeom>
            <a:noFill/>
            <a:ln w="19050">
              <a:solidFill>
                <a:srgbClr val="525B68"/>
              </a:solidFill>
            </a:ln>
          </p:spPr>
        </p:pic>
        <p:pic>
          <p:nvPicPr>
            <p:cNvPr id="3" name="Picture 2" descr="Graphical user interface, website&#10;&#10;Description automatically generated">
              <a:extLst>
                <a:ext uri="{FF2B5EF4-FFF2-40B4-BE49-F238E27FC236}">
                  <a16:creationId xmlns:a16="http://schemas.microsoft.com/office/drawing/2014/main" id="{1785F37C-AA89-4108-908B-C50F8684488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57" t="68" r="6175" b="77873"/>
            <a:stretch/>
          </p:blipFill>
          <p:spPr>
            <a:xfrm>
              <a:off x="6973498" y="804863"/>
              <a:ext cx="1505867" cy="1028700"/>
            </a:xfrm>
            <a:prstGeom prst="rect">
              <a:avLst/>
            </a:prstGeom>
          </p:spPr>
        </p:pic>
      </p:grpSp>
    </p:spTree>
    <p:custDataLst>
      <p:tags r:id="rId1"/>
    </p:custDataLst>
    <p:extLst>
      <p:ext uri="{BB962C8B-B14F-4D97-AF65-F5344CB8AC3E}">
        <p14:creationId xmlns:p14="http://schemas.microsoft.com/office/powerpoint/2010/main" val="218212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304473" y="181050"/>
            <a:ext cx="8531097" cy="871686"/>
          </a:xfrm>
          <a:prstGeom prst="rect">
            <a:avLst/>
          </a:prstGeom>
        </p:spPr>
        <p:txBody>
          <a:bodyPr/>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Expectations</a:t>
            </a:r>
            <a:endParaRPr lang="en-US" sz="4800" b="1" dirty="0">
              <a:solidFill>
                <a:srgbClr val="F2AB1E"/>
              </a:solidFill>
            </a:endParaRPr>
          </a:p>
        </p:txBody>
      </p:sp>
      <p:sp>
        <p:nvSpPr>
          <p:cNvPr id="3" name="Content Placeholder 11"/>
          <p:cNvSpPr txBox="1">
            <a:spLocks/>
          </p:cNvSpPr>
          <p:nvPr/>
        </p:nvSpPr>
        <p:spPr>
          <a:xfrm>
            <a:off x="781427" y="2002901"/>
            <a:ext cx="7691287" cy="43289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5137" indent="-457200">
              <a:spcAft>
                <a:spcPct val="20000"/>
              </a:spcAft>
              <a:buFont typeface="Arial"/>
              <a:buChar char="•"/>
            </a:pPr>
            <a:r>
              <a:rPr lang="en-US" dirty="0">
                <a:solidFill>
                  <a:srgbClr val="525B68"/>
                </a:solidFill>
                <a:ea typeface="ＭＳ Ｐゴシック" charset="0"/>
                <a:cs typeface="Calibri"/>
              </a:rPr>
              <a:t>What do you expect to accomplish upon completion of this workshop?</a:t>
            </a:r>
          </a:p>
          <a:p>
            <a:pPr marL="465137" indent="-457200">
              <a:spcAft>
                <a:spcPct val="20000"/>
              </a:spcAft>
              <a:buFont typeface="Arial"/>
              <a:buChar char="•"/>
            </a:pPr>
            <a:r>
              <a:rPr lang="en-US" dirty="0">
                <a:solidFill>
                  <a:srgbClr val="525B68"/>
                </a:solidFill>
                <a:ea typeface="ＭＳ Ｐゴシック" charset="0"/>
                <a:cs typeface="Calibri"/>
              </a:rPr>
              <a:t>What knowledge or skills do you feel you “need to have” to help your staff transition to the Bulloch system?</a:t>
            </a:r>
          </a:p>
          <a:p>
            <a:pPr marL="465137" indent="-457200">
              <a:spcAft>
                <a:spcPct val="20000"/>
              </a:spcAft>
              <a:buFont typeface="Arial"/>
              <a:buChar char="•"/>
            </a:pPr>
            <a:r>
              <a:rPr lang="en-US" dirty="0">
                <a:solidFill>
                  <a:srgbClr val="525B68"/>
                </a:solidFill>
                <a:ea typeface="ＭＳ Ｐゴシック" charset="0"/>
                <a:cs typeface="Calibri"/>
              </a:rPr>
              <a:t>What is your greatest challenge to confidently communicate and educate staff?</a:t>
            </a:r>
          </a:p>
        </p:txBody>
      </p:sp>
      <p:sp>
        <p:nvSpPr>
          <p:cNvPr id="6" name="Rectangle 5"/>
          <p:cNvSpPr/>
          <p:nvPr/>
        </p:nvSpPr>
        <p:spPr>
          <a:xfrm>
            <a:off x="0" y="5824849"/>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104064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304473" y="181050"/>
            <a:ext cx="8531097" cy="871686"/>
          </a:xfrm>
          <a:prstGeom prst="rect">
            <a:avLst/>
          </a:prstGeom>
        </p:spPr>
        <p:txBody>
          <a:bodyPr/>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Working Together</a:t>
            </a:r>
            <a:endParaRPr lang="en-US" sz="4800" b="1" dirty="0">
              <a:solidFill>
                <a:srgbClr val="F2AB1E"/>
              </a:solidFill>
            </a:endParaRPr>
          </a:p>
        </p:txBody>
      </p:sp>
      <p:sp>
        <p:nvSpPr>
          <p:cNvPr id="3" name="Content Placeholder 11"/>
          <p:cNvSpPr txBox="1">
            <a:spLocks/>
          </p:cNvSpPr>
          <p:nvPr/>
        </p:nvSpPr>
        <p:spPr>
          <a:xfrm>
            <a:off x="781427" y="1415141"/>
            <a:ext cx="7691287" cy="473528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20000"/>
              </a:lnSpc>
              <a:buFont typeface="Arial"/>
              <a:buChar char="•"/>
            </a:pPr>
            <a:r>
              <a:rPr lang="en-US" dirty="0">
                <a:solidFill>
                  <a:srgbClr val="525B68"/>
                </a:solidFill>
              </a:rPr>
              <a:t>Parking Lot</a:t>
            </a:r>
          </a:p>
          <a:p>
            <a:pPr marL="342900" indent="-342900">
              <a:lnSpc>
                <a:spcPct val="120000"/>
              </a:lnSpc>
              <a:buFont typeface="Arial"/>
              <a:buChar char="•"/>
            </a:pPr>
            <a:r>
              <a:rPr lang="en-US" dirty="0">
                <a:solidFill>
                  <a:srgbClr val="525B68"/>
                </a:solidFill>
              </a:rPr>
              <a:t>“Rules of the Road”</a:t>
            </a:r>
          </a:p>
          <a:p>
            <a:pPr lvl="1">
              <a:lnSpc>
                <a:spcPct val="120000"/>
              </a:lnSpc>
            </a:pPr>
            <a:r>
              <a:rPr lang="en-US" dirty="0">
                <a:solidFill>
                  <a:srgbClr val="525B68"/>
                </a:solidFill>
              </a:rPr>
              <a:t>Be engaged and participate – take responsibility to grow your skills</a:t>
            </a:r>
          </a:p>
          <a:p>
            <a:pPr lvl="1">
              <a:lnSpc>
                <a:spcPct val="120000"/>
              </a:lnSpc>
            </a:pPr>
            <a:r>
              <a:rPr lang="en-US" dirty="0">
                <a:solidFill>
                  <a:srgbClr val="525B68"/>
                </a:solidFill>
              </a:rPr>
              <a:t>Turn off your mobile</a:t>
            </a:r>
          </a:p>
          <a:p>
            <a:pPr lvl="1">
              <a:lnSpc>
                <a:spcPct val="120000"/>
              </a:lnSpc>
            </a:pPr>
            <a:r>
              <a:rPr lang="en-US" dirty="0">
                <a:solidFill>
                  <a:srgbClr val="525B68"/>
                </a:solidFill>
              </a:rPr>
              <a:t>Remain in the room</a:t>
            </a:r>
          </a:p>
          <a:p>
            <a:pPr lvl="1">
              <a:lnSpc>
                <a:spcPct val="120000"/>
              </a:lnSpc>
            </a:pPr>
            <a:r>
              <a:rPr lang="en-US" dirty="0">
                <a:solidFill>
                  <a:srgbClr val="525B68"/>
                </a:solidFill>
              </a:rPr>
              <a:t>Stay on task and on time</a:t>
            </a:r>
          </a:p>
          <a:p>
            <a:pPr lvl="1">
              <a:lnSpc>
                <a:spcPct val="120000"/>
              </a:lnSpc>
            </a:pPr>
            <a:r>
              <a:rPr lang="en-US" dirty="0">
                <a:solidFill>
                  <a:srgbClr val="525B68"/>
                </a:solidFill>
              </a:rPr>
              <a:t>Ask clarifying questions</a:t>
            </a:r>
          </a:p>
          <a:p>
            <a:pPr lvl="1">
              <a:lnSpc>
                <a:spcPct val="120000"/>
              </a:lnSpc>
            </a:pPr>
            <a:r>
              <a:rPr lang="en-US" dirty="0">
                <a:solidFill>
                  <a:srgbClr val="525B68"/>
                </a:solidFill>
              </a:rPr>
              <a:t>Respect opinions</a:t>
            </a:r>
          </a:p>
          <a:p>
            <a:pPr lvl="1">
              <a:lnSpc>
                <a:spcPct val="120000"/>
              </a:lnSpc>
            </a:pPr>
            <a:r>
              <a:rPr lang="en-US" dirty="0">
                <a:solidFill>
                  <a:srgbClr val="525B68"/>
                </a:solidFill>
              </a:rPr>
              <a:t>Help each other learn and grow</a:t>
            </a:r>
          </a:p>
        </p:txBody>
      </p:sp>
      <p:sp>
        <p:nvSpPr>
          <p:cNvPr id="6" name="Rectangle 5"/>
          <p:cNvSpPr/>
          <p:nvPr/>
        </p:nvSpPr>
        <p:spPr>
          <a:xfrm>
            <a:off x="0" y="5824849"/>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414145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website&#10;&#10;Description automatically generated">
            <a:extLst>
              <a:ext uri="{FF2B5EF4-FFF2-40B4-BE49-F238E27FC236}">
                <a16:creationId xmlns:a16="http://schemas.microsoft.com/office/drawing/2014/main" id="{52EDB8CB-0735-482F-920E-CAD7B01D8B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7" t="68" r="6175" b="36140"/>
          <a:stretch/>
        </p:blipFill>
        <p:spPr>
          <a:xfrm>
            <a:off x="6162218" y="1329703"/>
            <a:ext cx="2578007" cy="5092877"/>
          </a:xfrm>
          <a:prstGeom prst="rect">
            <a:avLst/>
          </a:prstGeom>
          <a:ln w="57150">
            <a:solidFill>
              <a:srgbClr val="4B95A9"/>
            </a:solidFill>
          </a:ln>
          <a:effectLst>
            <a:outerShdw blurRad="50800" dist="38100" dir="2700000" algn="tl" rotWithShape="0">
              <a:prstClr val="black">
                <a:alpha val="40000"/>
              </a:prstClr>
            </a:outerShdw>
          </a:effectLst>
        </p:spPr>
      </p:pic>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the purpose of the </a:t>
            </a:r>
            <a:br>
              <a:rPr lang="en-CA" dirty="0">
                <a:solidFill>
                  <a:srgbClr val="4B95A9"/>
                </a:solidFill>
              </a:rPr>
            </a:br>
            <a:r>
              <a:rPr lang="en-CA" dirty="0" err="1">
                <a:solidFill>
                  <a:srgbClr val="4B95A9"/>
                </a:solidFill>
              </a:rPr>
              <a:t>Bulloch</a:t>
            </a:r>
            <a:r>
              <a:rPr lang="en-CA" dirty="0">
                <a:solidFill>
                  <a:srgbClr val="4B95A9"/>
                </a:solidFill>
              </a:rPr>
              <a:t> POS TRAINING</a:t>
            </a:r>
          </a:p>
        </p:txBody>
      </p:sp>
      <p:sp>
        <p:nvSpPr>
          <p:cNvPr id="60" name="Content Placeholder 57"/>
          <p:cNvSpPr txBox="1">
            <a:spLocks/>
          </p:cNvSpPr>
          <p:nvPr/>
        </p:nvSpPr>
        <p:spPr>
          <a:xfrm>
            <a:off x="828239" y="4024926"/>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61" name="Content Placeholder 57"/>
          <p:cNvSpPr txBox="1">
            <a:spLocks/>
          </p:cNvSpPr>
          <p:nvPr/>
        </p:nvSpPr>
        <p:spPr>
          <a:xfrm>
            <a:off x="1209239" y="2401001"/>
            <a:ext cx="3399677"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200" spc="300" dirty="0">
                <a:solidFill>
                  <a:srgbClr val="4B95A9"/>
                </a:solidFill>
              </a:rPr>
              <a:t>Benefits</a:t>
            </a:r>
          </a:p>
        </p:txBody>
      </p:sp>
      <p:sp>
        <p:nvSpPr>
          <p:cNvPr id="63" name="Content Placeholder 57"/>
          <p:cNvSpPr txBox="1">
            <a:spLocks/>
          </p:cNvSpPr>
          <p:nvPr/>
        </p:nvSpPr>
        <p:spPr>
          <a:xfrm>
            <a:off x="838760" y="2928758"/>
            <a:ext cx="377246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4" name="Content Placeholder 57"/>
          <p:cNvSpPr txBox="1">
            <a:spLocks/>
          </p:cNvSpPr>
          <p:nvPr/>
        </p:nvSpPr>
        <p:spPr>
          <a:xfrm>
            <a:off x="1220813" y="2897525"/>
            <a:ext cx="4826026" cy="396080"/>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200" spc="300">
                <a:solidFill>
                  <a:srgbClr val="4B95A9"/>
                </a:solidFill>
              </a:defRPr>
            </a:lvl1pPr>
            <a:lvl2pPr marL="628650" indent="-171450">
              <a:spcBef>
                <a:spcPct val="20000"/>
              </a:spcBef>
              <a:buFont typeface="Arial" panose="020B0604020202020204" pitchFamily="34" charset="0"/>
              <a:buChar char="•"/>
              <a:defRPr sz="2000">
                <a:solidFill>
                  <a:schemeClr val="bg1"/>
                </a:solidFill>
              </a:defRPr>
            </a:lvl2pPr>
            <a:lvl3pPr marL="1143000" indent="-228600">
              <a:spcBef>
                <a:spcPct val="20000"/>
              </a:spcBef>
              <a:buFont typeface="Courier New" panose="02070309020205020404" pitchFamily="49" charset="0"/>
              <a:buChar char="o"/>
              <a:defRPr sz="2000">
                <a:solidFill>
                  <a:schemeClr val="bg1"/>
                </a:solidFill>
              </a:defRPr>
            </a:lvl3pPr>
            <a:lvl4pPr marL="1600200" indent="-228600">
              <a:spcBef>
                <a:spcPct val="20000"/>
              </a:spcBef>
              <a:buFont typeface="Wingdings" panose="05000000000000000000" pitchFamily="2" charset="2"/>
              <a:buChar char="§"/>
              <a:defRPr sz="2000">
                <a:solidFill>
                  <a:schemeClr val="bg1"/>
                </a:solidFill>
              </a:defRPr>
            </a:lvl4pPr>
            <a:lvl5pPr marL="2057400" indent="-228600">
              <a:spcBef>
                <a:spcPct val="20000"/>
              </a:spcBef>
              <a:buFont typeface="Arial" panose="020B0604020202020204" pitchFamily="34" charset="0"/>
              <a:buChar char="»"/>
              <a:defRPr sz="2000">
                <a:solidFill>
                  <a:schemeClr val="bg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Implementation Expectations</a:t>
            </a:r>
          </a:p>
        </p:txBody>
      </p:sp>
      <p:sp>
        <p:nvSpPr>
          <p:cNvPr id="12" name="Content Placeholder 57"/>
          <p:cNvSpPr txBox="1">
            <a:spLocks/>
          </p:cNvSpPr>
          <p:nvPr/>
        </p:nvSpPr>
        <p:spPr>
          <a:xfrm>
            <a:off x="1231334" y="1905973"/>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200" spc="300" dirty="0">
                <a:solidFill>
                  <a:srgbClr val="4B95A9"/>
                </a:solidFill>
              </a:rPr>
              <a:t>Your Role</a:t>
            </a:r>
          </a:p>
        </p:txBody>
      </p:sp>
      <p:sp>
        <p:nvSpPr>
          <p:cNvPr id="13" name="Content Placeholder 57"/>
          <p:cNvSpPr txBox="1">
            <a:spLocks/>
          </p:cNvSpPr>
          <p:nvPr/>
        </p:nvSpPr>
        <p:spPr>
          <a:xfrm>
            <a:off x="860854" y="1834664"/>
            <a:ext cx="376194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6" name="Oval 15"/>
          <p:cNvSpPr/>
          <p:nvPr/>
        </p:nvSpPr>
        <p:spPr>
          <a:xfrm>
            <a:off x="674138" y="1891070"/>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19" name="Oval 18"/>
          <p:cNvSpPr/>
          <p:nvPr/>
        </p:nvSpPr>
        <p:spPr>
          <a:xfrm>
            <a:off x="674136" y="2386098"/>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21" name="Oval 20"/>
          <p:cNvSpPr/>
          <p:nvPr/>
        </p:nvSpPr>
        <p:spPr>
          <a:xfrm>
            <a:off x="674138" y="2864912"/>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23" name="Oval 22"/>
          <p:cNvSpPr/>
          <p:nvPr/>
        </p:nvSpPr>
        <p:spPr>
          <a:xfrm>
            <a:off x="674135" y="3367854"/>
            <a:ext cx="425885" cy="425885"/>
          </a:xfrm>
          <a:prstGeom prst="ellipse">
            <a:avLst/>
          </a:prstGeom>
          <a:solidFill>
            <a:srgbClr val="4B95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25" name="Content Placeholder 57"/>
          <p:cNvSpPr txBox="1">
            <a:spLocks/>
          </p:cNvSpPr>
          <p:nvPr/>
        </p:nvSpPr>
        <p:spPr>
          <a:xfrm>
            <a:off x="1209929" y="3352978"/>
            <a:ext cx="4551773"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200" spc="300" dirty="0" err="1">
                <a:solidFill>
                  <a:srgbClr val="4B95A9"/>
                </a:solidFill>
              </a:rPr>
              <a:t>Bulloch</a:t>
            </a:r>
            <a:r>
              <a:rPr lang="en-CA" sz="2200" spc="300" dirty="0">
                <a:solidFill>
                  <a:srgbClr val="4B95A9"/>
                </a:solidFill>
              </a:rPr>
              <a:t> Information Centre</a:t>
            </a:r>
          </a:p>
        </p:txBody>
      </p:sp>
    </p:spTree>
    <p:custDataLst>
      <p:tags r:id="rId1"/>
    </p:custDataLst>
    <p:extLst>
      <p:ext uri="{BB962C8B-B14F-4D97-AF65-F5344CB8AC3E}">
        <p14:creationId xmlns:p14="http://schemas.microsoft.com/office/powerpoint/2010/main" val="9199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Your Role</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376345" y="1081864"/>
            <a:ext cx="5762778" cy="545572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b="1" dirty="0">
                <a:solidFill>
                  <a:schemeClr val="tx2"/>
                </a:solidFill>
              </a:rPr>
              <a:t>Overall Role: </a:t>
            </a:r>
            <a:r>
              <a:rPr lang="en-CA" dirty="0">
                <a:solidFill>
                  <a:schemeClr val="tx2"/>
                </a:solidFill>
              </a:rPr>
              <a:t>Retailers role is to set their staff up for success in communicating, educating, and using the new Bulloch system and the training materials at their site(s). </a:t>
            </a:r>
          </a:p>
          <a:p>
            <a:endParaRPr lang="en-CA" b="1" dirty="0">
              <a:solidFill>
                <a:schemeClr val="tx2"/>
              </a:solidFill>
            </a:endParaRPr>
          </a:p>
          <a:p>
            <a:r>
              <a:rPr lang="en-CA" b="1" dirty="0">
                <a:solidFill>
                  <a:schemeClr val="tx2"/>
                </a:solidFill>
              </a:rPr>
              <a:t>Most Critical Outcomes for Retailers:</a:t>
            </a:r>
          </a:p>
          <a:p>
            <a:pPr marL="457200" lvl="1" indent="-457200">
              <a:buFont typeface="+mj-lt"/>
              <a:buAutoNum type="arabicPeriod"/>
            </a:pPr>
            <a:r>
              <a:rPr lang="en-CA" sz="2400" dirty="0">
                <a:solidFill>
                  <a:schemeClr val="tx2"/>
                </a:solidFill>
              </a:rPr>
              <a:t>Store Managers &amp; Staff are prepared to use the Bulloch POS</a:t>
            </a:r>
          </a:p>
          <a:p>
            <a:pPr marL="457200" lvl="1" indent="-457200">
              <a:buFont typeface="+mj-lt"/>
              <a:buAutoNum type="arabicPeriod"/>
            </a:pPr>
            <a:r>
              <a:rPr lang="en-CA" sz="2400" dirty="0">
                <a:solidFill>
                  <a:schemeClr val="tx2"/>
                </a:solidFill>
              </a:rPr>
              <a:t>Accurately communicate to Store Managers &amp; Staff</a:t>
            </a:r>
          </a:p>
          <a:p>
            <a:pPr marL="457200" lvl="1" indent="-457200">
              <a:buFont typeface="+mj-lt"/>
              <a:buAutoNum type="arabicPeriod"/>
            </a:pPr>
            <a:r>
              <a:rPr lang="en-CA" sz="2400" dirty="0">
                <a:solidFill>
                  <a:schemeClr val="tx2"/>
                </a:solidFill>
              </a:rPr>
              <a:t>Store Managers &amp; Staff use the materials at each site</a:t>
            </a:r>
          </a:p>
          <a:p>
            <a:pPr marL="457200" lvl="1" indent="-457200">
              <a:buFont typeface="+mj-lt"/>
              <a:buAutoNum type="arabicPeriod"/>
            </a:pPr>
            <a:r>
              <a:rPr lang="en-CA" sz="2400" dirty="0">
                <a:solidFill>
                  <a:schemeClr val="tx2"/>
                </a:solidFill>
              </a:rPr>
              <a:t>Distribution/Use of learning materials</a:t>
            </a:r>
            <a:endParaRPr lang="en-US" dirty="0">
              <a:solidFill>
                <a:schemeClr val="tx2"/>
              </a:solidFill>
            </a:endParaRPr>
          </a:p>
          <a:p>
            <a:endParaRPr lang="en-US" dirty="0">
              <a:solidFill>
                <a:schemeClr val="tx2"/>
              </a:solidFill>
            </a:endParaRPr>
          </a:p>
        </p:txBody>
      </p:sp>
      <p:pic>
        <p:nvPicPr>
          <p:cNvPr id="6" name="Picture 5" descr="Graphical user interface, website&#10;&#10;Description automatically generated">
            <a:extLst>
              <a:ext uri="{FF2B5EF4-FFF2-40B4-BE49-F238E27FC236}">
                <a16:creationId xmlns:a16="http://schemas.microsoft.com/office/drawing/2014/main" id="{829CFE00-20E5-405C-82A1-F9C047F421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7" t="68" r="6175" b="36140"/>
          <a:stretch/>
        </p:blipFill>
        <p:spPr>
          <a:xfrm>
            <a:off x="6162218" y="1329703"/>
            <a:ext cx="2578007" cy="5092877"/>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4068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Benefits Of the training program  </a:t>
            </a:r>
            <a:br>
              <a:rPr lang="en-CA" dirty="0">
                <a:solidFill>
                  <a:srgbClr val="4B95A9"/>
                </a:solidFill>
              </a:rPr>
            </a:br>
            <a:r>
              <a:rPr lang="en-CA" dirty="0">
                <a:solidFill>
                  <a:srgbClr val="4B95A9"/>
                </a:solidFill>
              </a:rPr>
              <a:t>to educate Staff</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509286" y="1270001"/>
            <a:ext cx="4783062" cy="51888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a:buChar char="•"/>
            </a:pPr>
            <a:r>
              <a:rPr lang="en-CA" dirty="0">
                <a:solidFill>
                  <a:schemeClr val="tx2"/>
                </a:solidFill>
              </a:rPr>
              <a:t>Easy and simple to use.</a:t>
            </a:r>
          </a:p>
          <a:p>
            <a:pPr marL="457200" indent="-457200">
              <a:buFont typeface="Arial"/>
              <a:buChar char="•"/>
            </a:pPr>
            <a:r>
              <a:rPr lang="en-CA" dirty="0">
                <a:solidFill>
                  <a:schemeClr val="tx2"/>
                </a:solidFill>
              </a:rPr>
              <a:t>Simulator offers practice time!</a:t>
            </a:r>
          </a:p>
          <a:p>
            <a:pPr marL="457200" indent="-457200">
              <a:buFont typeface="Arial"/>
              <a:buChar char="•"/>
            </a:pPr>
            <a:r>
              <a:rPr lang="en-CA" dirty="0">
                <a:solidFill>
                  <a:schemeClr val="tx2"/>
                </a:solidFill>
              </a:rPr>
              <a:t>Training is developed to help you set up your sites for success using the learning materials. </a:t>
            </a:r>
          </a:p>
          <a:p>
            <a:pPr marL="457200" indent="-457200">
              <a:buFont typeface="Arial"/>
              <a:buChar char="•"/>
            </a:pPr>
            <a:r>
              <a:rPr lang="en-CA" dirty="0">
                <a:solidFill>
                  <a:schemeClr val="tx2"/>
                </a:solidFill>
              </a:rPr>
              <a:t>Use materials to support the store managers and cashiers before, during and after the transition.</a:t>
            </a:r>
          </a:p>
          <a:p>
            <a:pPr marL="342900" indent="-342900">
              <a:buFont typeface="Arial"/>
              <a:buChar char="•"/>
            </a:pPr>
            <a:endParaRPr lang="en-US" dirty="0">
              <a:solidFill>
                <a:schemeClr val="tx2"/>
              </a:solidFill>
            </a:endParaRPr>
          </a:p>
        </p:txBody>
      </p:sp>
      <p:pic>
        <p:nvPicPr>
          <p:cNvPr id="6" name="Picture 5" descr="Graphical user interface, website&#10;&#10;Description automatically generated">
            <a:extLst>
              <a:ext uri="{FF2B5EF4-FFF2-40B4-BE49-F238E27FC236}">
                <a16:creationId xmlns:a16="http://schemas.microsoft.com/office/drawing/2014/main" id="{4A6B180A-DBC7-4E4C-8BB7-A0163F9275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7" t="68" r="6175" b="36140"/>
          <a:stretch/>
        </p:blipFill>
        <p:spPr>
          <a:xfrm>
            <a:off x="6162218" y="1329703"/>
            <a:ext cx="2578007" cy="5092877"/>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674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4B95A9"/>
                </a:solidFill>
              </a:rPr>
              <a:t>IMPLEMENTATION expectations</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509286" y="1270001"/>
            <a:ext cx="4897286" cy="51888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a:buChar char="•"/>
            </a:pPr>
            <a:r>
              <a:rPr lang="en-CA" dirty="0">
                <a:solidFill>
                  <a:schemeClr val="tx2"/>
                </a:solidFill>
              </a:rPr>
              <a:t>Expectations of the Point-of-Sale training program to retailers</a:t>
            </a:r>
          </a:p>
          <a:p>
            <a:pPr marL="342900" indent="-342900">
              <a:buFont typeface="Arial"/>
              <a:buChar char="•"/>
            </a:pPr>
            <a:r>
              <a:rPr lang="en-CA" dirty="0">
                <a:solidFill>
                  <a:schemeClr val="tx2"/>
                </a:solidFill>
              </a:rPr>
              <a:t>Important new features</a:t>
            </a:r>
          </a:p>
          <a:p>
            <a:pPr marL="342900" indent="-342900">
              <a:buFont typeface="Arial"/>
              <a:buChar char="•"/>
            </a:pPr>
            <a:r>
              <a:rPr lang="en-CA" dirty="0">
                <a:solidFill>
                  <a:schemeClr val="tx2"/>
                </a:solidFill>
              </a:rPr>
              <a:t>Support available to Cashiers and Managers</a:t>
            </a:r>
          </a:p>
          <a:p>
            <a:pPr marL="342900" indent="-342900">
              <a:buFont typeface="Arial"/>
              <a:buChar char="•"/>
            </a:pPr>
            <a:r>
              <a:rPr lang="en-CA" dirty="0">
                <a:solidFill>
                  <a:schemeClr val="tx2"/>
                </a:solidFill>
              </a:rPr>
              <a:t>Changeover best practices</a:t>
            </a:r>
          </a:p>
          <a:p>
            <a:endParaRPr lang="en-US" dirty="0">
              <a:solidFill>
                <a:schemeClr val="tx2"/>
              </a:solidFill>
            </a:endParaRPr>
          </a:p>
          <a:p>
            <a:endParaRPr lang="en-US" dirty="0">
              <a:solidFill>
                <a:schemeClr val="tx2"/>
              </a:solidFill>
            </a:endParaRPr>
          </a:p>
        </p:txBody>
      </p:sp>
      <p:pic>
        <p:nvPicPr>
          <p:cNvPr id="6" name="Picture 5" descr="Graphical user interface, website&#10;&#10;Description automatically generated">
            <a:extLst>
              <a:ext uri="{FF2B5EF4-FFF2-40B4-BE49-F238E27FC236}">
                <a16:creationId xmlns:a16="http://schemas.microsoft.com/office/drawing/2014/main" id="{444528F2-1E82-4CEA-8769-CE38A0144C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7" t="68" r="6175" b="36140"/>
          <a:stretch/>
        </p:blipFill>
        <p:spPr>
          <a:xfrm>
            <a:off x="6162218" y="1329703"/>
            <a:ext cx="2578007" cy="5092877"/>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8798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err="1">
                <a:solidFill>
                  <a:srgbClr val="4B95A9"/>
                </a:solidFill>
              </a:rPr>
              <a:t>Bulloch</a:t>
            </a:r>
            <a:r>
              <a:rPr lang="en-CA" dirty="0">
                <a:solidFill>
                  <a:srgbClr val="4B95A9"/>
                </a:solidFill>
              </a:rPr>
              <a:t> Information Centre</a:t>
            </a:r>
            <a:br>
              <a:rPr lang="en-CA" dirty="0">
                <a:solidFill>
                  <a:srgbClr val="4B95A9"/>
                </a:solidFill>
              </a:rPr>
            </a:br>
            <a:r>
              <a:rPr lang="en-CA" dirty="0">
                <a:solidFill>
                  <a:srgbClr val="4B95A9"/>
                </a:solidFill>
              </a:rPr>
              <a:t>Guided Tour</a:t>
            </a:r>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8" name="Content Placeholder 11"/>
          <p:cNvSpPr txBox="1">
            <a:spLocks/>
          </p:cNvSpPr>
          <p:nvPr/>
        </p:nvSpPr>
        <p:spPr>
          <a:xfrm>
            <a:off x="940862" y="1270001"/>
            <a:ext cx="4465710" cy="51888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a:buChar char="•"/>
            </a:pPr>
            <a:r>
              <a:rPr lang="en-CA" dirty="0">
                <a:solidFill>
                  <a:schemeClr val="tx2"/>
                </a:solidFill>
              </a:rPr>
              <a:t>Overview</a:t>
            </a:r>
          </a:p>
          <a:p>
            <a:pPr marL="342900" indent="-342900">
              <a:buFont typeface="Arial"/>
              <a:buChar char="•"/>
            </a:pPr>
            <a:r>
              <a:rPr lang="en-CA" dirty="0">
                <a:solidFill>
                  <a:schemeClr val="tx2"/>
                </a:solidFill>
              </a:rPr>
              <a:t>Simulator</a:t>
            </a:r>
          </a:p>
          <a:p>
            <a:pPr marL="342900" indent="-342900">
              <a:buFont typeface="Arial"/>
              <a:buChar char="•"/>
            </a:pPr>
            <a:r>
              <a:rPr lang="en-CA" dirty="0">
                <a:solidFill>
                  <a:schemeClr val="tx2"/>
                </a:solidFill>
              </a:rPr>
              <a:t>eLearning</a:t>
            </a:r>
          </a:p>
          <a:p>
            <a:pPr marL="342900" indent="-342900">
              <a:buFont typeface="Arial"/>
              <a:buChar char="•"/>
            </a:pPr>
            <a:r>
              <a:rPr lang="en-CA" dirty="0">
                <a:solidFill>
                  <a:schemeClr val="tx2"/>
                </a:solidFill>
              </a:rPr>
              <a:t>Support Resources (PDF Files)</a:t>
            </a:r>
          </a:p>
          <a:p>
            <a:pPr marL="971550" lvl="1" indent="-342900">
              <a:buFont typeface="Arial"/>
              <a:buChar char="•"/>
            </a:pPr>
            <a:r>
              <a:rPr lang="en-CA" dirty="0">
                <a:solidFill>
                  <a:schemeClr val="tx2"/>
                </a:solidFill>
              </a:rPr>
              <a:t>Customer Facing Transactions</a:t>
            </a:r>
          </a:p>
          <a:p>
            <a:pPr marL="971550" lvl="1" indent="-342900">
              <a:buFont typeface="Arial"/>
              <a:buChar char="•"/>
            </a:pPr>
            <a:r>
              <a:rPr lang="en-CA" dirty="0">
                <a:solidFill>
                  <a:schemeClr val="tx2"/>
                </a:solidFill>
              </a:rPr>
              <a:t>Common Transactions &amp; Functions</a:t>
            </a:r>
          </a:p>
          <a:p>
            <a:pPr marL="971550" lvl="1" indent="-342900">
              <a:buFont typeface="Arial"/>
              <a:buChar char="•"/>
            </a:pPr>
            <a:r>
              <a:rPr lang="en-CA" dirty="0">
                <a:solidFill>
                  <a:schemeClr val="tx2"/>
                </a:solidFill>
              </a:rPr>
              <a:t>Site Management Guide</a:t>
            </a:r>
          </a:p>
          <a:p>
            <a:pPr marL="342900" indent="-342900">
              <a:buFont typeface="Arial"/>
              <a:buChar char="•"/>
            </a:pPr>
            <a:r>
              <a:rPr lang="en-CA" dirty="0">
                <a:solidFill>
                  <a:schemeClr val="tx2"/>
                </a:solidFill>
              </a:rPr>
              <a:t>How-To Videos</a:t>
            </a:r>
          </a:p>
          <a:p>
            <a:pPr marL="342900" indent="-342900">
              <a:buFont typeface="Arial"/>
              <a:buChar char="•"/>
            </a:pPr>
            <a:r>
              <a:rPr lang="en-CA" dirty="0">
                <a:solidFill>
                  <a:schemeClr val="tx2"/>
                </a:solidFill>
              </a:rPr>
              <a:t>Reference Manual</a:t>
            </a:r>
          </a:p>
          <a:p>
            <a:pPr marL="342900" indent="-342900">
              <a:buFont typeface="Arial"/>
              <a:buChar char="•"/>
            </a:pPr>
            <a:r>
              <a:rPr lang="en-CA" dirty="0">
                <a:solidFill>
                  <a:schemeClr val="tx2"/>
                </a:solidFill>
              </a:rPr>
              <a:t>FAQ</a:t>
            </a:r>
          </a:p>
          <a:p>
            <a:endParaRPr lang="en-US" dirty="0">
              <a:solidFill>
                <a:schemeClr val="tx2"/>
              </a:solidFill>
            </a:endParaRPr>
          </a:p>
          <a:p>
            <a:endParaRPr lang="en-US" dirty="0">
              <a:solidFill>
                <a:schemeClr val="tx2"/>
              </a:solidFill>
            </a:endParaRPr>
          </a:p>
        </p:txBody>
      </p:sp>
      <p:pic>
        <p:nvPicPr>
          <p:cNvPr id="7" name="Picture 6" descr="Graphical user interface, website&#10;&#10;Description automatically generated">
            <a:extLst>
              <a:ext uri="{FF2B5EF4-FFF2-40B4-BE49-F238E27FC236}">
                <a16:creationId xmlns:a16="http://schemas.microsoft.com/office/drawing/2014/main" id="{CCE7871D-7B7A-4FD9-AFE4-8BEE674F45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7" t="68" r="6175" b="36140"/>
          <a:stretch/>
        </p:blipFill>
        <p:spPr>
          <a:xfrm>
            <a:off x="6162218" y="1329703"/>
            <a:ext cx="2578007" cy="5092877"/>
          </a:xfrm>
          <a:prstGeom prst="rect">
            <a:avLst/>
          </a:prstGeom>
          <a:ln w="57150">
            <a:solidFill>
              <a:srgbClr val="4B95A9"/>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0755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4B95A9"/>
                </a:solidFill>
              </a:rPr>
              <a:t>Questions &amp; </a:t>
            </a:r>
          </a:p>
          <a:p>
            <a:r>
              <a:rPr lang="en-CA" sz="4800" b="1" dirty="0">
                <a:solidFill>
                  <a:srgbClr val="4B95A9"/>
                </a:solidFill>
              </a:rPr>
              <a:t>Key Learnings</a:t>
            </a:r>
            <a:endParaRPr lang="en-US" sz="4800" b="1" dirty="0">
              <a:solidFill>
                <a:srgbClr val="4B95A9"/>
              </a:solidFill>
            </a:endParaRPr>
          </a:p>
        </p:txBody>
      </p:sp>
      <p:sp>
        <p:nvSpPr>
          <p:cNvPr id="6" name="Rectangle 5"/>
          <p:cNvSpPr/>
          <p:nvPr/>
        </p:nvSpPr>
        <p:spPr>
          <a:xfrm>
            <a:off x="0" y="0"/>
            <a:ext cx="9144000" cy="1169551"/>
          </a:xfrm>
          <a:prstGeom prst="rect">
            <a:avLst/>
          </a:prstGeom>
          <a:solidFill>
            <a:srgbClr val="4B95A9">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305215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987143" y="1"/>
            <a:ext cx="3193142" cy="6876142"/>
          </a:xfrm>
          <a:prstGeom prst="rect">
            <a:avLst/>
          </a:prstGeom>
          <a:solidFill>
            <a:srgbClr val="17C4CB"/>
          </a:solidFill>
          <a:ln/>
        </p:spPr>
        <p:txBody>
          <a:bodyPr/>
          <a:lstStyle/>
          <a:p>
            <a:endParaRPr lang="en-US" dirty="0"/>
          </a:p>
        </p:txBody>
      </p:sp>
      <p:sp>
        <p:nvSpPr>
          <p:cNvPr id="10" name="Title 9"/>
          <p:cNvSpPr>
            <a:spLocks noGrp="1"/>
          </p:cNvSpPr>
          <p:nvPr>
            <p:ph type="title"/>
          </p:nvPr>
        </p:nvSpPr>
        <p:spPr>
          <a:xfrm>
            <a:off x="304474" y="181050"/>
            <a:ext cx="5646383" cy="871686"/>
          </a:xfrm>
        </p:spPr>
        <p:txBody>
          <a:bodyPr/>
          <a:lstStyle/>
          <a:p>
            <a:pPr algn="ctr"/>
            <a:r>
              <a:rPr lang="en-CA" dirty="0">
                <a:solidFill>
                  <a:srgbClr val="17C4CB"/>
                </a:solidFill>
              </a:rPr>
              <a:t>How to Use the Training Materials</a:t>
            </a:r>
            <a:endParaRPr lang="en-US" dirty="0">
              <a:solidFill>
                <a:srgbClr val="17C4CB"/>
              </a:solidFill>
            </a:endParaRPr>
          </a:p>
        </p:txBody>
      </p:sp>
      <p:pic>
        <p:nvPicPr>
          <p:cNvPr id="18" name="Picture Placeholder 21"/>
          <p:cNvPicPr>
            <a:picLocks/>
          </p:cNvPicPr>
          <p:nvPr/>
        </p:nvPicPr>
        <p:blipFill rotWithShape="1">
          <a:blip r:embed="rId4" cstate="print">
            <a:extLst>
              <a:ext uri="{28A0092B-C50C-407E-A947-70E740481C1C}">
                <a14:useLocalDpi xmlns:a14="http://schemas.microsoft.com/office/drawing/2010/main" val="0"/>
              </a:ext>
            </a:extLst>
          </a:blip>
          <a:srcRect l="28681" r="36030" b="20449"/>
          <a:stretch/>
        </p:blipFill>
        <p:spPr>
          <a:xfrm rot="5400000">
            <a:off x="6696110" y="-328008"/>
            <a:ext cx="1796182" cy="2814975"/>
          </a:xfrm>
          <a:prstGeom prst="rect">
            <a:avLst/>
          </a:prstGeom>
          <a:noFill/>
          <a:ln w="57150">
            <a:noFill/>
          </a:ln>
          <a:effectLst/>
        </p:spPr>
      </p:pic>
      <p:sp>
        <p:nvSpPr>
          <p:cNvPr id="15" name="Content Placeholder 11"/>
          <p:cNvSpPr txBox="1">
            <a:spLocks/>
          </p:cNvSpPr>
          <p:nvPr/>
        </p:nvSpPr>
        <p:spPr>
          <a:xfrm>
            <a:off x="304474" y="689606"/>
            <a:ext cx="8064022"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1600" dirty="0">
                <a:solidFill>
                  <a:srgbClr val="525B68"/>
                </a:solidFill>
              </a:rPr>
              <a:t> </a:t>
            </a:r>
            <a:endParaRPr lang="en-US" sz="1600" dirty="0">
              <a:solidFill>
                <a:srgbClr val="525B68"/>
              </a:solidFill>
            </a:endParaRPr>
          </a:p>
          <a:p>
            <a:endParaRPr lang="en-US" sz="1600" dirty="0">
              <a:solidFill>
                <a:schemeClr val="accent2"/>
              </a:solidFill>
            </a:endParaRPr>
          </a:p>
        </p:txBody>
      </p:sp>
      <p:sp>
        <p:nvSpPr>
          <p:cNvPr id="20" name="Oval 19"/>
          <p:cNvSpPr/>
          <p:nvPr/>
        </p:nvSpPr>
        <p:spPr>
          <a:xfrm>
            <a:off x="380999" y="1705428"/>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1</a:t>
            </a:r>
          </a:p>
        </p:txBody>
      </p:sp>
      <p:sp>
        <p:nvSpPr>
          <p:cNvPr id="21" name="Rounded Rectangle 20"/>
          <p:cNvSpPr/>
          <p:nvPr/>
        </p:nvSpPr>
        <p:spPr>
          <a:xfrm>
            <a:off x="1215569" y="1711234"/>
            <a:ext cx="4601535"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err="1">
                <a:solidFill>
                  <a:srgbClr val="525B68"/>
                </a:solidFill>
              </a:rPr>
              <a:t>Bulloch</a:t>
            </a:r>
            <a:r>
              <a:rPr lang="en-CA" sz="2200" dirty="0">
                <a:solidFill>
                  <a:srgbClr val="525B68"/>
                </a:solidFill>
              </a:rPr>
              <a:t> Information Centre materials</a:t>
            </a:r>
          </a:p>
        </p:txBody>
      </p:sp>
      <p:sp>
        <p:nvSpPr>
          <p:cNvPr id="22" name="Oval 21"/>
          <p:cNvSpPr/>
          <p:nvPr/>
        </p:nvSpPr>
        <p:spPr>
          <a:xfrm>
            <a:off x="388255" y="2565400"/>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2</a:t>
            </a:r>
          </a:p>
        </p:txBody>
      </p:sp>
      <p:sp>
        <p:nvSpPr>
          <p:cNvPr id="23" name="Rounded Rectangle 22"/>
          <p:cNvSpPr/>
          <p:nvPr/>
        </p:nvSpPr>
        <p:spPr>
          <a:xfrm>
            <a:off x="1222825" y="2571206"/>
            <a:ext cx="4593867"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a:solidFill>
                  <a:srgbClr val="525B68"/>
                </a:solidFill>
              </a:rPr>
              <a:t>Learning material design</a:t>
            </a:r>
            <a:endParaRPr lang="en-US" sz="2200" dirty="0"/>
          </a:p>
        </p:txBody>
      </p:sp>
      <p:sp>
        <p:nvSpPr>
          <p:cNvPr id="24" name="Oval 23"/>
          <p:cNvSpPr/>
          <p:nvPr/>
        </p:nvSpPr>
        <p:spPr>
          <a:xfrm>
            <a:off x="431797" y="3425372"/>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3</a:t>
            </a:r>
          </a:p>
        </p:txBody>
      </p:sp>
      <p:sp>
        <p:nvSpPr>
          <p:cNvPr id="25" name="Rounded Rectangle 24"/>
          <p:cNvSpPr/>
          <p:nvPr/>
        </p:nvSpPr>
        <p:spPr>
          <a:xfrm>
            <a:off x="1248224" y="3431178"/>
            <a:ext cx="4567026"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a:solidFill>
                  <a:srgbClr val="525B68"/>
                </a:solidFill>
              </a:rPr>
              <a:t>How to use the training materials</a:t>
            </a:r>
            <a:endParaRPr lang="en-US" sz="2200" dirty="0"/>
          </a:p>
        </p:txBody>
      </p:sp>
      <p:sp>
        <p:nvSpPr>
          <p:cNvPr id="26" name="Oval 25"/>
          <p:cNvSpPr/>
          <p:nvPr/>
        </p:nvSpPr>
        <p:spPr>
          <a:xfrm>
            <a:off x="439054" y="4249057"/>
            <a:ext cx="628309" cy="629669"/>
          </a:xfrm>
          <a:prstGeom prst="ellipse">
            <a:avLst/>
          </a:prstGeom>
          <a:noFill/>
          <a:ln>
            <a:solidFill>
              <a:srgbClr val="17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2800" b="1" dirty="0">
                <a:solidFill>
                  <a:srgbClr val="17C4CB"/>
                </a:solidFill>
              </a:rPr>
              <a:t>4</a:t>
            </a:r>
          </a:p>
        </p:txBody>
      </p:sp>
      <p:sp>
        <p:nvSpPr>
          <p:cNvPr id="27" name="Rounded Rectangle 26"/>
          <p:cNvSpPr/>
          <p:nvPr/>
        </p:nvSpPr>
        <p:spPr>
          <a:xfrm>
            <a:off x="1255481" y="4254863"/>
            <a:ext cx="4567026" cy="629194"/>
          </a:xfrm>
          <a:prstGeom prst="roundRect">
            <a:avLst/>
          </a:prstGeom>
          <a:ln>
            <a:solidFill>
              <a:srgbClr val="17C4CB"/>
            </a:solidFill>
          </a:ln>
          <a:effectLst>
            <a:outerShdw blurRad="180975" dist="50800" dir="2700000" sx="102000" sy="102000" algn="tl" rotWithShape="0">
              <a:prstClr val="black">
                <a:alpha val="27000"/>
              </a:prstClr>
            </a:outerShdw>
          </a:effectLst>
        </p:spPr>
        <p:txBody>
          <a:bodyPr/>
          <a:lstStyle/>
          <a:p>
            <a:pPr lvl="0">
              <a:lnSpc>
                <a:spcPct val="110000"/>
              </a:lnSpc>
              <a:spcBef>
                <a:spcPts val="500"/>
              </a:spcBef>
              <a:spcAft>
                <a:spcPts val="200"/>
              </a:spcAft>
            </a:pPr>
            <a:r>
              <a:rPr lang="en-CA" sz="2200" dirty="0">
                <a:solidFill>
                  <a:srgbClr val="525B68"/>
                </a:solidFill>
              </a:rPr>
              <a:t>Benefits/Challenges for new users</a:t>
            </a:r>
            <a:endParaRPr lang="en-US" sz="2200" dirty="0"/>
          </a:p>
        </p:txBody>
      </p:sp>
      <p:pic>
        <p:nvPicPr>
          <p:cNvPr id="28" name="Picture 3" descr="C:\Users\Trevor\Documents\Geni Humphrey ID\Consulting Projects\DLC\Bulloch POS Training\eLearning\Images\People\IMG_2141.JPG"/>
          <p:cNvPicPr>
            <a:picLocks noChangeArrowheads="1"/>
          </p:cNvPicPr>
          <p:nvPr/>
        </p:nvPicPr>
        <p:blipFill rotWithShape="1">
          <a:blip r:embed="rId5" cstate="print">
            <a:extLst>
              <a:ext uri="{28A0092B-C50C-407E-A947-70E740481C1C}">
                <a14:useLocalDpi xmlns:a14="http://schemas.microsoft.com/office/drawing/2010/main" val="0"/>
              </a:ext>
            </a:extLst>
          </a:blip>
          <a:srcRect l="12959" t="1016" r="41820" b="-363"/>
          <a:stretch/>
        </p:blipFill>
        <p:spPr bwMode="auto">
          <a:xfrm rot="5400000">
            <a:off x="6686392" y="1981674"/>
            <a:ext cx="1800000" cy="284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Placeholder 21"/>
          <p:cNvPicPr>
            <a:picLocks/>
          </p:cNvPicPr>
          <p:nvPr/>
        </p:nvPicPr>
        <p:blipFill rotWithShape="1">
          <a:blip r:embed="rId6" cstate="print">
            <a:extLst>
              <a:ext uri="{28A0092B-C50C-407E-A947-70E740481C1C}">
                <a14:useLocalDpi xmlns:a14="http://schemas.microsoft.com/office/drawing/2010/main" val="0"/>
              </a:ext>
            </a:extLst>
          </a:blip>
          <a:srcRect t="20433" b="745"/>
          <a:stretch/>
        </p:blipFill>
        <p:spPr>
          <a:xfrm>
            <a:off x="6158367" y="4880390"/>
            <a:ext cx="2844000" cy="1800000"/>
          </a:xfrm>
          <a:prstGeom prst="rect">
            <a:avLst/>
          </a:prstGeom>
          <a:noFill/>
          <a:ln w="57150">
            <a:noFill/>
          </a:ln>
          <a:effectLst/>
        </p:spPr>
      </p:pic>
    </p:spTree>
    <p:custDataLst>
      <p:tags r:id="rId1"/>
    </p:custDataLst>
    <p:extLst>
      <p:ext uri="{BB962C8B-B14F-4D97-AF65-F5344CB8AC3E}">
        <p14:creationId xmlns:p14="http://schemas.microsoft.com/office/powerpoint/2010/main" val="236694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371600" y="3886200"/>
            <a:ext cx="6400800" cy="1752600"/>
          </a:xfrm>
        </p:spPr>
        <p:txBody>
          <a:bodyPr/>
          <a:lstStyle/>
          <a:p>
            <a:endParaRPr lang="en-US" dirty="0"/>
          </a:p>
        </p:txBody>
      </p:sp>
      <p:sp>
        <p:nvSpPr>
          <p:cNvPr id="7"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8"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pic>
        <p:nvPicPr>
          <p:cNvPr id="10" name="Picture 9"/>
          <p:cNvPicPr>
            <a:picLocks/>
          </p:cNvPicPr>
          <p:nvPr/>
        </p:nvPicPr>
        <p:blipFill rotWithShape="1">
          <a:blip r:embed="rId4">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1" name="Rectangle 10"/>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2" name="Rectangle 11"/>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About this Facilitation Guide</a:t>
            </a:r>
          </a:p>
        </p:txBody>
      </p:sp>
    </p:spTree>
    <p:custDataLst>
      <p:tags r:id="rId1"/>
    </p:custDataLst>
    <p:extLst>
      <p:ext uri="{BB962C8B-B14F-4D97-AF65-F5344CB8AC3E}">
        <p14:creationId xmlns:p14="http://schemas.microsoft.com/office/powerpoint/2010/main" val="194183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17C4CB"/>
                </a:solidFill>
              </a:rPr>
              <a:t>Questions &amp; </a:t>
            </a:r>
          </a:p>
          <a:p>
            <a:r>
              <a:rPr lang="en-CA" sz="4800" b="1" dirty="0">
                <a:solidFill>
                  <a:srgbClr val="17C4CB"/>
                </a:solidFill>
              </a:rPr>
              <a:t>Key Learnings</a:t>
            </a:r>
            <a:endParaRPr lang="en-US" sz="4800" b="1" dirty="0">
              <a:solidFill>
                <a:srgbClr val="17C4CB"/>
              </a:solidFill>
            </a:endParaRPr>
          </a:p>
        </p:txBody>
      </p:sp>
      <p:sp>
        <p:nvSpPr>
          <p:cNvPr id="6" name="Rectangle 5"/>
          <p:cNvSpPr/>
          <p:nvPr/>
        </p:nvSpPr>
        <p:spPr>
          <a:xfrm>
            <a:off x="0" y="0"/>
            <a:ext cx="9144000" cy="1169551"/>
          </a:xfrm>
          <a:prstGeom prst="rect">
            <a:avLst/>
          </a:prstGeom>
          <a:solidFill>
            <a:srgbClr val="17C4CB">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163913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1"/>
          <p:cNvPicPr>
            <a:picLocks/>
          </p:cNvPicPr>
          <p:nvPr/>
        </p:nvPicPr>
        <p:blipFill rotWithShape="1">
          <a:blip r:embed="rId4" cstate="print">
            <a:alphaModFix amt="13000"/>
            <a:extLst>
              <a:ext uri="{28A0092B-C50C-407E-A947-70E740481C1C}">
                <a14:useLocalDpi xmlns:a14="http://schemas.microsoft.com/office/drawing/2010/main" val="0"/>
              </a:ext>
            </a:extLst>
          </a:blip>
          <a:srcRect t="20433" b="745"/>
          <a:stretch/>
        </p:blipFill>
        <p:spPr>
          <a:xfrm>
            <a:off x="0" y="0"/>
            <a:ext cx="9144000" cy="6858000"/>
          </a:xfrm>
          <a:prstGeom prst="rect">
            <a:avLst/>
          </a:prstGeom>
          <a:noFill/>
          <a:ln w="57150">
            <a:noFill/>
          </a:ln>
          <a:effectLst/>
        </p:spPr>
      </p:pic>
      <p:sp>
        <p:nvSpPr>
          <p:cNvPr id="9" name="Title 7"/>
          <p:cNvSpPr>
            <a:spLocks noGrp="1"/>
          </p:cNvSpPr>
          <p:nvPr>
            <p:ph type="title"/>
          </p:nvPr>
        </p:nvSpPr>
        <p:spPr>
          <a:xfrm>
            <a:off x="304474" y="181050"/>
            <a:ext cx="8549240" cy="871686"/>
          </a:xfrm>
        </p:spPr>
        <p:txBody>
          <a:bodyPr/>
          <a:lstStyle/>
          <a:p>
            <a:pPr algn="ctr"/>
            <a:r>
              <a:rPr lang="en-CA" dirty="0">
                <a:solidFill>
                  <a:srgbClr val="FA8662"/>
                </a:solidFill>
              </a:rPr>
              <a:t>Introduce TRAINING to staff</a:t>
            </a:r>
            <a:endParaRPr lang="en-US" dirty="0">
              <a:solidFill>
                <a:srgbClr val="FA8662"/>
              </a:solidFill>
            </a:endParaRPr>
          </a:p>
        </p:txBody>
      </p:sp>
      <p:graphicFrame>
        <p:nvGraphicFramePr>
          <p:cNvPr id="3" name="Diagram 2"/>
          <p:cNvGraphicFramePr/>
          <p:nvPr>
            <p:extLst>
              <p:ext uri="{D42A27DB-BD31-4B8C-83A1-F6EECF244321}">
                <p14:modId xmlns:p14="http://schemas.microsoft.com/office/powerpoint/2010/main" val="3480974358"/>
              </p:ext>
            </p:extLst>
          </p:nvPr>
        </p:nvGraphicFramePr>
        <p:xfrm>
          <a:off x="-1" y="1088570"/>
          <a:ext cx="8928000" cy="56061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80291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5053" y="0"/>
            <a:ext cx="2858947" cy="6858000"/>
          </a:xfrm>
          <a:prstGeom prst="rect">
            <a:avLst/>
          </a:prstGeom>
          <a:solidFill>
            <a:srgbClr val="FA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idx="1"/>
          </p:nvPr>
        </p:nvSpPr>
        <p:spPr>
          <a:xfrm>
            <a:off x="451115" y="1318117"/>
            <a:ext cx="5476314" cy="5266503"/>
          </a:xfrm>
        </p:spPr>
        <p:txBody>
          <a:bodyPr/>
          <a:lstStyle/>
          <a:p>
            <a:pPr marL="342900" indent="-342900">
              <a:buFont typeface="Arial"/>
              <a:buChar char="•"/>
            </a:pPr>
            <a:r>
              <a:rPr lang="en-CA" dirty="0"/>
              <a:t>Potential Staff Questions</a:t>
            </a:r>
          </a:p>
          <a:p>
            <a:pPr marL="342900" indent="-342900">
              <a:buFont typeface="Arial"/>
              <a:buChar char="•"/>
            </a:pPr>
            <a:r>
              <a:rPr lang="en-CA" dirty="0"/>
              <a:t>Potential Staff Challenges</a:t>
            </a:r>
          </a:p>
          <a:p>
            <a:pPr marL="342900" indent="-342900">
              <a:buFont typeface="Arial"/>
              <a:buChar char="•"/>
            </a:pPr>
            <a:r>
              <a:rPr lang="en-CA" dirty="0"/>
              <a:t>Potential Staff Successes</a:t>
            </a:r>
          </a:p>
          <a:p>
            <a:endParaRPr lang="en-CA" dirty="0"/>
          </a:p>
          <a:p>
            <a:pPr marL="342900" indent="-342900">
              <a:buFont typeface="Arial"/>
              <a:buChar char="•"/>
            </a:pPr>
            <a:endParaRPr lang="en-CA" dirty="0"/>
          </a:p>
        </p:txBody>
      </p:sp>
      <p:sp>
        <p:nvSpPr>
          <p:cNvPr id="8" name="Title 7"/>
          <p:cNvSpPr>
            <a:spLocks noGrp="1"/>
          </p:cNvSpPr>
          <p:nvPr>
            <p:ph type="title"/>
          </p:nvPr>
        </p:nvSpPr>
        <p:spPr>
          <a:xfrm>
            <a:off x="145144" y="181050"/>
            <a:ext cx="6059714" cy="871686"/>
          </a:xfrm>
        </p:spPr>
        <p:txBody>
          <a:bodyPr/>
          <a:lstStyle/>
          <a:p>
            <a:pPr algn="ctr"/>
            <a:r>
              <a:rPr lang="en-CA" dirty="0">
                <a:solidFill>
                  <a:srgbClr val="FA8662"/>
                </a:solidFill>
              </a:rPr>
              <a:t>Group Brainstorm</a:t>
            </a:r>
            <a:endParaRPr lang="en-US" dirty="0">
              <a:solidFill>
                <a:srgbClr val="FA8662"/>
              </a:solidFill>
            </a:endParaRPr>
          </a:p>
        </p:txBody>
      </p:sp>
      <p:sp>
        <p:nvSpPr>
          <p:cNvPr id="5" name="Rectangle 4"/>
          <p:cNvSpPr/>
          <p:nvPr/>
        </p:nvSpPr>
        <p:spPr>
          <a:xfrm>
            <a:off x="2188604" y="3977080"/>
            <a:ext cx="1149682" cy="558633"/>
          </a:xfrm>
          <a:prstGeom prst="rect">
            <a:avLst/>
          </a:prstGeom>
          <a:solidFill>
            <a:srgbClr val="52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25 min</a:t>
            </a:r>
          </a:p>
        </p:txBody>
      </p:sp>
    </p:spTree>
    <p:custDataLst>
      <p:tags r:id="rId1"/>
    </p:custDataLst>
    <p:extLst>
      <p:ext uri="{BB962C8B-B14F-4D97-AF65-F5344CB8AC3E}">
        <p14:creationId xmlns:p14="http://schemas.microsoft.com/office/powerpoint/2010/main" val="319124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chemeClr val="accent6">
                    <a:lumMod val="60000"/>
                    <a:lumOff val="40000"/>
                  </a:schemeClr>
                </a:solidFill>
              </a:rPr>
              <a:t>Most Important Question, Challenge or Success</a:t>
            </a:r>
          </a:p>
        </p:txBody>
      </p:sp>
      <p:sp>
        <p:nvSpPr>
          <p:cNvPr id="6" name="Rectangle 5"/>
          <p:cNvSpPr/>
          <p:nvPr/>
        </p:nvSpPr>
        <p:spPr>
          <a:xfrm>
            <a:off x="0" y="0"/>
            <a:ext cx="9144000" cy="1169551"/>
          </a:xfrm>
          <a:prstGeom prst="rect">
            <a:avLst/>
          </a:prstGeom>
          <a:solidFill>
            <a:srgbClr val="FDB6A2">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251962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p:cNvSpPr>
            <a:spLocks noGrp="1"/>
          </p:cNvSpPr>
          <p:nvPr>
            <p:ph type="title"/>
          </p:nvPr>
        </p:nvSpPr>
        <p:spPr>
          <a:xfrm>
            <a:off x="304474" y="181050"/>
            <a:ext cx="8567383" cy="871686"/>
          </a:xfrm>
        </p:spPr>
        <p:txBody>
          <a:bodyPr/>
          <a:lstStyle/>
          <a:p>
            <a:pPr algn="ctr"/>
            <a:r>
              <a:rPr lang="en-CA" dirty="0">
                <a:solidFill>
                  <a:srgbClr val="F2AB1E"/>
                </a:solidFill>
              </a:rPr>
              <a:t>Next steps</a:t>
            </a:r>
          </a:p>
        </p:txBody>
      </p:sp>
      <p:sp>
        <p:nvSpPr>
          <p:cNvPr id="60" name="Content Placeholder 57"/>
          <p:cNvSpPr txBox="1">
            <a:spLocks/>
          </p:cNvSpPr>
          <p:nvPr/>
        </p:nvSpPr>
        <p:spPr>
          <a:xfrm>
            <a:off x="828239" y="4024926"/>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61" name="Content Placeholder 57"/>
          <p:cNvSpPr txBox="1">
            <a:spLocks/>
          </p:cNvSpPr>
          <p:nvPr/>
        </p:nvSpPr>
        <p:spPr>
          <a:xfrm>
            <a:off x="1209239" y="2401001"/>
            <a:ext cx="3399677"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200" spc="300" dirty="0">
              <a:solidFill>
                <a:srgbClr val="4B95A9"/>
              </a:solidFill>
            </a:endParaRPr>
          </a:p>
        </p:txBody>
      </p:sp>
      <p:sp>
        <p:nvSpPr>
          <p:cNvPr id="63" name="Content Placeholder 57"/>
          <p:cNvSpPr txBox="1">
            <a:spLocks/>
          </p:cNvSpPr>
          <p:nvPr/>
        </p:nvSpPr>
        <p:spPr>
          <a:xfrm>
            <a:off x="838760" y="2928758"/>
            <a:ext cx="377246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4" name="Content Placeholder 57"/>
          <p:cNvSpPr txBox="1">
            <a:spLocks/>
          </p:cNvSpPr>
          <p:nvPr/>
        </p:nvSpPr>
        <p:spPr>
          <a:xfrm>
            <a:off x="1220814" y="3367854"/>
            <a:ext cx="3660178" cy="396080"/>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200" spc="300">
                <a:solidFill>
                  <a:srgbClr val="4B95A9"/>
                </a:solidFill>
              </a:defRPr>
            </a:lvl1pPr>
            <a:lvl2pPr marL="628650" indent="-171450">
              <a:spcBef>
                <a:spcPct val="20000"/>
              </a:spcBef>
              <a:buFont typeface="Arial" panose="020B0604020202020204" pitchFamily="34" charset="0"/>
              <a:buChar char="•"/>
              <a:defRPr sz="2000">
                <a:solidFill>
                  <a:schemeClr val="bg1"/>
                </a:solidFill>
              </a:defRPr>
            </a:lvl2pPr>
            <a:lvl3pPr marL="1143000" indent="-228600">
              <a:spcBef>
                <a:spcPct val="20000"/>
              </a:spcBef>
              <a:buFont typeface="Courier New" panose="02070309020205020404" pitchFamily="49" charset="0"/>
              <a:buChar char="o"/>
              <a:defRPr sz="2000">
                <a:solidFill>
                  <a:schemeClr val="bg1"/>
                </a:solidFill>
              </a:defRPr>
            </a:lvl3pPr>
            <a:lvl4pPr marL="1600200" indent="-228600">
              <a:spcBef>
                <a:spcPct val="20000"/>
              </a:spcBef>
              <a:buFont typeface="Wingdings" panose="05000000000000000000" pitchFamily="2" charset="2"/>
              <a:buChar char="§"/>
              <a:defRPr sz="2000">
                <a:solidFill>
                  <a:schemeClr val="bg1"/>
                </a:solidFill>
              </a:defRPr>
            </a:lvl4pPr>
            <a:lvl5pPr marL="2057400" indent="-228600">
              <a:spcBef>
                <a:spcPct val="20000"/>
              </a:spcBef>
              <a:buFont typeface="Arial" panose="020B0604020202020204" pitchFamily="34" charset="0"/>
              <a:buChar char="»"/>
              <a:defRPr sz="2000">
                <a:solidFill>
                  <a:schemeClr val="bg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CA" dirty="0"/>
          </a:p>
        </p:txBody>
      </p:sp>
      <p:sp>
        <p:nvSpPr>
          <p:cNvPr id="15" name="Content Placeholder 57"/>
          <p:cNvSpPr txBox="1">
            <a:spLocks/>
          </p:cNvSpPr>
          <p:nvPr/>
        </p:nvSpPr>
        <p:spPr>
          <a:xfrm>
            <a:off x="850334" y="5046244"/>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2" name="Content Placeholder 57"/>
          <p:cNvSpPr txBox="1">
            <a:spLocks/>
          </p:cNvSpPr>
          <p:nvPr/>
        </p:nvSpPr>
        <p:spPr>
          <a:xfrm>
            <a:off x="1231334" y="1905973"/>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200" spc="300" dirty="0">
              <a:solidFill>
                <a:srgbClr val="4B95A9"/>
              </a:solidFill>
            </a:endParaRPr>
          </a:p>
        </p:txBody>
      </p:sp>
      <p:sp>
        <p:nvSpPr>
          <p:cNvPr id="13" name="Content Placeholder 57"/>
          <p:cNvSpPr txBox="1">
            <a:spLocks/>
          </p:cNvSpPr>
          <p:nvPr/>
        </p:nvSpPr>
        <p:spPr>
          <a:xfrm>
            <a:off x="860854" y="1834664"/>
            <a:ext cx="3761946"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800" dirty="0">
              <a:solidFill>
                <a:schemeClr val="tx2"/>
              </a:solidFill>
            </a:endParaRPr>
          </a:p>
        </p:txBody>
      </p:sp>
      <p:sp>
        <p:nvSpPr>
          <p:cNvPr id="17" name="Content Placeholder 57"/>
          <p:cNvSpPr txBox="1">
            <a:spLocks/>
          </p:cNvSpPr>
          <p:nvPr/>
        </p:nvSpPr>
        <p:spPr>
          <a:xfrm>
            <a:off x="1209239" y="2917357"/>
            <a:ext cx="4015904" cy="348357"/>
          </a:xfrm>
          <a:prstGeom prst="rect">
            <a:avLst/>
          </a:prstGeom>
        </p:spPr>
        <p:txBody>
          <a:bodyPr vert="horz" lIns="91440" tIns="45720" rIns="91440" bIns="45720" rtlCol="0">
            <a:noAutofit/>
          </a:bodyPr>
          <a:lstStyle>
            <a:defPPr>
              <a:defRPr lang="en-US"/>
            </a:defPPr>
            <a:lvl1pPr indent="0">
              <a:spcBef>
                <a:spcPct val="20000"/>
              </a:spcBef>
              <a:buFont typeface="Arial" panose="020B0604020202020204" pitchFamily="34" charset="0"/>
              <a:buNone/>
              <a:defRPr sz="2200" spc="300">
                <a:solidFill>
                  <a:srgbClr val="4B95A9"/>
                </a:solidFill>
              </a:defRPr>
            </a:lvl1pPr>
            <a:lvl2pPr marL="628650" indent="-171450">
              <a:spcBef>
                <a:spcPct val="20000"/>
              </a:spcBef>
              <a:buFont typeface="Arial" panose="020B0604020202020204" pitchFamily="34" charset="0"/>
              <a:buChar char="•"/>
              <a:defRPr sz="2000">
                <a:solidFill>
                  <a:schemeClr val="bg1"/>
                </a:solidFill>
              </a:defRPr>
            </a:lvl2pPr>
            <a:lvl3pPr marL="1143000" indent="-228600">
              <a:spcBef>
                <a:spcPct val="20000"/>
              </a:spcBef>
              <a:buFont typeface="Courier New" panose="02070309020205020404" pitchFamily="49" charset="0"/>
              <a:buChar char="o"/>
              <a:defRPr sz="2000">
                <a:solidFill>
                  <a:schemeClr val="bg1"/>
                </a:solidFill>
              </a:defRPr>
            </a:lvl3pPr>
            <a:lvl4pPr marL="1600200" indent="-228600">
              <a:spcBef>
                <a:spcPct val="20000"/>
              </a:spcBef>
              <a:buFont typeface="Wingdings" panose="05000000000000000000" pitchFamily="2" charset="2"/>
              <a:buChar char="§"/>
              <a:defRPr sz="2000">
                <a:solidFill>
                  <a:schemeClr val="bg1"/>
                </a:solidFill>
              </a:defRPr>
            </a:lvl4pPr>
            <a:lvl5pPr marL="2057400" indent="-228600">
              <a:spcBef>
                <a:spcPct val="20000"/>
              </a:spcBef>
              <a:buFont typeface="Arial" panose="020B0604020202020204" pitchFamily="34" charset="0"/>
              <a:buChar char="»"/>
              <a:defRPr sz="2000">
                <a:solidFill>
                  <a:schemeClr val="bg1"/>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CA" dirty="0"/>
          </a:p>
        </p:txBody>
      </p:sp>
      <p:sp>
        <p:nvSpPr>
          <p:cNvPr id="25" name="Content Placeholder 57"/>
          <p:cNvSpPr txBox="1">
            <a:spLocks/>
          </p:cNvSpPr>
          <p:nvPr/>
        </p:nvSpPr>
        <p:spPr>
          <a:xfrm>
            <a:off x="1209930" y="3846825"/>
            <a:ext cx="3660178" cy="396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200" spc="300" dirty="0">
              <a:solidFill>
                <a:srgbClr val="4B95A9"/>
              </a:solidFill>
            </a:endParaRPr>
          </a:p>
        </p:txBody>
      </p:sp>
      <p:sp>
        <p:nvSpPr>
          <p:cNvPr id="18" name="Content Placeholder 11"/>
          <p:cNvSpPr>
            <a:spLocks noGrp="1"/>
          </p:cNvSpPr>
          <p:nvPr>
            <p:ph idx="1"/>
          </p:nvPr>
        </p:nvSpPr>
        <p:spPr>
          <a:xfrm>
            <a:off x="451115" y="1318117"/>
            <a:ext cx="4884516" cy="5104453"/>
          </a:xfrm>
        </p:spPr>
        <p:txBody>
          <a:bodyPr/>
          <a:lstStyle/>
          <a:p>
            <a:pPr marL="342900" indent="-342900">
              <a:buFont typeface="Arial"/>
              <a:buChar char="•"/>
            </a:pPr>
            <a:r>
              <a:rPr lang="en-CA" dirty="0"/>
              <a:t>Discuss:</a:t>
            </a:r>
          </a:p>
          <a:p>
            <a:pPr marL="971550" lvl="1" indent="-342900">
              <a:buFont typeface="Arial"/>
              <a:buChar char="•"/>
            </a:pPr>
            <a:r>
              <a:rPr lang="en-CA" dirty="0"/>
              <a:t>What are your next steps?</a:t>
            </a:r>
          </a:p>
          <a:p>
            <a:pPr marL="971550" lvl="1" indent="-342900">
              <a:buFont typeface="Arial"/>
              <a:buChar char="•"/>
            </a:pPr>
            <a:r>
              <a:rPr lang="en-CA" dirty="0"/>
              <a:t>Who to contact and when</a:t>
            </a:r>
          </a:p>
          <a:p>
            <a:pPr marL="971550" lvl="1" indent="-342900">
              <a:buFont typeface="Arial"/>
              <a:buChar char="•"/>
            </a:pPr>
            <a:r>
              <a:rPr lang="en-CA" dirty="0"/>
              <a:t>List critical and important tasks</a:t>
            </a:r>
          </a:p>
        </p:txBody>
      </p:sp>
      <p:sp>
        <p:nvSpPr>
          <p:cNvPr id="20" name="Rectangle 19"/>
          <p:cNvSpPr/>
          <p:nvPr/>
        </p:nvSpPr>
        <p:spPr>
          <a:xfrm>
            <a:off x="2226895" y="3639925"/>
            <a:ext cx="1149682" cy="558633"/>
          </a:xfrm>
          <a:prstGeom prst="rect">
            <a:avLst/>
          </a:prstGeom>
          <a:solidFill>
            <a:srgbClr val="525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5 min</a:t>
            </a:r>
          </a:p>
        </p:txBody>
      </p:sp>
      <p:pic>
        <p:nvPicPr>
          <p:cNvPr id="16" name="Picture 15" descr="Graphical user interface, website&#10;&#10;Description automatically generated">
            <a:extLst>
              <a:ext uri="{FF2B5EF4-FFF2-40B4-BE49-F238E27FC236}">
                <a16:creationId xmlns:a16="http://schemas.microsoft.com/office/drawing/2014/main" id="{34888234-5CFA-4F11-BC69-BFB11F16CF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7" t="68" r="6175" b="36140"/>
          <a:stretch/>
        </p:blipFill>
        <p:spPr>
          <a:xfrm>
            <a:off x="6162218" y="1329703"/>
            <a:ext cx="2578007" cy="5092877"/>
          </a:xfrm>
          <a:prstGeom prst="rect">
            <a:avLst/>
          </a:prstGeom>
          <a:ln w="57150">
            <a:solidFill>
              <a:srgbClr val="F2AB1E"/>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3899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304473" y="181050"/>
            <a:ext cx="8531097" cy="871686"/>
          </a:xfrm>
          <a:prstGeom prst="rect">
            <a:avLst/>
          </a:prstGeom>
        </p:spPr>
        <p:txBody>
          <a:bodyPr/>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Expectations</a:t>
            </a:r>
            <a:endParaRPr lang="en-US" sz="4800" b="1" dirty="0">
              <a:solidFill>
                <a:srgbClr val="F2AB1E"/>
              </a:solidFill>
            </a:endParaRPr>
          </a:p>
        </p:txBody>
      </p:sp>
      <p:sp>
        <p:nvSpPr>
          <p:cNvPr id="3" name="Content Placeholder 11"/>
          <p:cNvSpPr txBox="1">
            <a:spLocks/>
          </p:cNvSpPr>
          <p:nvPr/>
        </p:nvSpPr>
        <p:spPr>
          <a:xfrm>
            <a:off x="781427" y="2002901"/>
            <a:ext cx="7691287" cy="432895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5137" indent="-457200">
              <a:spcAft>
                <a:spcPct val="20000"/>
              </a:spcAft>
              <a:buFont typeface="Arial"/>
              <a:buChar char="•"/>
            </a:pPr>
            <a:r>
              <a:rPr lang="en-US" dirty="0">
                <a:solidFill>
                  <a:srgbClr val="525B68"/>
                </a:solidFill>
                <a:ea typeface="ＭＳ Ｐゴシック" charset="0"/>
                <a:cs typeface="Calibri"/>
              </a:rPr>
              <a:t>What do you expect to accomplish upon completion of this workshop?</a:t>
            </a:r>
          </a:p>
          <a:p>
            <a:pPr marL="465137" indent="-457200">
              <a:spcAft>
                <a:spcPct val="20000"/>
              </a:spcAft>
              <a:buFont typeface="Arial"/>
              <a:buChar char="•"/>
            </a:pPr>
            <a:r>
              <a:rPr lang="en-US" dirty="0">
                <a:solidFill>
                  <a:srgbClr val="525B68"/>
                </a:solidFill>
                <a:ea typeface="ＭＳ Ｐゴシック" charset="0"/>
                <a:cs typeface="Calibri"/>
              </a:rPr>
              <a:t>What knowledge or skills do you feel you “need to have” to help your staff transition to the Bulloch system?</a:t>
            </a:r>
          </a:p>
          <a:p>
            <a:pPr marL="465137" indent="-457200">
              <a:spcAft>
                <a:spcPct val="20000"/>
              </a:spcAft>
              <a:buFont typeface="Arial"/>
              <a:buChar char="•"/>
            </a:pPr>
            <a:r>
              <a:rPr lang="en-US" dirty="0">
                <a:solidFill>
                  <a:srgbClr val="525B68"/>
                </a:solidFill>
                <a:ea typeface="ＭＳ Ｐゴシック" charset="0"/>
                <a:cs typeface="Calibri"/>
              </a:rPr>
              <a:t>What is your greatest challenge to confidently communicate and educate staff?</a:t>
            </a:r>
          </a:p>
        </p:txBody>
      </p:sp>
      <p:sp>
        <p:nvSpPr>
          <p:cNvPr id="7" name="Rectangle 6"/>
          <p:cNvSpPr/>
          <p:nvPr/>
        </p:nvSpPr>
        <p:spPr>
          <a:xfrm>
            <a:off x="0" y="5824849"/>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405505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CA" sz="4800" dirty="0"/>
              <a:t>OBJECTIVES</a:t>
            </a:r>
            <a:endParaRPr lang="en-US" sz="4800" dirty="0"/>
          </a:p>
        </p:txBody>
      </p:sp>
      <p:pic>
        <p:nvPicPr>
          <p:cNvPr id="15"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8" y="1522551"/>
            <a:ext cx="576000" cy="576000"/>
          </a:xfrm>
          <a:prstGeom prst="rect">
            <a:avLst/>
          </a:prstGeom>
          <a:solidFill>
            <a:schemeClr val="bg1"/>
          </a:solidFill>
          <a:ln>
            <a:solidFill>
              <a:schemeClr val="bg1"/>
            </a:solidFill>
          </a:ln>
        </p:spPr>
      </p:pic>
      <p:pic>
        <p:nvPicPr>
          <p:cNvPr id="16"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57" y="2291808"/>
            <a:ext cx="576000" cy="576000"/>
          </a:xfrm>
          <a:prstGeom prst="rect">
            <a:avLst/>
          </a:prstGeom>
          <a:solidFill>
            <a:schemeClr val="bg1"/>
          </a:solidFill>
          <a:ln>
            <a:solidFill>
              <a:schemeClr val="bg1"/>
            </a:solidFill>
          </a:ln>
        </p:spPr>
      </p:pic>
      <p:pic>
        <p:nvPicPr>
          <p:cNvPr id="17"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28" y="3053808"/>
            <a:ext cx="576000" cy="576000"/>
          </a:xfrm>
          <a:prstGeom prst="rect">
            <a:avLst/>
          </a:prstGeom>
          <a:solidFill>
            <a:schemeClr val="bg1"/>
          </a:solidFill>
          <a:ln>
            <a:solidFill>
              <a:schemeClr val="bg1"/>
            </a:solidFill>
          </a:ln>
        </p:spPr>
      </p:pic>
      <p:pic>
        <p:nvPicPr>
          <p:cNvPr id="18"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28" y="3833951"/>
            <a:ext cx="576000" cy="576000"/>
          </a:xfrm>
          <a:prstGeom prst="rect">
            <a:avLst/>
          </a:prstGeom>
          <a:solidFill>
            <a:schemeClr val="bg1"/>
          </a:solidFill>
          <a:ln>
            <a:solidFill>
              <a:schemeClr val="bg1"/>
            </a:solidFill>
          </a:ln>
        </p:spPr>
      </p:pic>
      <p:pic>
        <p:nvPicPr>
          <p:cNvPr id="21"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57" y="4614094"/>
            <a:ext cx="576000" cy="576000"/>
          </a:xfrm>
          <a:prstGeom prst="rect">
            <a:avLst/>
          </a:prstGeom>
          <a:solidFill>
            <a:schemeClr val="bg1"/>
          </a:solidFill>
          <a:ln>
            <a:solidFill>
              <a:schemeClr val="bg1"/>
            </a:solidFill>
          </a:ln>
        </p:spPr>
      </p:pic>
      <p:pic>
        <p:nvPicPr>
          <p:cNvPr id="29" name="Picture Placeholder 23"/>
          <p:cNvPicPr>
            <a:picLocks/>
          </p:cNvPicPr>
          <p:nvPr/>
        </p:nvPicPr>
        <p:blipFill rotWithShape="1">
          <a:blip r:embed="rId5" cstate="print">
            <a:extLst>
              <a:ext uri="{28A0092B-C50C-407E-A947-70E740481C1C}">
                <a14:useLocalDpi xmlns:a14="http://schemas.microsoft.com/office/drawing/2010/main" val="0"/>
              </a:ext>
            </a:extLst>
          </a:blip>
          <a:srcRect r="3844"/>
          <a:stretch/>
        </p:blipFill>
        <p:spPr>
          <a:xfrm>
            <a:off x="6405892" y="2466327"/>
            <a:ext cx="2664000" cy="1980000"/>
          </a:xfrm>
          <a:prstGeom prst="rect">
            <a:avLst/>
          </a:prstGeom>
          <a:noFill/>
          <a:ln w="19050">
            <a:solidFill>
              <a:srgbClr val="525B68"/>
            </a:solidFill>
          </a:ln>
        </p:spPr>
      </p:pic>
      <p:pic>
        <p:nvPicPr>
          <p:cNvPr id="30" name="Picture Placeholder 23"/>
          <p:cNvPicPr>
            <a:picLocks/>
          </p:cNvPicPr>
          <p:nvPr/>
        </p:nvPicPr>
        <p:blipFill rotWithShape="1">
          <a:blip r:embed="rId6" cstate="print">
            <a:extLst>
              <a:ext uri="{28A0092B-C50C-407E-A947-70E740481C1C}">
                <a14:useLocalDpi xmlns:a14="http://schemas.microsoft.com/office/drawing/2010/main" val="0"/>
              </a:ext>
            </a:extLst>
          </a:blip>
          <a:srcRect t="3584" r="1328"/>
          <a:stretch/>
        </p:blipFill>
        <p:spPr>
          <a:xfrm>
            <a:off x="6400181" y="4770470"/>
            <a:ext cx="2664000" cy="1980000"/>
          </a:xfrm>
          <a:prstGeom prst="rect">
            <a:avLst/>
          </a:prstGeom>
          <a:noFill/>
          <a:ln w="19050">
            <a:solidFill>
              <a:srgbClr val="525B68"/>
            </a:solidFill>
          </a:ln>
        </p:spPr>
      </p:pic>
      <p:pic>
        <p:nvPicPr>
          <p:cNvPr id="31" name="Picture 8" descr="C:\Users\Trevor\AppData\Local\Microsoft\Windows\INetCache\IE\I5YQ4R1C\thatsmyboy-Simple-Red-Checkmark[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28" y="1522551"/>
            <a:ext cx="576000" cy="576000"/>
          </a:xfrm>
          <a:prstGeom prst="rect">
            <a:avLst/>
          </a:prstGeom>
          <a:solidFill>
            <a:schemeClr val="bg1"/>
          </a:solidFill>
          <a:ln>
            <a:solidFill>
              <a:schemeClr val="bg1"/>
            </a:solidFill>
          </a:ln>
        </p:spPr>
      </p:pic>
      <p:sp>
        <p:nvSpPr>
          <p:cNvPr id="20" name="Content Placeholder 57"/>
          <p:cNvSpPr txBox="1">
            <a:spLocks/>
          </p:cNvSpPr>
          <p:nvPr/>
        </p:nvSpPr>
        <p:spPr>
          <a:xfrm>
            <a:off x="857128" y="4620245"/>
            <a:ext cx="5021156" cy="576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Conclusion</a:t>
            </a:r>
            <a:endParaRPr lang="en-CA" sz="1600" dirty="0"/>
          </a:p>
        </p:txBody>
      </p:sp>
      <p:sp>
        <p:nvSpPr>
          <p:cNvPr id="23" name="Content Placeholder 57"/>
          <p:cNvSpPr txBox="1">
            <a:spLocks/>
          </p:cNvSpPr>
          <p:nvPr/>
        </p:nvSpPr>
        <p:spPr>
          <a:xfrm>
            <a:off x="857127" y="2264978"/>
            <a:ext cx="5021159" cy="601594"/>
          </a:xfrm>
          <a:prstGeom prst="rect">
            <a:avLst/>
          </a:prstGeom>
          <a:solidFill>
            <a:srgbClr val="4B95A9"/>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Purpose of the </a:t>
            </a:r>
            <a:r>
              <a:rPr lang="en-CA" sz="2200" dirty="0" err="1"/>
              <a:t>Bulloch</a:t>
            </a:r>
            <a:r>
              <a:rPr lang="en-CA" sz="2200" dirty="0"/>
              <a:t> training </a:t>
            </a:r>
          </a:p>
        </p:txBody>
      </p:sp>
      <p:sp>
        <p:nvSpPr>
          <p:cNvPr id="24" name="Content Placeholder 57"/>
          <p:cNvSpPr txBox="1">
            <a:spLocks/>
          </p:cNvSpPr>
          <p:nvPr/>
        </p:nvSpPr>
        <p:spPr>
          <a:xfrm>
            <a:off x="857126" y="3050068"/>
            <a:ext cx="5021159" cy="576000"/>
          </a:xfrm>
          <a:prstGeom prst="rect">
            <a:avLst/>
          </a:prstGeom>
          <a:solidFill>
            <a:srgbClr val="17C4CB"/>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Use the training program materials</a:t>
            </a:r>
          </a:p>
        </p:txBody>
      </p:sp>
      <p:sp>
        <p:nvSpPr>
          <p:cNvPr id="25" name="Content Placeholder 57"/>
          <p:cNvSpPr txBox="1">
            <a:spLocks/>
          </p:cNvSpPr>
          <p:nvPr/>
        </p:nvSpPr>
        <p:spPr>
          <a:xfrm>
            <a:off x="846240" y="1566308"/>
            <a:ext cx="5040000" cy="504000"/>
          </a:xfrm>
          <a:prstGeom prst="rect">
            <a:avLst/>
          </a:prstGeom>
          <a:solidFill>
            <a:srgbClr val="F2AB1E"/>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Introduction</a:t>
            </a:r>
          </a:p>
        </p:txBody>
      </p:sp>
      <p:sp>
        <p:nvSpPr>
          <p:cNvPr id="26" name="Content Placeholder 57"/>
          <p:cNvSpPr txBox="1">
            <a:spLocks/>
          </p:cNvSpPr>
          <p:nvPr/>
        </p:nvSpPr>
        <p:spPr>
          <a:xfrm>
            <a:off x="857126" y="3835157"/>
            <a:ext cx="5040000" cy="573558"/>
          </a:xfrm>
          <a:prstGeom prst="rect">
            <a:avLst/>
          </a:prstGeom>
          <a:solidFill>
            <a:srgbClr val="FA8662"/>
          </a:solid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2200" dirty="0"/>
              <a:t>Introduce the training to staff</a:t>
            </a:r>
          </a:p>
        </p:txBody>
      </p:sp>
      <p:grpSp>
        <p:nvGrpSpPr>
          <p:cNvPr id="2" name="Group 1">
            <a:extLst>
              <a:ext uri="{FF2B5EF4-FFF2-40B4-BE49-F238E27FC236}">
                <a16:creationId xmlns:a16="http://schemas.microsoft.com/office/drawing/2014/main" id="{CB9032C6-1B9D-4CE7-BEC6-6B6C81326028}"/>
              </a:ext>
            </a:extLst>
          </p:cNvPr>
          <p:cNvGrpSpPr/>
          <p:nvPr/>
        </p:nvGrpSpPr>
        <p:grpSpPr>
          <a:xfrm>
            <a:off x="6399889" y="140989"/>
            <a:ext cx="2664292" cy="1980000"/>
            <a:chOff x="6399889" y="140989"/>
            <a:chExt cx="2664292" cy="1980000"/>
          </a:xfrm>
        </p:grpSpPr>
        <p:pic>
          <p:nvPicPr>
            <p:cNvPr id="28" name="Picture Placeholder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9889" y="140989"/>
              <a:ext cx="2664292" cy="1980000"/>
            </a:xfrm>
            <a:prstGeom prst="rect">
              <a:avLst/>
            </a:prstGeom>
            <a:noFill/>
            <a:ln w="19050">
              <a:solidFill>
                <a:srgbClr val="525B68"/>
              </a:solidFill>
            </a:ln>
          </p:spPr>
        </p:pic>
        <p:pic>
          <p:nvPicPr>
            <p:cNvPr id="19" name="Picture 18" descr="Graphical user interface, website&#10;&#10;Description automatically generated">
              <a:extLst>
                <a:ext uri="{FF2B5EF4-FFF2-40B4-BE49-F238E27FC236}">
                  <a16:creationId xmlns:a16="http://schemas.microsoft.com/office/drawing/2014/main" id="{1A8C44F0-0F15-4BF1-888E-96BF67DD413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57" t="68" r="6175" b="77873"/>
            <a:stretch/>
          </p:blipFill>
          <p:spPr>
            <a:xfrm>
              <a:off x="6973498" y="804863"/>
              <a:ext cx="1505867" cy="1028700"/>
            </a:xfrm>
            <a:prstGeom prst="rect">
              <a:avLst/>
            </a:prstGeom>
          </p:spPr>
        </p:pic>
      </p:grpSp>
    </p:spTree>
    <p:custDataLst>
      <p:tags r:id="rId1"/>
    </p:custDataLst>
    <p:extLst>
      <p:ext uri="{BB962C8B-B14F-4D97-AF65-F5344CB8AC3E}">
        <p14:creationId xmlns:p14="http://schemas.microsoft.com/office/powerpoint/2010/main" val="427673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p:cNvPicPr>
            <a:picLocks/>
          </p:cNvPicPr>
          <p:nvPr/>
        </p:nvPicPr>
        <p:blipFill rotWithShape="1">
          <a:blip r:embed="rId4" cstate="print">
            <a:alphaModFix amt="20000"/>
            <a:extLst>
              <a:ext uri="{28A0092B-C50C-407E-A947-70E740481C1C}">
                <a14:useLocalDpi xmlns:a14="http://schemas.microsoft.com/office/drawing/2010/main" val="0"/>
              </a:ext>
            </a:extLst>
          </a:blip>
          <a:srcRect t="3584" r="1328"/>
          <a:stretch/>
        </p:blipFill>
        <p:spPr>
          <a:xfrm>
            <a:off x="0" y="0"/>
            <a:ext cx="9144000" cy="6858000"/>
          </a:xfrm>
          <a:prstGeom prst="rect">
            <a:avLst/>
          </a:prstGeom>
          <a:noFill/>
          <a:ln w="19050">
            <a:solidFill>
              <a:srgbClr val="525B68"/>
            </a:solidFill>
          </a:ln>
        </p:spPr>
      </p:pic>
      <p:sp>
        <p:nvSpPr>
          <p:cNvPr id="2" name="Title 7"/>
          <p:cNvSpPr txBox="1">
            <a:spLocks/>
          </p:cNvSpPr>
          <p:nvPr/>
        </p:nvSpPr>
        <p:spPr>
          <a:xfrm>
            <a:off x="217715" y="0"/>
            <a:ext cx="8672284" cy="6858000"/>
          </a:xfrm>
          <a:prstGeom prst="rect">
            <a:avLst/>
          </a:prstGeom>
        </p:spPr>
        <p:txBody>
          <a:bodyPr anchor="ctr" anchorCtr="0"/>
          <a:lstStyle>
            <a:lvl1pPr algn="ctr" defTabSz="914400" rtl="0" eaLnBrk="1" latinLnBrk="0" hangingPunct="1">
              <a:spcBef>
                <a:spcPct val="0"/>
              </a:spcBef>
              <a:buNone/>
              <a:defRPr sz="4400" kern="1200">
                <a:solidFill>
                  <a:srgbClr val="000048"/>
                </a:solidFill>
                <a:latin typeface="+mj-lt"/>
                <a:ea typeface="+mj-ea"/>
                <a:cs typeface="+mj-cs"/>
              </a:defRPr>
            </a:lvl1pPr>
          </a:lstStyle>
          <a:p>
            <a:r>
              <a:rPr lang="en-CA" sz="4800" b="1" dirty="0">
                <a:solidFill>
                  <a:srgbClr val="F2AB1E"/>
                </a:solidFill>
              </a:rPr>
              <a:t>Your TOP Key Learning </a:t>
            </a:r>
          </a:p>
          <a:p>
            <a:r>
              <a:rPr lang="en-CA" sz="4800" b="1" dirty="0">
                <a:solidFill>
                  <a:srgbClr val="F2AB1E"/>
                </a:solidFill>
              </a:rPr>
              <a:t>That You Will Use</a:t>
            </a:r>
            <a:endParaRPr lang="en-US" sz="4800" b="1" dirty="0">
              <a:solidFill>
                <a:srgbClr val="F2AB1E"/>
              </a:solidFill>
            </a:endParaRPr>
          </a:p>
        </p:txBody>
      </p:sp>
      <p:sp>
        <p:nvSpPr>
          <p:cNvPr id="6" name="Rectangle 5"/>
          <p:cNvSpPr/>
          <p:nvPr/>
        </p:nvSpPr>
        <p:spPr>
          <a:xfrm>
            <a:off x="0" y="0"/>
            <a:ext cx="9144000" cy="1169551"/>
          </a:xfrm>
          <a:prstGeom prst="rect">
            <a:avLst/>
          </a:prstGeom>
          <a:solidFill>
            <a:srgbClr val="F2AB1E">
              <a:alpha val="36000"/>
            </a:srgbClr>
          </a:solidFill>
        </p:spPr>
        <p:txBody>
          <a:bodyPr wrap="square">
            <a:spAutoFit/>
          </a:bodyPr>
          <a:lstStyle/>
          <a:p>
            <a:pPr algn="ctr" hangingPunct="0">
              <a:lnSpc>
                <a:spcPct val="50000"/>
              </a:lnSpc>
            </a:pPr>
            <a:endParaRPr lang="en-CA" sz="2000" dirty="0">
              <a:solidFill>
                <a:srgbClr val="525B68"/>
              </a:solidFill>
            </a:endParaRPr>
          </a:p>
          <a:p>
            <a:pPr algn="ctr" hangingPunct="0"/>
            <a:r>
              <a:rPr lang="en-CA" sz="2000" dirty="0">
                <a:solidFill>
                  <a:srgbClr val="525B68"/>
                </a:solidFill>
              </a:rPr>
              <a:t>By the end of this workshop, you will be able to confidently communicate and educate your staff on the new Bulloch system, using training program materials. </a:t>
            </a:r>
          </a:p>
          <a:p>
            <a:pPr algn="ctr" hangingPunct="0"/>
            <a:endParaRPr lang="en-CA" sz="2000" dirty="0">
              <a:solidFill>
                <a:srgbClr val="525B68"/>
              </a:solidFill>
            </a:endParaRPr>
          </a:p>
        </p:txBody>
      </p:sp>
    </p:spTree>
    <p:custDataLst>
      <p:tags r:id="rId1"/>
    </p:custDataLst>
    <p:extLst>
      <p:ext uri="{BB962C8B-B14F-4D97-AF65-F5344CB8AC3E}">
        <p14:creationId xmlns:p14="http://schemas.microsoft.com/office/powerpoint/2010/main" val="195509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7"/>
          <p:cNvSpPr>
            <a:spLocks noGrp="1" noChangeArrowheads="1"/>
          </p:cNvSpPr>
          <p:nvPr>
            <p:ph type="subTitle" idx="1"/>
          </p:nvPr>
        </p:nvSpPr>
        <p:spPr>
          <a:effectLst/>
        </p:spPr>
        <p:txBody>
          <a:bodyPr vert="horz" lIns="91440" tIns="45720" rIns="91440" bIns="45720" rtlCol="0">
            <a:normAutofit/>
          </a:bodyPr>
          <a:lstStyle/>
          <a:p>
            <a:pPr>
              <a:buFontTx/>
            </a:pPr>
            <a:r>
              <a:rPr lang="en-US" sz="2800" b="1" i="1" dirty="0">
                <a:cs typeface="Arial" pitchFamily="34" charset="0"/>
              </a:rPr>
              <a:t>Objectives</a:t>
            </a:r>
          </a:p>
        </p:txBody>
      </p:sp>
      <p:sp>
        <p:nvSpPr>
          <p:cNvPr id="5" name="Rectangle 2"/>
          <p:cNvSpPr>
            <a:spLocks noGrp="1" noChangeArrowheads="1"/>
          </p:cNvSpPr>
          <p:nvPr>
            <p:ph type="ctrTitle" idx="4294967295"/>
          </p:nvPr>
        </p:nvSpPr>
        <p:spPr>
          <a:xfrm>
            <a:off x="685800" y="1989138"/>
            <a:ext cx="7772400" cy="1470025"/>
          </a:xfrm>
          <a:effectLst/>
        </p:spPr>
        <p:txBody>
          <a:bodyPr vert="horz" lIns="91440" tIns="45720" rIns="91440" bIns="45720" rtlCol="0" anchor="t" anchorCtr="0">
            <a:noAutofit/>
          </a:bodyPr>
          <a:lstStyle/>
          <a:p>
            <a:pPr algn="ctr"/>
            <a:r>
              <a:rPr lang="en-US" sz="4800" dirty="0">
                <a:solidFill>
                  <a:schemeClr val="tx2"/>
                </a:solidFill>
                <a:effectLst/>
              </a:rPr>
              <a:t>Value-Based Pricing </a:t>
            </a:r>
            <a:br>
              <a:rPr lang="en-US" sz="4800" dirty="0">
                <a:solidFill>
                  <a:schemeClr val="tx2"/>
                </a:solidFill>
                <a:effectLst/>
              </a:rPr>
            </a:br>
            <a:r>
              <a:rPr lang="en-US" sz="6000" dirty="0">
                <a:solidFill>
                  <a:schemeClr val="tx2"/>
                </a:solidFill>
                <a:effectLst/>
              </a:rPr>
              <a:t>for TMs</a:t>
            </a:r>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sp>
        <p:nvSpPr>
          <p:cNvPr id="8"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Value-Based Pricing</a:t>
            </a:r>
          </a:p>
        </p:txBody>
      </p:sp>
      <p:pic>
        <p:nvPicPr>
          <p:cNvPr id="9" name="Picture 8"/>
          <p:cNvPicPr>
            <a:picLocks/>
          </p:cNvPicPr>
          <p:nvPr/>
        </p:nvPicPr>
        <p:blipFill rotWithShape="1">
          <a:blip r:embed="rId4">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Objectives</a:t>
            </a:r>
          </a:p>
        </p:txBody>
      </p:sp>
    </p:spTree>
    <p:custDataLst>
      <p:tags r:id="rId1"/>
    </p:custDataLst>
    <p:extLst>
      <p:ext uri="{BB962C8B-B14F-4D97-AF65-F5344CB8AC3E}">
        <p14:creationId xmlns:p14="http://schemas.microsoft.com/office/powerpoint/2010/main" val="154034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pic>
        <p:nvPicPr>
          <p:cNvPr id="9" name="Picture 8"/>
          <p:cNvPicPr>
            <a:picLocks/>
          </p:cNvPicPr>
          <p:nvPr/>
        </p:nvPicPr>
        <p:blipFill rotWithShape="1">
          <a:blip r:embed="rId4">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Workshop Timing</a:t>
            </a:r>
          </a:p>
        </p:txBody>
      </p:sp>
    </p:spTree>
    <p:custDataLst>
      <p:tags r:id="rId1"/>
    </p:custDataLst>
    <p:extLst>
      <p:ext uri="{BB962C8B-B14F-4D97-AF65-F5344CB8AC3E}">
        <p14:creationId xmlns:p14="http://schemas.microsoft.com/office/powerpoint/2010/main" val="92803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pic>
        <p:nvPicPr>
          <p:cNvPr id="9" name="Picture 8"/>
          <p:cNvPicPr>
            <a:picLocks/>
          </p:cNvPicPr>
          <p:nvPr/>
        </p:nvPicPr>
        <p:blipFill rotWithShape="1">
          <a:blip r:embed="rId3">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Recommended Room Layout</a:t>
            </a:r>
          </a:p>
        </p:txBody>
      </p:sp>
    </p:spTree>
    <p:extLst>
      <p:ext uri="{BB962C8B-B14F-4D97-AF65-F5344CB8AC3E}">
        <p14:creationId xmlns:p14="http://schemas.microsoft.com/office/powerpoint/2010/main" val="31796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pic>
        <p:nvPicPr>
          <p:cNvPr id="9" name="Picture 8"/>
          <p:cNvPicPr>
            <a:picLocks/>
          </p:cNvPicPr>
          <p:nvPr/>
        </p:nvPicPr>
        <p:blipFill rotWithShape="1">
          <a:blip r:embed="rId3">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Materials Needed</a:t>
            </a:r>
          </a:p>
        </p:txBody>
      </p:sp>
    </p:spTree>
    <p:extLst>
      <p:ext uri="{BB962C8B-B14F-4D97-AF65-F5344CB8AC3E}">
        <p14:creationId xmlns:p14="http://schemas.microsoft.com/office/powerpoint/2010/main" val="28756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5"/>
          <p:cNvSpPr>
            <a:spLocks noGrp="1" noChangeArrowheads="1"/>
          </p:cNvSpPr>
          <p:nvPr>
            <p:ph type="subTitle" idx="1"/>
          </p:nvPr>
        </p:nvSpPr>
        <p:spPr>
          <a:effectLst/>
        </p:spPr>
        <p:txBody>
          <a:bodyPr vert="horz" lIns="91440" tIns="45720" rIns="91440" bIns="45720" rtlCol="0">
            <a:normAutofit/>
          </a:bodyPr>
          <a:lstStyle/>
          <a:p>
            <a:pPr>
              <a:buFontTx/>
            </a:pPr>
            <a:r>
              <a:rPr lang="en-US" sz="2800" b="1" i="1" dirty="0">
                <a:cs typeface="Arial" pitchFamily="34" charset="0"/>
              </a:rPr>
              <a:t>Printing &amp; Shipping Logistics</a:t>
            </a:r>
          </a:p>
        </p:txBody>
      </p:sp>
      <p:sp>
        <p:nvSpPr>
          <p:cNvPr id="5" name="Rectangle 2"/>
          <p:cNvSpPr>
            <a:spLocks noGrp="1" noChangeArrowheads="1"/>
          </p:cNvSpPr>
          <p:nvPr>
            <p:ph type="ctrTitle" idx="4294967295"/>
          </p:nvPr>
        </p:nvSpPr>
        <p:spPr>
          <a:xfrm>
            <a:off x="685800" y="1989138"/>
            <a:ext cx="7772400" cy="1470025"/>
          </a:xfrm>
          <a:effectLst/>
        </p:spPr>
        <p:txBody>
          <a:bodyPr vert="horz" lIns="91440" tIns="45720" rIns="91440" bIns="45720" rtlCol="0" anchor="t" anchorCtr="0">
            <a:noAutofit/>
          </a:bodyPr>
          <a:lstStyle/>
          <a:p>
            <a:pPr algn="ctr"/>
            <a:r>
              <a:rPr lang="en-US" sz="4800" dirty="0">
                <a:solidFill>
                  <a:schemeClr val="tx2"/>
                </a:solidFill>
                <a:effectLst/>
              </a:rPr>
              <a:t>Value-Based Pricing </a:t>
            </a:r>
            <a:br>
              <a:rPr lang="en-US" sz="4800" dirty="0">
                <a:solidFill>
                  <a:schemeClr val="tx2"/>
                </a:solidFill>
                <a:effectLst/>
              </a:rPr>
            </a:br>
            <a:r>
              <a:rPr lang="en-US" sz="6000" dirty="0">
                <a:solidFill>
                  <a:schemeClr val="tx2"/>
                </a:solidFill>
                <a:effectLst/>
              </a:rPr>
              <a:t>for TMs</a:t>
            </a:r>
          </a:p>
        </p:txBody>
      </p:sp>
      <p:sp>
        <p:nvSpPr>
          <p:cNvPr id="6"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7"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sp>
        <p:nvSpPr>
          <p:cNvPr id="8"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t>Value-Based Pricing</a:t>
            </a:r>
          </a:p>
        </p:txBody>
      </p:sp>
      <p:pic>
        <p:nvPicPr>
          <p:cNvPr id="9" name="Picture 8"/>
          <p:cNvPicPr>
            <a:picLocks/>
          </p:cNvPicPr>
          <p:nvPr/>
        </p:nvPicPr>
        <p:blipFill rotWithShape="1">
          <a:blip r:embed="rId3">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0" name="Rectangle 9"/>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1" name="Rectangle 10"/>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Printing and Shipping Logistics</a:t>
            </a:r>
          </a:p>
        </p:txBody>
      </p:sp>
    </p:spTree>
    <p:extLst>
      <p:ext uri="{BB962C8B-B14F-4D97-AF65-F5344CB8AC3E}">
        <p14:creationId xmlns:p14="http://schemas.microsoft.com/office/powerpoint/2010/main" val="8718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7" name="Rectangle 7"/>
          <p:cNvSpPr txBox="1">
            <a:spLocks noChangeArrowheads="1"/>
          </p:cNvSpPr>
          <p:nvPr/>
        </p:nvSpPr>
        <p:spPr>
          <a:xfrm>
            <a:off x="1371600" y="3886200"/>
            <a:ext cx="6400800" cy="1752600"/>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800" b="1" i="1" dirty="0">
                <a:cs typeface="Arial" pitchFamily="34" charset="0"/>
              </a:rPr>
              <a:t>Lesson Overview - Introduction</a:t>
            </a:r>
          </a:p>
        </p:txBody>
      </p:sp>
      <p:sp>
        <p:nvSpPr>
          <p:cNvPr id="8" name="Rectangle 6"/>
          <p:cNvSpPr>
            <a:spLocks noGrp="1" noChangeArrowheads="1"/>
          </p:cNvSpPr>
          <p:nvPr>
            <p:ph type="ctrTitle"/>
          </p:nvPr>
        </p:nvSpPr>
        <p:spPr>
          <a:xfrm>
            <a:off x="685800" y="1989138"/>
            <a:ext cx="7772400" cy="1812925"/>
          </a:xfrm>
          <a:effectLst/>
        </p:spPr>
        <p:txBody>
          <a:bodyPr vert="horz" lIns="91440" tIns="45720" rIns="91440" bIns="45720" rtlCol="0" anchor="t" anchorCtr="0">
            <a:noAutofit/>
          </a:bodyPr>
          <a:lstStyle/>
          <a:p>
            <a:pPr>
              <a:defRPr/>
            </a:pPr>
            <a:r>
              <a:rPr lang="en-US" sz="4800" dirty="0"/>
              <a:t>Value-Based Pricing </a:t>
            </a:r>
            <a:br>
              <a:rPr lang="en-US" sz="4800" dirty="0"/>
            </a:br>
            <a:r>
              <a:rPr lang="en-US" dirty="0"/>
              <a:t>for TMs</a:t>
            </a:r>
          </a:p>
        </p:txBody>
      </p:sp>
      <p:pic>
        <p:nvPicPr>
          <p:cNvPr id="12" name="Picture 11"/>
          <p:cNvPicPr>
            <a:picLocks/>
          </p:cNvPicPr>
          <p:nvPr/>
        </p:nvPicPr>
        <p:blipFill rotWithShape="1">
          <a:blip r:embed="rId3">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13" name="Rectangle 12"/>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14" name="Rectangle 13"/>
          <p:cNvSpPr/>
          <p:nvPr/>
        </p:nvSpPr>
        <p:spPr>
          <a:xfrm>
            <a:off x="216023" y="150916"/>
            <a:ext cx="8764691" cy="553998"/>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Preparation Checklist</a:t>
            </a:r>
          </a:p>
        </p:txBody>
      </p:sp>
    </p:spTree>
    <p:extLst>
      <p:ext uri="{BB962C8B-B14F-4D97-AF65-F5344CB8AC3E}">
        <p14:creationId xmlns:p14="http://schemas.microsoft.com/office/powerpoint/2010/main" val="34262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rotWithShape="1">
          <a:blip r:embed="rId4">
            <a:extLst>
              <a:ext uri="{28A0092B-C50C-407E-A947-70E740481C1C}">
                <a14:useLocalDpi xmlns:a14="http://schemas.microsoft.com/office/drawing/2010/main" val="0"/>
              </a:ext>
            </a:extLst>
          </a:blip>
          <a:srcRect t="17553"/>
          <a:stretch/>
        </p:blipFill>
        <p:spPr>
          <a:xfrm>
            <a:off x="2126" y="1203767"/>
            <a:ext cx="9144000" cy="5713200"/>
          </a:xfrm>
          <a:prstGeom prst="rect">
            <a:avLst/>
          </a:prstGeom>
        </p:spPr>
      </p:pic>
      <p:sp>
        <p:nvSpPr>
          <p:cNvPr id="5" name="Rectangle 4"/>
          <p:cNvSpPr/>
          <p:nvPr/>
        </p:nvSpPr>
        <p:spPr>
          <a:xfrm>
            <a:off x="0" y="-11296"/>
            <a:ext cx="9144000" cy="1281295"/>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dirty="0">
              <a:solidFill>
                <a:prstClr val="white"/>
              </a:solidFill>
            </a:endParaRPr>
          </a:p>
        </p:txBody>
      </p:sp>
      <p:sp>
        <p:nvSpPr>
          <p:cNvPr id="6" name="Rectangle 5"/>
          <p:cNvSpPr/>
          <p:nvPr/>
        </p:nvSpPr>
        <p:spPr>
          <a:xfrm>
            <a:off x="216023" y="150916"/>
            <a:ext cx="8764691" cy="1048492"/>
          </a:xfrm>
          <a:prstGeom prst="rect">
            <a:avLst/>
          </a:prstGeom>
        </p:spPr>
        <p:txBody>
          <a:bodyPr wrap="square">
            <a:spAutoFit/>
          </a:bodyPr>
          <a:lstStyle/>
          <a:p>
            <a:pPr lvl="0" algn="ctr">
              <a:lnSpc>
                <a:spcPct val="80000"/>
              </a:lnSpc>
              <a:spcBef>
                <a:spcPts val="400"/>
              </a:spcBef>
            </a:pPr>
            <a:r>
              <a:rPr lang="en-US" sz="3600" b="1" spc="100" dirty="0">
                <a:solidFill>
                  <a:schemeClr val="bg1"/>
                </a:solidFill>
              </a:rPr>
              <a:t>Bulloch Information Session </a:t>
            </a:r>
          </a:p>
          <a:p>
            <a:pPr lvl="0" algn="ctr">
              <a:lnSpc>
                <a:spcPct val="80000"/>
              </a:lnSpc>
              <a:spcBef>
                <a:spcPts val="400"/>
              </a:spcBef>
            </a:pPr>
            <a:r>
              <a:rPr lang="en-US" sz="3600" b="1" spc="100" dirty="0">
                <a:solidFill>
                  <a:schemeClr val="bg1"/>
                </a:solidFill>
              </a:rPr>
              <a:t>for Retailers</a:t>
            </a:r>
          </a:p>
        </p:txBody>
      </p:sp>
    </p:spTree>
    <p:custDataLst>
      <p:tags r:id="rId1"/>
    </p:custDataLst>
    <p:extLst>
      <p:ext uri="{BB962C8B-B14F-4D97-AF65-F5344CB8AC3E}">
        <p14:creationId xmlns:p14="http://schemas.microsoft.com/office/powerpoint/2010/main" val="121532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ysClr val="windowText" lastClr="000000"/>
      </a:dk1>
      <a:lt1>
        <a:sysClr val="window" lastClr="FFFFFF"/>
      </a:lt1>
      <a:dk2>
        <a:srgbClr val="525B68"/>
      </a:dk2>
      <a:lt2>
        <a:srgbClr val="EEECE1"/>
      </a:lt2>
      <a:accent1>
        <a:srgbClr val="29423C"/>
      </a:accent1>
      <a:accent2>
        <a:srgbClr val="4B95A9"/>
      </a:accent2>
      <a:accent3>
        <a:srgbClr val="17C4CB"/>
      </a:accent3>
      <a:accent4>
        <a:srgbClr val="F2AB1E"/>
      </a:accent4>
      <a:accent5>
        <a:srgbClr val="F8825B"/>
      </a:accent5>
      <a:accent6>
        <a:srgbClr val="F7310D"/>
      </a:accent6>
      <a:hlink>
        <a:srgbClr val="525B68"/>
      </a:hlink>
      <a:folHlink>
        <a:srgbClr val="B5B5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defTabSz="457200" fontAlgn="base">
          <a:spcBef>
            <a:spcPct val="0"/>
          </a:spcBef>
          <a:spcAft>
            <a:spcPct val="0"/>
          </a:spcAft>
          <a:defRPr sz="2000" dirty="0">
            <a:solidFill>
              <a:srgbClr val="2B2A2A"/>
            </a:solidFill>
            <a:latin typeface="+mj-lt"/>
            <a:cs typeface="EMprint Regula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C71F52F7259D439D20C10A8762D670" ma:contentTypeVersion="16" ma:contentTypeDescription="Create a new document." ma:contentTypeScope="" ma:versionID="d59584fbd1baba3289977229452e0a7b">
  <xsd:schema xmlns:xsd="http://www.w3.org/2001/XMLSchema" xmlns:xs="http://www.w3.org/2001/XMLSchema" xmlns:p="http://schemas.microsoft.com/office/2006/metadata/properties" xmlns:ns2="519e9164-302e-403e-b91d-5ee9561f1baf" xmlns:ns3="8a3cf6df-e8b2-4d3d-96a5-634a705f51c0" targetNamespace="http://schemas.microsoft.com/office/2006/metadata/properties" ma:root="true" ma:fieldsID="73d05ee3e77ff0f2567bfbcddd1e7bb6" ns2:_="" ns3:_="">
    <xsd:import namespace="519e9164-302e-403e-b91d-5ee9561f1baf"/>
    <xsd:import namespace="8a3cf6df-e8b2-4d3d-96a5-634a705f5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Dateandtime" minOccurs="0"/>
                <xsd:element ref="ns2:MediaLengthInSeconds" minOccurs="0"/>
                <xsd:element ref="ns2:Pos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e9164-302e-403e-b91d-5ee9561f1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Posted" ma:index="22" nillable="true" ma:displayName="Posted" ma:default="0" ma:description="Yes - we have posted&#10;No - we have not posted yet" ma:format="Dropdown" ma:internalName="Pos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3cf6df-e8b2-4d3d-96a5-634a705f51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sted xmlns="519e9164-302e-403e-b91d-5ee9561f1baf">false</Posted>
    <Dateandtime xmlns="519e9164-302e-403e-b91d-5ee9561f1baf" xsi:nil="true"/>
  </documentManagement>
</p:properties>
</file>

<file path=customXml/itemProps1.xml><?xml version="1.0" encoding="utf-8"?>
<ds:datastoreItem xmlns:ds="http://schemas.openxmlformats.org/officeDocument/2006/customXml" ds:itemID="{C66AA7D2-CD7D-48DD-B092-309BC55A5686}"/>
</file>

<file path=customXml/itemProps2.xml><?xml version="1.0" encoding="utf-8"?>
<ds:datastoreItem xmlns:ds="http://schemas.openxmlformats.org/officeDocument/2006/customXml" ds:itemID="{80F37750-85FA-4AEE-8A8F-E6946B21503E}"/>
</file>

<file path=customXml/itemProps3.xml><?xml version="1.0" encoding="utf-8"?>
<ds:datastoreItem xmlns:ds="http://schemas.openxmlformats.org/officeDocument/2006/customXml" ds:itemID="{9116D9CE-1A0C-4FA5-BB9B-EFF2E4A59F24}"/>
</file>

<file path=docProps/app.xml><?xml version="1.0" encoding="utf-8"?>
<Properties xmlns="http://schemas.openxmlformats.org/officeDocument/2006/extended-properties" xmlns:vt="http://schemas.openxmlformats.org/officeDocument/2006/docPropsVTypes">
  <TotalTime>7790</TotalTime>
  <Words>3453</Words>
  <Application>Microsoft Office PowerPoint</Application>
  <PresentationFormat>On-screen Show (4:3)</PresentationFormat>
  <Paragraphs>581</Paragraphs>
  <Slides>27</Slides>
  <Notes>27</Notes>
  <HiddenSlides>8</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Courier New</vt:lpstr>
      <vt:lpstr>Symbol</vt:lpstr>
      <vt:lpstr>Times New Roman</vt:lpstr>
      <vt:lpstr>Wingdings</vt:lpstr>
      <vt:lpstr>Office Theme</vt:lpstr>
      <vt:lpstr>Document</vt:lpstr>
      <vt:lpstr>Value-Based Pricing  for TMs</vt:lpstr>
      <vt:lpstr>Value-Based Pricing  for TMs</vt:lpstr>
      <vt:lpstr>Value-Based Pricing  for TMs</vt:lpstr>
      <vt:lpstr>Value-Based Pricing  for TMs</vt:lpstr>
      <vt:lpstr>Value-Based Pricing  for TMs</vt:lpstr>
      <vt:lpstr>Value-Based Pricing  for TMs</vt:lpstr>
      <vt:lpstr>Value-Based Pricing  for TMs</vt:lpstr>
      <vt:lpstr>Value-Based Pricing  for TMs</vt:lpstr>
      <vt:lpstr>PowerPoint Presentation</vt:lpstr>
      <vt:lpstr>AGENDA</vt:lpstr>
      <vt:lpstr>PowerPoint Presentation</vt:lpstr>
      <vt:lpstr>PowerPoint Presentation</vt:lpstr>
      <vt:lpstr>the purpose of the  Bulloch POS TRAINING</vt:lpstr>
      <vt:lpstr>Your Role</vt:lpstr>
      <vt:lpstr>Benefits Of the training program   to educate Staff</vt:lpstr>
      <vt:lpstr>IMPLEMENTATION expectations</vt:lpstr>
      <vt:lpstr>Bulloch Information Centre Guided Tour</vt:lpstr>
      <vt:lpstr>PowerPoint Presentation</vt:lpstr>
      <vt:lpstr>How to Use the Training Materials</vt:lpstr>
      <vt:lpstr>PowerPoint Presentation</vt:lpstr>
      <vt:lpstr>Introduce TRAINING to staff</vt:lpstr>
      <vt:lpstr>Group Brainstorm</vt:lpstr>
      <vt:lpstr>PowerPoint Presentation</vt:lpstr>
      <vt:lpstr>Next steps</vt:lpstr>
      <vt:lpstr>PowerPoint Presentation</vt:lpstr>
      <vt:lpstr>OBJECTIVES</vt:lpstr>
      <vt:lpstr>PowerPoint Presentation</vt:lpstr>
    </vt:vector>
  </TitlesOfParts>
  <Manager>Daniel Cully</Manager>
  <Company>DLC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Bulloch Point of Sale System Training</dc:subject>
  <dc:creator>dfisher@dlc-inc.com</dc:creator>
  <cp:keywords>Bulloch POS, Imperial Oil, Esso, DLC</cp:keywords>
  <dc:description>Developed for the rollout of the Bulloch Point of Sale System</dc:description>
  <cp:lastModifiedBy>David Fisher</cp:lastModifiedBy>
  <cp:revision>508</cp:revision>
  <cp:lastPrinted>2017-01-22T04:33:27Z</cp:lastPrinted>
  <dcterms:created xsi:type="dcterms:W3CDTF">2016-10-28T16:53:28Z</dcterms:created>
  <dcterms:modified xsi:type="dcterms:W3CDTF">2021-11-23T03:16:05Z</dcterms:modified>
  <cp:category>Training</cp:category>
  <cp:contentStatus>Open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A626D30F-0324-402F-8174-BF2E09998966</vt:lpwstr>
  </property>
  <property fmtid="{D5CDD505-2E9C-101B-9397-08002B2CF9AE}" pid="3" name="ArticulatePath">
    <vt:lpwstr>PPT_Bulloch Info Session for Retailers_V1.1</vt:lpwstr>
  </property>
  <property fmtid="{D5CDD505-2E9C-101B-9397-08002B2CF9AE}" pid="4" name="ContentTypeId">
    <vt:lpwstr>0x01010093C71F52F7259D439D20C10A8762D670</vt:lpwstr>
  </property>
</Properties>
</file>